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8"/>
  </p:notesMasterIdLst>
  <p:sldIdLst>
    <p:sldId id="256" r:id="rId2"/>
    <p:sldId id="35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5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53" r:id="rId19"/>
    <p:sldId id="273" r:id="rId20"/>
    <p:sldId id="274" r:id="rId21"/>
    <p:sldId id="275" r:id="rId22"/>
    <p:sldId id="276" r:id="rId23"/>
    <p:sldId id="277" r:id="rId24"/>
    <p:sldId id="278" r:id="rId25"/>
    <p:sldId id="358" r:id="rId26"/>
    <p:sldId id="419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2"/>
    <p:restoredTop sz="55207" autoAdjust="0"/>
  </p:normalViewPr>
  <p:slideViewPr>
    <p:cSldViewPr>
      <p:cViewPr varScale="1">
        <p:scale>
          <a:sx n="72" d="100"/>
          <a:sy n="72" d="100"/>
        </p:scale>
        <p:origin x="175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26366-025D-4B26-BC86-6DE1AE6C4DF5}" type="doc">
      <dgm:prSet loTypeId="urn:microsoft.com/office/officeart/2005/8/layout/pyramid1" loCatId="pyramid" qsTypeId="urn:microsoft.com/office/officeart/2005/8/quickstyle/simple1" qsCatId="simple" csTypeId="urn:microsoft.com/office/officeart/2005/8/colors/accent3_4" csCatId="accent3" phldr="1"/>
      <dgm:spPr/>
    </dgm:pt>
    <dgm:pt modelId="{EF319615-63CE-49F4-B084-C52BB56585BB}">
      <dgm:prSet phldrT="[Texto]" custT="1"/>
      <dgm:spPr/>
      <dgm:t>
        <a:bodyPr/>
        <a:lstStyle/>
        <a:p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E42E61E-E991-4B43-9F33-1B55B4113F24}" type="parTrans" cxnId="{F68D72BB-8B6A-4024-B88D-87A4AF761913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52B2CBD8-4854-4729-B78D-19E6499C5C1C}" type="sibTrans" cxnId="{F68D72BB-8B6A-4024-B88D-87A4AF761913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BEA50E41-C29B-4E2B-BC51-935EF2FF5173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ANALYTICS AVANÇADO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42060B80-D6CC-4E37-83CC-9D3F8D3C877C}" type="parTrans" cxnId="{BE99427B-0592-420F-B493-01420969081D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73148A21-1489-484F-94DF-E0A33330D969}" type="sibTrans" cxnId="{BE99427B-0592-420F-B493-01420969081D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25D9C4A8-70B9-4C2E-AF77-1AFAD6F7CEE1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FOUNDATION ANALYTICS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BC8D062F-95F3-451A-B374-0B6C2A727603}" type="parTrans" cxnId="{C5E107F4-2746-4DE7-BD68-E9E6F0F9BC3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BC57BF90-3607-42E7-987E-EC01D699DAB8}" type="sibTrans" cxnId="{C5E107F4-2746-4DE7-BD68-E9E6F0F9BC3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A812CEB7-5424-4034-AF90-39DE671AE283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RELATÓRIOS DE DESEMPENHO, PREVISÃO DE VENDAS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C0BB8ABF-33E8-47B5-817E-23ECDEAC9FE4}" type="parTrans" cxnId="{DA9F9B74-7644-4111-8944-1DD89824767E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65DE4516-B889-4619-BA94-731B2E7FD968}" type="sibTrans" cxnId="{DA9F9B74-7644-4111-8944-1DD89824767E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98BE09C6-DBF6-4D20-8080-4EA08F9123E3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bg1"/>
              </a:solidFill>
              <a:latin typeface="Corbel" panose="020B0503020204020204" pitchFamily="34" charset="0"/>
            </a:rPr>
            <a:t>DADOS AGREGADOS</a:t>
          </a:r>
          <a:endParaRPr lang="pt-BR" sz="1200" b="1" dirty="0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7B48186E-600C-44CA-A4B0-5D1B7CD3C400}" type="parTrans" cxnId="{6B8F5AE5-33A5-4227-9C14-FDABA867856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1711A1ED-76B4-45C3-B941-D1BF9754E056}" type="sibTrans" cxnId="{6B8F5AE5-33A5-4227-9C14-FDABA867856F}">
      <dgm:prSet/>
      <dgm:spPr/>
      <dgm:t>
        <a:bodyPr/>
        <a:lstStyle/>
        <a:p>
          <a:endParaRPr lang="pt-BR" sz="1200" b="1">
            <a:solidFill>
              <a:schemeClr val="bg1"/>
            </a:solidFill>
            <a:latin typeface="Corbel" panose="020B0503020204020204" pitchFamily="34" charset="0"/>
          </a:endParaRPr>
        </a:p>
      </dgm:t>
    </dgm:pt>
    <dgm:pt modelId="{947FBE7C-7F3C-4E01-B6C0-74675563E8C2}" type="pres">
      <dgm:prSet presAssocID="{18226366-025D-4B26-BC86-6DE1AE6C4DF5}" presName="Name0" presStyleCnt="0">
        <dgm:presLayoutVars>
          <dgm:dir/>
          <dgm:animLvl val="lvl"/>
          <dgm:resizeHandles val="exact"/>
        </dgm:presLayoutVars>
      </dgm:prSet>
      <dgm:spPr/>
    </dgm:pt>
    <dgm:pt modelId="{132806DC-35EF-4F3F-B97E-962359A8BE59}" type="pres">
      <dgm:prSet presAssocID="{EF319615-63CE-49F4-B084-C52BB56585BB}" presName="Name8" presStyleCnt="0"/>
      <dgm:spPr/>
    </dgm:pt>
    <dgm:pt modelId="{6BFDEF88-0ADB-4738-98D2-55409E1725DE}" type="pres">
      <dgm:prSet presAssocID="{EF319615-63CE-49F4-B084-C52BB56585BB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C82467-5BDC-4353-9B32-C96250D247E4}" type="pres">
      <dgm:prSet presAssocID="{EF319615-63CE-49F4-B084-C52BB56585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2FA4B2-2BC3-400F-A24A-43DC75C1FD2B}" type="pres">
      <dgm:prSet presAssocID="{BEA50E41-C29B-4E2B-BC51-935EF2FF5173}" presName="Name8" presStyleCnt="0"/>
      <dgm:spPr/>
    </dgm:pt>
    <dgm:pt modelId="{A9194309-2ECF-46A1-B41F-FD66D1DA3DC8}" type="pres">
      <dgm:prSet presAssocID="{BEA50E41-C29B-4E2B-BC51-935EF2FF5173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FF8BEE-E98C-410E-B7F7-7E64FA039795}" type="pres">
      <dgm:prSet presAssocID="{BEA50E41-C29B-4E2B-BC51-935EF2FF517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C503A0-F812-4838-A441-B80735A18787}" type="pres">
      <dgm:prSet presAssocID="{25D9C4A8-70B9-4C2E-AF77-1AFAD6F7CEE1}" presName="Name8" presStyleCnt="0"/>
      <dgm:spPr/>
    </dgm:pt>
    <dgm:pt modelId="{BC6A52B7-95E6-4D8B-BF97-75083038F685}" type="pres">
      <dgm:prSet presAssocID="{25D9C4A8-70B9-4C2E-AF77-1AFAD6F7CEE1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691B93-405E-4319-B467-94AA28171C38}" type="pres">
      <dgm:prSet presAssocID="{25D9C4A8-70B9-4C2E-AF77-1AFAD6F7CE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6DA27D-947E-4475-8887-72D0E7388B8E}" type="pres">
      <dgm:prSet presAssocID="{A812CEB7-5424-4034-AF90-39DE671AE283}" presName="Name8" presStyleCnt="0"/>
      <dgm:spPr/>
    </dgm:pt>
    <dgm:pt modelId="{2ACC089E-CB2A-4910-9A4D-FE539D51BAA0}" type="pres">
      <dgm:prSet presAssocID="{A812CEB7-5424-4034-AF90-39DE671AE283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44895E-EEA6-4D19-8712-B4A845679E2B}" type="pres">
      <dgm:prSet presAssocID="{A812CEB7-5424-4034-AF90-39DE671AE2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A0119-D2A3-461A-A662-A6FA4FAF8391}" type="pres">
      <dgm:prSet presAssocID="{98BE09C6-DBF6-4D20-8080-4EA08F9123E3}" presName="Name8" presStyleCnt="0"/>
      <dgm:spPr/>
    </dgm:pt>
    <dgm:pt modelId="{7A97C9BE-7534-463B-AA75-7C4432CCE341}" type="pres">
      <dgm:prSet presAssocID="{98BE09C6-DBF6-4D20-8080-4EA08F9123E3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C1524D-C9B3-481F-AD89-3381EA6BC50A}" type="pres">
      <dgm:prSet presAssocID="{98BE09C6-DBF6-4D20-8080-4EA08F9123E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0765964-5AB4-4346-AD01-E7808962F246}" type="presOf" srcId="{25D9C4A8-70B9-4C2E-AF77-1AFAD6F7CEE1}" destId="{BC6A52B7-95E6-4D8B-BF97-75083038F685}" srcOrd="0" destOrd="0" presId="urn:microsoft.com/office/officeart/2005/8/layout/pyramid1"/>
    <dgm:cxn modelId="{1B70DAD9-51CE-488F-89D2-5C72E562FFA2}" type="presOf" srcId="{BEA50E41-C29B-4E2B-BC51-935EF2FF5173}" destId="{A9194309-2ECF-46A1-B41F-FD66D1DA3DC8}" srcOrd="0" destOrd="0" presId="urn:microsoft.com/office/officeart/2005/8/layout/pyramid1"/>
    <dgm:cxn modelId="{E6233A9A-D161-465E-8A40-CEBA7FD212A7}" type="presOf" srcId="{BEA50E41-C29B-4E2B-BC51-935EF2FF5173}" destId="{DAFF8BEE-E98C-410E-B7F7-7E64FA039795}" srcOrd="1" destOrd="0" presId="urn:microsoft.com/office/officeart/2005/8/layout/pyramid1"/>
    <dgm:cxn modelId="{F4931400-18D6-4B66-A794-6018D884F574}" type="presOf" srcId="{25D9C4A8-70B9-4C2E-AF77-1AFAD6F7CEE1}" destId="{A7691B93-405E-4319-B467-94AA28171C38}" srcOrd="1" destOrd="0" presId="urn:microsoft.com/office/officeart/2005/8/layout/pyramid1"/>
    <dgm:cxn modelId="{F68D72BB-8B6A-4024-B88D-87A4AF761913}" srcId="{18226366-025D-4B26-BC86-6DE1AE6C4DF5}" destId="{EF319615-63CE-49F4-B084-C52BB56585BB}" srcOrd="0" destOrd="0" parTransId="{1E42E61E-E991-4B43-9F33-1B55B4113F24}" sibTransId="{52B2CBD8-4854-4729-B78D-19E6499C5C1C}"/>
    <dgm:cxn modelId="{DEF7072D-4D0D-4704-B69F-50E05FC01825}" type="presOf" srcId="{EF319615-63CE-49F4-B084-C52BB56585BB}" destId="{6BFDEF88-0ADB-4738-98D2-55409E1725DE}" srcOrd="0" destOrd="0" presId="urn:microsoft.com/office/officeart/2005/8/layout/pyramid1"/>
    <dgm:cxn modelId="{4E98A2E5-1DF1-47A6-A60D-079FBC9EA6DB}" type="presOf" srcId="{18226366-025D-4B26-BC86-6DE1AE6C4DF5}" destId="{947FBE7C-7F3C-4E01-B6C0-74675563E8C2}" srcOrd="0" destOrd="0" presId="urn:microsoft.com/office/officeart/2005/8/layout/pyramid1"/>
    <dgm:cxn modelId="{36E78663-F1AF-4C00-BFAF-F55077F305E3}" type="presOf" srcId="{EF319615-63CE-49F4-B084-C52BB56585BB}" destId="{ACC82467-5BDC-4353-9B32-C96250D247E4}" srcOrd="1" destOrd="0" presId="urn:microsoft.com/office/officeart/2005/8/layout/pyramid1"/>
    <dgm:cxn modelId="{24F620FB-D4A4-4956-8D80-01F1AAC0A7A4}" type="presOf" srcId="{98BE09C6-DBF6-4D20-8080-4EA08F9123E3}" destId="{98C1524D-C9B3-481F-AD89-3381EA6BC50A}" srcOrd="1" destOrd="0" presId="urn:microsoft.com/office/officeart/2005/8/layout/pyramid1"/>
    <dgm:cxn modelId="{6B8F5AE5-33A5-4227-9C14-FDABA867856F}" srcId="{18226366-025D-4B26-BC86-6DE1AE6C4DF5}" destId="{98BE09C6-DBF6-4D20-8080-4EA08F9123E3}" srcOrd="4" destOrd="0" parTransId="{7B48186E-600C-44CA-A4B0-5D1B7CD3C400}" sibTransId="{1711A1ED-76B4-45C3-B941-D1BF9754E056}"/>
    <dgm:cxn modelId="{C5E107F4-2746-4DE7-BD68-E9E6F0F9BC3F}" srcId="{18226366-025D-4B26-BC86-6DE1AE6C4DF5}" destId="{25D9C4A8-70B9-4C2E-AF77-1AFAD6F7CEE1}" srcOrd="2" destOrd="0" parTransId="{BC8D062F-95F3-451A-B374-0B6C2A727603}" sibTransId="{BC57BF90-3607-42E7-987E-EC01D699DAB8}"/>
    <dgm:cxn modelId="{3F133E6B-4BD2-43E5-A90E-AA4F7C90FC68}" type="presOf" srcId="{A812CEB7-5424-4034-AF90-39DE671AE283}" destId="{9544895E-EEA6-4D19-8712-B4A845679E2B}" srcOrd="1" destOrd="0" presId="urn:microsoft.com/office/officeart/2005/8/layout/pyramid1"/>
    <dgm:cxn modelId="{BE99427B-0592-420F-B493-01420969081D}" srcId="{18226366-025D-4B26-BC86-6DE1AE6C4DF5}" destId="{BEA50E41-C29B-4E2B-BC51-935EF2FF5173}" srcOrd="1" destOrd="0" parTransId="{42060B80-D6CC-4E37-83CC-9D3F8D3C877C}" sibTransId="{73148A21-1489-484F-94DF-E0A33330D969}"/>
    <dgm:cxn modelId="{DA9F9B74-7644-4111-8944-1DD89824767E}" srcId="{18226366-025D-4B26-BC86-6DE1AE6C4DF5}" destId="{A812CEB7-5424-4034-AF90-39DE671AE283}" srcOrd="3" destOrd="0" parTransId="{C0BB8ABF-33E8-47B5-817E-23ECDEAC9FE4}" sibTransId="{65DE4516-B889-4619-BA94-731B2E7FD968}"/>
    <dgm:cxn modelId="{72B46E39-1DE0-419D-99F2-3431523CED3F}" type="presOf" srcId="{A812CEB7-5424-4034-AF90-39DE671AE283}" destId="{2ACC089E-CB2A-4910-9A4D-FE539D51BAA0}" srcOrd="0" destOrd="0" presId="urn:microsoft.com/office/officeart/2005/8/layout/pyramid1"/>
    <dgm:cxn modelId="{D985C2F8-01A7-41B7-8035-C3BA90C90F4B}" type="presOf" srcId="{98BE09C6-DBF6-4D20-8080-4EA08F9123E3}" destId="{7A97C9BE-7534-463B-AA75-7C4432CCE341}" srcOrd="0" destOrd="0" presId="urn:microsoft.com/office/officeart/2005/8/layout/pyramid1"/>
    <dgm:cxn modelId="{E545F5CD-0163-4EF3-A653-AF040BBFC804}" type="presParOf" srcId="{947FBE7C-7F3C-4E01-B6C0-74675563E8C2}" destId="{132806DC-35EF-4F3F-B97E-962359A8BE59}" srcOrd="0" destOrd="0" presId="urn:microsoft.com/office/officeart/2005/8/layout/pyramid1"/>
    <dgm:cxn modelId="{32DB0530-D877-4B88-B681-0B9D116C69D7}" type="presParOf" srcId="{132806DC-35EF-4F3F-B97E-962359A8BE59}" destId="{6BFDEF88-0ADB-4738-98D2-55409E1725DE}" srcOrd="0" destOrd="0" presId="urn:microsoft.com/office/officeart/2005/8/layout/pyramid1"/>
    <dgm:cxn modelId="{EF845B0A-57F0-40C4-8813-E683FEB74FBD}" type="presParOf" srcId="{132806DC-35EF-4F3F-B97E-962359A8BE59}" destId="{ACC82467-5BDC-4353-9B32-C96250D247E4}" srcOrd="1" destOrd="0" presId="urn:microsoft.com/office/officeart/2005/8/layout/pyramid1"/>
    <dgm:cxn modelId="{FBE843F9-5AA3-429B-9909-8B919DDF2A81}" type="presParOf" srcId="{947FBE7C-7F3C-4E01-B6C0-74675563E8C2}" destId="{2E2FA4B2-2BC3-400F-A24A-43DC75C1FD2B}" srcOrd="1" destOrd="0" presId="urn:microsoft.com/office/officeart/2005/8/layout/pyramid1"/>
    <dgm:cxn modelId="{52FCDBF8-B075-4F26-86C2-1824D8825AE2}" type="presParOf" srcId="{2E2FA4B2-2BC3-400F-A24A-43DC75C1FD2B}" destId="{A9194309-2ECF-46A1-B41F-FD66D1DA3DC8}" srcOrd="0" destOrd="0" presId="urn:microsoft.com/office/officeart/2005/8/layout/pyramid1"/>
    <dgm:cxn modelId="{DEF63272-DF3D-42FB-BEDD-7C7293D941E4}" type="presParOf" srcId="{2E2FA4B2-2BC3-400F-A24A-43DC75C1FD2B}" destId="{DAFF8BEE-E98C-410E-B7F7-7E64FA039795}" srcOrd="1" destOrd="0" presId="urn:microsoft.com/office/officeart/2005/8/layout/pyramid1"/>
    <dgm:cxn modelId="{81DEB028-7F3C-4767-9F1F-034F86A1683A}" type="presParOf" srcId="{947FBE7C-7F3C-4E01-B6C0-74675563E8C2}" destId="{04C503A0-F812-4838-A441-B80735A18787}" srcOrd="2" destOrd="0" presId="urn:microsoft.com/office/officeart/2005/8/layout/pyramid1"/>
    <dgm:cxn modelId="{042EEA1E-B0B1-4D09-A09C-023410DC7930}" type="presParOf" srcId="{04C503A0-F812-4838-A441-B80735A18787}" destId="{BC6A52B7-95E6-4D8B-BF97-75083038F685}" srcOrd="0" destOrd="0" presId="urn:microsoft.com/office/officeart/2005/8/layout/pyramid1"/>
    <dgm:cxn modelId="{545950ED-780A-4E9A-9194-67C87A58313E}" type="presParOf" srcId="{04C503A0-F812-4838-A441-B80735A18787}" destId="{A7691B93-405E-4319-B467-94AA28171C38}" srcOrd="1" destOrd="0" presId="urn:microsoft.com/office/officeart/2005/8/layout/pyramid1"/>
    <dgm:cxn modelId="{EE17CC13-3CD1-476A-885B-BA8269708EE2}" type="presParOf" srcId="{947FBE7C-7F3C-4E01-B6C0-74675563E8C2}" destId="{816DA27D-947E-4475-8887-72D0E7388B8E}" srcOrd="3" destOrd="0" presId="urn:microsoft.com/office/officeart/2005/8/layout/pyramid1"/>
    <dgm:cxn modelId="{8422CC82-E639-4D7F-98EA-A26712ED0FEC}" type="presParOf" srcId="{816DA27D-947E-4475-8887-72D0E7388B8E}" destId="{2ACC089E-CB2A-4910-9A4D-FE539D51BAA0}" srcOrd="0" destOrd="0" presId="urn:microsoft.com/office/officeart/2005/8/layout/pyramid1"/>
    <dgm:cxn modelId="{CD735F9B-796C-4140-B8EF-2916E3850C2D}" type="presParOf" srcId="{816DA27D-947E-4475-8887-72D0E7388B8E}" destId="{9544895E-EEA6-4D19-8712-B4A845679E2B}" srcOrd="1" destOrd="0" presId="urn:microsoft.com/office/officeart/2005/8/layout/pyramid1"/>
    <dgm:cxn modelId="{56CA71DF-536D-448A-885B-7966314DD61F}" type="presParOf" srcId="{947FBE7C-7F3C-4E01-B6C0-74675563E8C2}" destId="{32AA0119-D2A3-461A-A662-A6FA4FAF8391}" srcOrd="4" destOrd="0" presId="urn:microsoft.com/office/officeart/2005/8/layout/pyramid1"/>
    <dgm:cxn modelId="{BC651541-E036-4D8C-ADBE-1D002E7A3BB2}" type="presParOf" srcId="{32AA0119-D2A3-461A-A662-A6FA4FAF8391}" destId="{7A97C9BE-7534-463B-AA75-7C4432CCE341}" srcOrd="0" destOrd="0" presId="urn:microsoft.com/office/officeart/2005/8/layout/pyramid1"/>
    <dgm:cxn modelId="{9571191C-5C1F-4F0F-B70C-DB59F20A4267}" type="presParOf" srcId="{32AA0119-D2A3-461A-A662-A6FA4FAF8391}" destId="{98C1524D-C9B3-481F-AD89-3381EA6BC50A}" srcOrd="1" destOrd="0" presId="urn:microsoft.com/office/officeart/2005/8/layout/pyramid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EF88-0ADB-4738-98D2-55409E1725DE}">
      <dsp:nvSpPr>
        <dsp:cNvPr id="0" name=""/>
        <dsp:cNvSpPr/>
      </dsp:nvSpPr>
      <dsp:spPr>
        <a:xfrm>
          <a:off x="1584959" y="0"/>
          <a:ext cx="79247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584959" y="0"/>
        <a:ext cx="792479" cy="678814"/>
      </dsp:txXfrm>
    </dsp:sp>
    <dsp:sp modelId="{A9194309-2ECF-46A1-B41F-FD66D1DA3DC8}">
      <dsp:nvSpPr>
        <dsp:cNvPr id="0" name=""/>
        <dsp:cNvSpPr/>
      </dsp:nvSpPr>
      <dsp:spPr>
        <a:xfrm>
          <a:off x="1188719" y="678814"/>
          <a:ext cx="158495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ANALYTICS AVANÇADO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466088" y="678814"/>
        <a:ext cx="1030224" cy="678814"/>
      </dsp:txXfrm>
    </dsp:sp>
    <dsp:sp modelId="{BC6A52B7-95E6-4D8B-BF97-75083038F685}">
      <dsp:nvSpPr>
        <dsp:cNvPr id="0" name=""/>
        <dsp:cNvSpPr/>
      </dsp:nvSpPr>
      <dsp:spPr>
        <a:xfrm>
          <a:off x="792480" y="1357629"/>
          <a:ext cx="237743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FOUNDATION ANALYTICS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1208531" y="1357629"/>
        <a:ext cx="1545336" cy="678814"/>
      </dsp:txXfrm>
    </dsp:sp>
    <dsp:sp modelId="{2ACC089E-CB2A-4910-9A4D-FE539D51BAA0}">
      <dsp:nvSpPr>
        <dsp:cNvPr id="0" name=""/>
        <dsp:cNvSpPr/>
      </dsp:nvSpPr>
      <dsp:spPr>
        <a:xfrm>
          <a:off x="396240" y="2036445"/>
          <a:ext cx="316991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RELATÓRIOS DE DESEMPENHO, PREVISÃO DE VENDAS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950975" y="2036445"/>
        <a:ext cx="2060448" cy="678814"/>
      </dsp:txXfrm>
    </dsp:sp>
    <dsp:sp modelId="{7A97C9BE-7534-463B-AA75-7C4432CCE341}">
      <dsp:nvSpPr>
        <dsp:cNvPr id="0" name=""/>
        <dsp:cNvSpPr/>
      </dsp:nvSpPr>
      <dsp:spPr>
        <a:xfrm>
          <a:off x="0" y="2715259"/>
          <a:ext cx="3962399" cy="678814"/>
        </a:xfrm>
        <a:prstGeom prst="trapezoid">
          <a:avLst>
            <a:gd name="adj" fmla="val 58372"/>
          </a:avLst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bg1"/>
              </a:solidFill>
              <a:latin typeface="Corbel" panose="020B0503020204020204" pitchFamily="34" charset="0"/>
            </a:rPr>
            <a:t>DADOS AGREGADOS</a:t>
          </a:r>
          <a:endParaRPr lang="pt-BR" sz="1200" b="1" kern="1200" dirty="0">
            <a:solidFill>
              <a:schemeClr val="bg1"/>
            </a:solidFill>
            <a:latin typeface="Corbel" panose="020B0503020204020204" pitchFamily="34" charset="0"/>
          </a:endParaRPr>
        </a:p>
      </dsp:txBody>
      <dsp:txXfrm>
        <a:off x="693419" y="2715259"/>
        <a:ext cx="2575560" cy="67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26B7-A729-4866-8A5E-80C845CEC599}" type="datetimeFigureOut">
              <a:rPr lang="pt-BR" smtClean="0"/>
              <a:t>21/04/20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DE4B7-F83D-4C19-B9C6-1EDE0ED376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56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766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O n</a:t>
            </a:r>
            <a:r>
              <a:rPr lang="pt-BR" altLang="en-US" dirty="0" err="1" smtClean="0"/>
              <a:t>úcleo</a:t>
            </a:r>
            <a:r>
              <a:rPr lang="pt-BR" altLang="en-US" baseline="0" dirty="0" smtClean="0"/>
              <a:t> de </a:t>
            </a:r>
            <a:r>
              <a:rPr lang="en-US" altLang="en-US" dirty="0" smtClean="0"/>
              <a:t>um software</a:t>
            </a:r>
            <a:r>
              <a:rPr lang="en-US" altLang="en-US" baseline="0" dirty="0" smtClean="0"/>
              <a:t> de </a:t>
            </a:r>
            <a:r>
              <a:rPr lang="en-US" altLang="en-US" baseline="0" dirty="0" err="1" smtClean="0"/>
              <a:t>modelagem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preditiva</a:t>
            </a:r>
            <a:r>
              <a:rPr lang="en-US" altLang="en-US" baseline="0" dirty="0" smtClean="0"/>
              <a:t> </a:t>
            </a:r>
            <a:r>
              <a:rPr lang="pt-BR" altLang="en-US" baseline="0" dirty="0" smtClean="0"/>
              <a:t>é a ciência da computação, funcionando através da combinação de cálculos, e do processo de tentativa e erro.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099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1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Com</a:t>
            </a:r>
            <a:r>
              <a:rPr lang="en-US" altLang="en-US" baseline="0" dirty="0" smtClean="0"/>
              <a:t> a an</a:t>
            </a:r>
            <a:r>
              <a:rPr lang="pt-BR" altLang="en-US" baseline="0" dirty="0" err="1" smtClean="0"/>
              <a:t>álise</a:t>
            </a:r>
            <a:r>
              <a:rPr lang="pt-BR" altLang="en-US" baseline="0" dirty="0" smtClean="0"/>
              <a:t> preditiva, o </a:t>
            </a:r>
            <a:r>
              <a:rPr lang="pt-BR" altLang="en-US" b="1" baseline="0" dirty="0" smtClean="0"/>
              <a:t>score</a:t>
            </a:r>
            <a:r>
              <a:rPr lang="pt-BR" altLang="en-US" baseline="0" dirty="0" smtClean="0"/>
              <a:t> preditivo de cada cliente informa qual ação realizar em relação àquele cliente. É </a:t>
            </a:r>
            <a:r>
              <a:rPr lang="pt-BR" altLang="en-US" i="1" baseline="0" dirty="0" smtClean="0"/>
              <a:t>business </a:t>
            </a:r>
            <a:r>
              <a:rPr lang="pt-BR" altLang="en-US" i="1" baseline="0" dirty="0" err="1" smtClean="0"/>
              <a:t>intelligence</a:t>
            </a:r>
            <a:r>
              <a:rPr lang="pt-BR" altLang="en-US" baseline="0" dirty="0" smtClean="0"/>
              <a:t> para a tomada de decisão.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Este</a:t>
            </a:r>
            <a:r>
              <a:rPr lang="en-US" altLang="en-US" baseline="0" dirty="0" smtClean="0"/>
              <a:t> slide </a:t>
            </a:r>
            <a:r>
              <a:rPr lang="en-US" altLang="en-US" baseline="0" dirty="0" err="1" smtClean="0"/>
              <a:t>ilustra</a:t>
            </a:r>
            <a:r>
              <a:rPr lang="en-US" altLang="en-US" baseline="0" dirty="0" smtClean="0"/>
              <a:t> </a:t>
            </a:r>
            <a:r>
              <a:rPr lang="en-US" altLang="en-US" i="1" baseline="0" dirty="0" err="1" smtClean="0"/>
              <a:t>automaç</a:t>
            </a:r>
            <a:r>
              <a:rPr lang="pt-BR" altLang="en-US" i="1" baseline="0" dirty="0" err="1" smtClean="0"/>
              <a:t>ão</a:t>
            </a:r>
            <a:r>
              <a:rPr lang="pt-BR" altLang="en-US" i="1" baseline="0" dirty="0" smtClean="0"/>
              <a:t> de decisão</a:t>
            </a:r>
            <a:r>
              <a:rPr lang="pt-BR" altLang="en-US" baseline="0" dirty="0" smtClean="0"/>
              <a:t>. Outra opção menos automatizada é o emprego de scores preditivos para </a:t>
            </a:r>
            <a:r>
              <a:rPr lang="pt-BR" altLang="en-US" i="1" baseline="0" dirty="0" smtClean="0"/>
              <a:t>apoio à decisão</a:t>
            </a:r>
            <a:r>
              <a:rPr lang="pt-BR" altLang="en-US" baseline="0" dirty="0" smtClean="0"/>
              <a:t>.</a:t>
            </a:r>
            <a:endParaRPr lang="en-US" altLang="en-US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972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517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000" dirty="0" err="1" smtClean="0"/>
              <a:t>Tabela</a:t>
            </a:r>
            <a:r>
              <a:rPr lang="en-US" altLang="en-US" sz="1000" baseline="0" dirty="0" smtClean="0"/>
              <a:t> simples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dirty="0" smtClean="0"/>
              <a:t>Uma </a:t>
            </a:r>
            <a:r>
              <a:rPr lang="en-US" altLang="en-US" sz="1000" dirty="0" err="1" smtClean="0"/>
              <a:t>vez</a:t>
            </a:r>
            <a:r>
              <a:rPr lang="en-US" altLang="en-US" sz="1000" baseline="0" dirty="0" smtClean="0"/>
              <a:t> </a:t>
            </a:r>
            <a:r>
              <a:rPr lang="en-US" altLang="en-US" sz="1000" baseline="0" dirty="0" err="1" smtClean="0"/>
              <a:t>que</a:t>
            </a:r>
            <a:r>
              <a:rPr lang="en-US" altLang="en-US" sz="1000" baseline="0" dirty="0" smtClean="0"/>
              <a:t> </a:t>
            </a:r>
            <a:r>
              <a:rPr lang="en-US" altLang="en-US" sz="1000" baseline="0" dirty="0" err="1" smtClean="0"/>
              <a:t>voc</a:t>
            </a:r>
            <a:r>
              <a:rPr lang="pt-BR" altLang="en-US" sz="1000" baseline="0" dirty="0" err="1" smtClean="0"/>
              <a:t>ê</a:t>
            </a:r>
            <a:r>
              <a:rPr lang="pt-BR" altLang="en-US" sz="1000" baseline="0" dirty="0" smtClean="0"/>
              <a:t> tiver os dados neste formato, o modelo central é AUTOMÁTICO</a:t>
            </a:r>
            <a:r>
              <a:rPr lang="en-US" altLang="en-US" sz="1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dirty="0" err="1" smtClean="0"/>
              <a:t>Terminologia</a:t>
            </a:r>
            <a:r>
              <a:rPr lang="en-US" altLang="en-US" sz="1000" baseline="0" dirty="0" smtClean="0"/>
              <a:t> dos Dados de </a:t>
            </a:r>
            <a:r>
              <a:rPr lang="en-US" altLang="en-US" sz="1000" baseline="0" dirty="0" err="1" smtClean="0"/>
              <a:t>Treino</a:t>
            </a:r>
            <a:r>
              <a:rPr lang="en-US" altLang="en-US" sz="1000" baseline="0" dirty="0" smtClean="0"/>
              <a:t>:</a:t>
            </a:r>
            <a:endParaRPr lang="en-US" altLang="en-US" sz="2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u="sng" dirty="0" smtClean="0"/>
              <a:t/>
            </a:r>
            <a:br>
              <a:rPr lang="en-US" altLang="en-US" sz="1000" u="sng" dirty="0" smtClean="0"/>
            </a:br>
            <a:r>
              <a:rPr lang="en-US" altLang="en-US" sz="1000" u="sng" dirty="0" err="1" smtClean="0"/>
              <a:t>Fileiras</a:t>
            </a:r>
            <a:r>
              <a:rPr lang="en-US" altLang="en-US" sz="1000" u="sng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registros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elementos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smtClean="0"/>
              <a:t>[</a:t>
            </a:r>
            <a:r>
              <a:rPr lang="en-US" altLang="en-US" sz="1000" dirty="0" err="1" smtClean="0"/>
              <a:t>treino</a:t>
            </a:r>
            <a:r>
              <a:rPr lang="en-US" altLang="en-US" sz="1000" dirty="0" smtClean="0"/>
              <a:t>] </a:t>
            </a:r>
            <a:r>
              <a:rPr lang="en-US" altLang="en-US" sz="1000" dirty="0" err="1" smtClean="0"/>
              <a:t>exemplos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casos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observaç</a:t>
            </a:r>
            <a:r>
              <a:rPr lang="pt-BR" altLang="en-US" sz="1000" dirty="0" err="1" smtClean="0"/>
              <a:t>ões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amostras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exemplares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smtClean="0"/>
              <a:t>[</a:t>
            </a:r>
            <a:r>
              <a:rPr lang="en-US" altLang="en-US" sz="1000" dirty="0" err="1" smtClean="0"/>
              <a:t>treino</a:t>
            </a:r>
            <a:r>
              <a:rPr lang="en-US" altLang="en-US" sz="1000" dirty="0" smtClean="0"/>
              <a:t>] </a:t>
            </a:r>
            <a:r>
              <a:rPr lang="en-US" altLang="en-US" sz="1000" dirty="0" err="1" smtClean="0"/>
              <a:t>inst</a:t>
            </a:r>
            <a:r>
              <a:rPr lang="pt-BR" altLang="en-US" sz="1000" dirty="0" err="1" smtClean="0"/>
              <a:t>âncias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000" u="sng" dirty="0" err="1" smtClean="0"/>
              <a:t>Colunas</a:t>
            </a:r>
            <a:r>
              <a:rPr lang="en-US" altLang="en-US" sz="1000" u="sng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vari</a:t>
            </a:r>
            <a:r>
              <a:rPr lang="pt-BR" altLang="en-US" sz="1000" dirty="0" err="1" smtClean="0"/>
              <a:t>áveis</a:t>
            </a: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Preditivas</a:t>
            </a:r>
            <a:endParaRPr lang="en-US" altLang="en-US" sz="1000" dirty="0" smtClean="0"/>
          </a:p>
          <a:p>
            <a:pPr lvl="1"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Alvo</a:t>
            </a:r>
            <a:r>
              <a:rPr lang="en-US" altLang="en-US" sz="1000" baseline="0" dirty="0" smtClean="0"/>
              <a:t> </a:t>
            </a:r>
            <a:r>
              <a:rPr lang="en-US" altLang="en-US" sz="1000" dirty="0" err="1" smtClean="0"/>
              <a:t>ou</a:t>
            </a:r>
            <a:r>
              <a:rPr lang="en-US" altLang="en-US" sz="1000" dirty="0" smtClean="0"/>
              <a:t> </a:t>
            </a:r>
            <a:r>
              <a:rPr lang="en-US" altLang="en-US" sz="1000" dirty="0" err="1" smtClean="0"/>
              <a:t>dependente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caracter</a:t>
            </a:r>
            <a:r>
              <a:rPr lang="pt-BR" altLang="en-US" sz="1000" dirty="0" err="1" smtClean="0"/>
              <a:t>ísticas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atributos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campos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err="1" smtClean="0"/>
              <a:t>indicatores</a:t>
            </a:r>
            <a:endParaRPr lang="en-US" altLang="en-US" sz="1000" dirty="0" smtClean="0"/>
          </a:p>
          <a:p>
            <a:pPr eaLnBrk="1" hangingPunct="1">
              <a:lnSpc>
                <a:spcPct val="90000"/>
              </a:lnSpc>
              <a:spcBef>
                <a:spcPts val="150"/>
              </a:spcBef>
            </a:pPr>
            <a:r>
              <a:rPr lang="en-US" altLang="en-US" sz="1000" dirty="0" smtClean="0"/>
              <a:t>m</a:t>
            </a:r>
            <a:r>
              <a:rPr lang="pt-BR" altLang="en-US" sz="1000" dirty="0" smtClean="0"/>
              <a:t>é</a:t>
            </a:r>
            <a:r>
              <a:rPr lang="en-US" altLang="en-US" sz="1000" dirty="0" err="1" smtClean="0"/>
              <a:t>tricas</a:t>
            </a:r>
            <a:endParaRPr lang="en-US" altLang="en-US" sz="100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94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4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Generalizar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sobre</a:t>
            </a:r>
            <a:r>
              <a:rPr lang="en-US" altLang="en-US" dirty="0" smtClean="0"/>
              <a:t> o </a:t>
            </a:r>
            <a:r>
              <a:rPr lang="en-US" altLang="en-US" dirty="0" err="1" smtClean="0"/>
              <a:t>passado</a:t>
            </a:r>
            <a:r>
              <a:rPr lang="en-US" altLang="en-US" baseline="0" dirty="0" smtClean="0"/>
              <a:t> </a:t>
            </a:r>
            <a:r>
              <a:rPr lang="pt-BR" altLang="en-US" baseline="0" dirty="0" smtClean="0"/>
              <a:t>é uma coisa. Garantir que generalizações funcionarão no futuro é outra.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Decorar</a:t>
            </a:r>
            <a:r>
              <a:rPr lang="en-US" altLang="en-US" dirty="0" smtClean="0"/>
              <a:t> n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é aprender;</a:t>
            </a:r>
            <a:r>
              <a:rPr lang="pt-BR" altLang="en-US" baseline="0" dirty="0" smtClean="0"/>
              <a:t> alunos que decoram as respostas antes do exame não aprenderam nada.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63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folha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extremidade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representa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algo</a:t>
            </a:r>
            <a:r>
              <a:rPr lang="en-US" altLang="en-US" dirty="0" smtClean="0"/>
              <a:t> no </a:t>
            </a:r>
            <a:r>
              <a:rPr lang="en-US" altLang="en-US" dirty="0" err="1" smtClean="0"/>
              <a:t>mundo</a:t>
            </a:r>
            <a:r>
              <a:rPr lang="en-US" altLang="en-US" dirty="0" smtClean="0"/>
              <a:t> real.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Acesse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“guess-the-sitcom-character-or-evil-dictator: http://</a:t>
            </a:r>
            <a:r>
              <a:rPr lang="en-US" altLang="en-US" b="1" dirty="0" err="1" smtClean="0"/>
              <a:t>www.smalltime.com</a:t>
            </a:r>
            <a:r>
              <a:rPr lang="en-US" altLang="en-US" b="1" dirty="0" smtClean="0"/>
              <a:t>/</a:t>
            </a:r>
            <a:r>
              <a:rPr lang="en-US" altLang="en-US" b="1" dirty="0" err="1" smtClean="0"/>
              <a:t>dictator.html</a:t>
            </a:r>
            <a:r>
              <a:rPr lang="en-US" altLang="en-US" b="1" dirty="0" smtClean="0"/>
              <a:t>”</a:t>
            </a:r>
          </a:p>
          <a:p>
            <a:pPr eaLnBrk="1" hangingPunct="1"/>
            <a:endParaRPr lang="en-US" altLang="en-US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5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Evidentemente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que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reais</a:t>
            </a:r>
            <a:r>
              <a:rPr lang="en-US" altLang="en-US" dirty="0" smtClean="0"/>
              <a:t> s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maiores</a:t>
            </a:r>
            <a:r>
              <a:rPr lang="pt-BR" altLang="en-US" baseline="0" dirty="0" smtClean="0"/>
              <a:t> e mais complexos.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r>
              <a:rPr lang="en-US" altLang="en-US" dirty="0" err="1" smtClean="0"/>
              <a:t>Sobre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regra</a:t>
            </a:r>
            <a:r>
              <a:rPr lang="en-US" altLang="en-US" dirty="0" smtClean="0"/>
              <a:t>: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/>
              <a:t>Se</a:t>
            </a:r>
            <a:r>
              <a:rPr lang="en-US" altLang="en-US" dirty="0" smtClean="0"/>
              <a:t> n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compraram sapato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 s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de alta renda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ent</a:t>
            </a:r>
            <a:r>
              <a:rPr lang="pt-BR" altLang="en-US" b="1" dirty="0" err="1" smtClean="0"/>
              <a:t>ão</a:t>
            </a:r>
            <a:r>
              <a:rPr lang="en-US" altLang="en-US" dirty="0" smtClean="0"/>
              <a:t> </a:t>
            </a:r>
            <a:r>
              <a:rPr lang="en-US" altLang="en-US" u="sng" dirty="0" err="1" smtClean="0"/>
              <a:t>venda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sapato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Neste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exemplo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fict</a:t>
            </a:r>
            <a:r>
              <a:rPr lang="pt-BR" altLang="en-US" dirty="0" err="1" smtClean="0"/>
              <a:t>ício</a:t>
            </a:r>
            <a:r>
              <a:rPr lang="pt-BR" altLang="en-US" dirty="0" smtClean="0"/>
              <a:t>, </a:t>
            </a:r>
            <a:r>
              <a:rPr lang="pt-BR" altLang="en-US" dirty="0" smtClean="0"/>
              <a:t>a regra se provou</a:t>
            </a:r>
            <a:r>
              <a:rPr lang="pt-BR" altLang="en-US" baseline="0" dirty="0" smtClean="0"/>
              <a:t> certa em 35% das vezes para os casos de treino. Isso significa </a:t>
            </a:r>
            <a:r>
              <a:rPr lang="pt-BR" altLang="en-US" baseline="0" dirty="0" smtClean="0"/>
              <a:t>que, </a:t>
            </a:r>
            <a:r>
              <a:rPr lang="pt-BR" altLang="en-US" baseline="0" dirty="0" smtClean="0"/>
              <a:t>dos clientes deste segmento, a regra está, a rigor, errada 65% das vezes. No entanto, se assumirmos que 2% de </a:t>
            </a:r>
            <a:r>
              <a:rPr lang="pt-BR" altLang="en-US" b="1" i="1" baseline="0" dirty="0" smtClean="0"/>
              <a:t>todos</a:t>
            </a:r>
            <a:r>
              <a:rPr lang="pt-BR" altLang="en-US" b="0" i="0" baseline="0" dirty="0" smtClean="0"/>
              <a:t> os clientes compram sapatos, isso significa que identificamos um segmento que compra sapatos quase que 18 vezes mais que a média. Isso significa </a:t>
            </a:r>
            <a:r>
              <a:rPr lang="pt-BR" altLang="en-US" b="0" i="0" baseline="0" dirty="0" smtClean="0"/>
              <a:t>um </a:t>
            </a:r>
            <a:r>
              <a:rPr lang="pt-BR" altLang="en-US" b="0" i="0" baseline="0" dirty="0" smtClean="0"/>
              <a:t>ganho de 18.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526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SPSS: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Seguradora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reduz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custos</a:t>
            </a:r>
            <a:r>
              <a:rPr lang="en-US" altLang="en-US" baseline="0" dirty="0" smtClean="0"/>
              <a:t> com mala direta </a:t>
            </a:r>
            <a:r>
              <a:rPr lang="en-US" altLang="en-US" baseline="0" dirty="0" err="1" smtClean="0"/>
              <a:t>em</a:t>
            </a:r>
            <a:r>
              <a:rPr lang="en-US" altLang="en-US" baseline="0" dirty="0" smtClean="0"/>
              <a:t> 35% e </a:t>
            </a:r>
            <a:r>
              <a:rPr lang="en-US" altLang="en-US" baseline="0" dirty="0" err="1" smtClean="0"/>
              <a:t>aumenta</a:t>
            </a:r>
            <a:r>
              <a:rPr lang="en-US" altLang="en-US" baseline="0" dirty="0" smtClean="0"/>
              <a:t> taxa de convers</a:t>
            </a:r>
            <a:r>
              <a:rPr lang="pt-BR" altLang="en-US" baseline="0" dirty="0" err="1" smtClean="0"/>
              <a:t>ão</a:t>
            </a:r>
            <a:r>
              <a:rPr lang="pt-BR" altLang="en-US" baseline="0" dirty="0" smtClean="0"/>
              <a:t> em 40%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994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</a:t>
            </a:r>
            <a:r>
              <a:rPr lang="en-US" altLang="en-US" dirty="0" err="1" smtClean="0"/>
              <a:t>curva</a:t>
            </a:r>
            <a:r>
              <a:rPr lang="en-US" altLang="en-US" dirty="0" smtClean="0"/>
              <a:t> </a:t>
            </a:r>
            <a:r>
              <a:rPr lang="en-US" altLang="en-US" baseline="0" dirty="0" smtClean="0"/>
              <a:t>de </a:t>
            </a:r>
            <a:r>
              <a:rPr lang="en-US" altLang="en-US" baseline="0" dirty="0" err="1" smtClean="0"/>
              <a:t>lucro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previsto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sobe</a:t>
            </a:r>
            <a:r>
              <a:rPr lang="en-US" altLang="en-US" baseline="0" dirty="0" smtClean="0"/>
              <a:t> logo no </a:t>
            </a:r>
            <a:r>
              <a:rPr lang="en-US" altLang="en-US" baseline="0" dirty="0" err="1" smtClean="0"/>
              <a:t>começo</a:t>
            </a:r>
            <a:r>
              <a:rPr lang="en-US" altLang="en-US" baseline="0" dirty="0" smtClean="0"/>
              <a:t>, </a:t>
            </a:r>
            <a:r>
              <a:rPr lang="en-US" altLang="en-US" baseline="0" dirty="0" err="1" smtClean="0"/>
              <a:t>uma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vez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que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voc</a:t>
            </a:r>
            <a:r>
              <a:rPr lang="pt-BR" altLang="en-US" baseline="0" dirty="0" err="1" smtClean="0"/>
              <a:t>ê</a:t>
            </a:r>
            <a:r>
              <a:rPr lang="pt-BR" altLang="en-US" baseline="0" dirty="0" smtClean="0"/>
              <a:t> entra em contato primeiro com aqueles clientes que estão mais propensos a responder. </a:t>
            </a:r>
            <a:endParaRPr lang="pt-BR" altLang="en-US" baseline="0" dirty="0" smtClean="0"/>
          </a:p>
          <a:p>
            <a:pPr eaLnBrk="1" hangingPunct="1"/>
            <a:endParaRPr lang="pt-BR" altLang="en-US" baseline="0" dirty="0" smtClean="0"/>
          </a:p>
          <a:p>
            <a:pPr eaLnBrk="1" hangingPunct="1"/>
            <a:r>
              <a:rPr lang="pt-BR" altLang="en-US" baseline="0" dirty="0" smtClean="0"/>
              <a:t>Depois </a:t>
            </a:r>
            <a:r>
              <a:rPr lang="pt-BR" altLang="en-US" baseline="0" dirty="0" smtClean="0"/>
              <a:t>de esgotar os clientes com maior </a:t>
            </a:r>
            <a:r>
              <a:rPr lang="pt-BR" altLang="en-US" b="1" baseline="0" dirty="0" smtClean="0"/>
              <a:t>score</a:t>
            </a:r>
            <a:r>
              <a:rPr lang="pt-BR" altLang="en-US" baseline="0" dirty="0" smtClean="0"/>
              <a:t>, </a:t>
            </a:r>
            <a:r>
              <a:rPr lang="pt-BR" altLang="en-US" baseline="0" dirty="0" smtClean="0"/>
              <a:t>entrar </a:t>
            </a:r>
            <a:r>
              <a:rPr lang="pt-BR" altLang="en-US" baseline="0" dirty="0" smtClean="0"/>
              <a:t>em contato com os demais clientes vai apenas reduzir seu lucro. Você provavelmente vai querer </a:t>
            </a:r>
            <a:r>
              <a:rPr lang="pt-BR" altLang="en-US" baseline="0" dirty="0" smtClean="0"/>
              <a:t>parar a </a:t>
            </a:r>
            <a:r>
              <a:rPr lang="pt-BR" altLang="en-US" baseline="0" dirty="0" smtClean="0"/>
              <a:t>campanha no ponto do lucro máximo, embora esta decisão dependa da sua estratégia de marketing de longo prazo. 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 </a:t>
            </a:r>
            <a:r>
              <a:rPr lang="en-US" altLang="en-US" dirty="0" err="1" smtClean="0"/>
              <a:t>efic</a:t>
            </a:r>
            <a:r>
              <a:rPr lang="pt-BR" altLang="en-US" dirty="0" err="1" smtClean="0"/>
              <a:t>ácia</a:t>
            </a:r>
            <a:r>
              <a:rPr lang="pt-BR" altLang="en-US" dirty="0" smtClean="0"/>
              <a:t> </a:t>
            </a:r>
            <a:r>
              <a:rPr lang="pt-BR" altLang="en-US" dirty="0" smtClean="0"/>
              <a:t>do </a:t>
            </a:r>
            <a:r>
              <a:rPr lang="pt-BR" altLang="en-US" dirty="0" smtClean="0"/>
              <a:t>ranking preditivo é clara. Sem um modelo preditivo ou</a:t>
            </a:r>
            <a:r>
              <a:rPr lang="pt-BR" altLang="en-US" baseline="0" dirty="0" smtClean="0"/>
              <a:t> recursos para classificar os clientes, pode gerar prejuízo ao invés de lucro, como ilustrado pela linha diagonal na parte inferior do gráfico</a:t>
            </a:r>
            <a:r>
              <a:rPr lang="en-US" altLang="en-US" dirty="0" smtClean="0"/>
              <a:t>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521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INTERNAL NOTES: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lift/gains table/chart</a:t>
            </a:r>
          </a:p>
          <a:p>
            <a:pPr eaLnBrk="1" hangingPunct="1"/>
            <a:r>
              <a:rPr lang="en-US" altLang="en-US" dirty="0" smtClean="0"/>
              <a:t>  show tradeoffs on different points of same curve – </a:t>
            </a:r>
            <a:r>
              <a:rPr lang="en-US" altLang="en-US" b="1" dirty="0" smtClean="0"/>
              <a:t>a million models in one…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  show two curves with different peaks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same bang for your buck -- either more for same bucks or less bucks</a:t>
            </a:r>
          </a:p>
          <a:p>
            <a:pPr eaLnBrk="1" hangingPunct="1"/>
            <a:r>
              <a:rPr lang="en-US" altLang="en-US" dirty="0" smtClean="0"/>
              <a:t>	for same response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4649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062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6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Esta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definiç</a:t>
            </a:r>
            <a:r>
              <a:rPr lang="pt-BR" altLang="en-US" dirty="0" err="1" smtClean="0"/>
              <a:t>ão</a:t>
            </a:r>
            <a:r>
              <a:rPr lang="pt-BR" altLang="en-US" dirty="0" smtClean="0"/>
              <a:t> simplificada</a:t>
            </a:r>
            <a:r>
              <a:rPr lang="pt-BR" altLang="en-US" baseline="0" dirty="0" smtClean="0"/>
              <a:t> de análise preditiva se refere a seu produto resultante e proposta de valor ao invés da tecnologia a que é movida, i.e., como os scores preditivos são gerados. Mas essa tecnologia é a característica determinante da análise preditiva – portanto, avance alguns slides para ver a definição completa no contexto deste treinamento.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95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i="1" dirty="0" smtClean="0"/>
              <a:t>”O </a:t>
            </a:r>
            <a:r>
              <a:rPr lang="en-US" altLang="en-US" i="1" dirty="0" err="1" smtClean="0"/>
              <a:t>progresso</a:t>
            </a:r>
            <a:r>
              <a:rPr lang="en-US" altLang="en-US" i="1" baseline="0" dirty="0" smtClean="0"/>
              <a:t> </a:t>
            </a:r>
            <a:r>
              <a:rPr lang="en-US" altLang="en-US" i="1" baseline="0" dirty="0" err="1" smtClean="0"/>
              <a:t>nasce</a:t>
            </a:r>
            <a:r>
              <a:rPr lang="en-US" altLang="en-US" i="1" baseline="0" dirty="0" smtClean="0"/>
              <a:t> do </a:t>
            </a:r>
            <a:r>
              <a:rPr lang="en-US" altLang="en-US" i="1" baseline="0" dirty="0" err="1" smtClean="0"/>
              <a:t>uso</a:t>
            </a:r>
            <a:r>
              <a:rPr lang="en-US" altLang="en-US" i="1" baseline="0" dirty="0" smtClean="0"/>
              <a:t> </a:t>
            </a:r>
            <a:r>
              <a:rPr lang="en-US" altLang="en-US" i="1" baseline="0" dirty="0" err="1" smtClean="0"/>
              <a:t>inteligente</a:t>
            </a:r>
            <a:r>
              <a:rPr lang="en-US" altLang="en-US" i="1" baseline="0" dirty="0" smtClean="0"/>
              <a:t> da </a:t>
            </a:r>
            <a:r>
              <a:rPr lang="en-US" altLang="en-US" i="1" baseline="0" dirty="0" err="1" smtClean="0"/>
              <a:t>experi</a:t>
            </a:r>
            <a:r>
              <a:rPr lang="pt-BR" altLang="en-US" i="1" baseline="0" dirty="0" err="1" smtClean="0"/>
              <a:t>ência</a:t>
            </a:r>
            <a:r>
              <a:rPr lang="pt-BR" altLang="en-US" i="1" baseline="0" dirty="0" smtClean="0"/>
              <a:t>.”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597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 smtClean="0"/>
              <a:t>Esta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a definição da análise preditiva no</a:t>
            </a:r>
            <a:r>
              <a:rPr lang="pt-BR" altLang="en-US" baseline="0" dirty="0" smtClean="0"/>
              <a:t> que tange à tecnologia e será a definição usada para este treinamento. </a:t>
            </a:r>
            <a:endParaRPr lang="en-US" altLang="en-US" i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8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Nota: </a:t>
            </a:r>
            <a:r>
              <a:rPr lang="en-US" altLang="en-US" dirty="0" err="1" smtClean="0"/>
              <a:t>este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modelo</a:t>
            </a:r>
            <a:r>
              <a:rPr lang="en-US" altLang="en-US" dirty="0" smtClean="0"/>
              <a:t> simples </a:t>
            </a:r>
            <a:r>
              <a:rPr lang="pt-BR" altLang="en-US" dirty="0" smtClean="0"/>
              <a:t>é baseado em apenas uma variável preditiva.</a:t>
            </a:r>
            <a:endParaRPr lang="en-US" altLang="en-US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246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smtClean="0"/>
              <a:t>Data mining</a:t>
            </a:r>
            <a:r>
              <a:rPr lang="en-US" altLang="en-US" dirty="0" smtClean="0"/>
              <a:t> </a:t>
            </a:r>
            <a:r>
              <a:rPr lang="pt-BR" altLang="en-US" dirty="0" smtClean="0"/>
              <a:t>é um termo amplo</a:t>
            </a:r>
            <a:r>
              <a:rPr lang="pt-BR" altLang="en-US" baseline="0" dirty="0" smtClean="0"/>
              <a:t> originado </a:t>
            </a:r>
            <a:r>
              <a:rPr lang="pt-BR" altLang="en-US" baseline="0" dirty="0" smtClean="0"/>
              <a:t>na </a:t>
            </a:r>
            <a:r>
              <a:rPr lang="pt-BR" altLang="en-US" baseline="0" dirty="0" smtClean="0"/>
              <a:t>modelagem e métodos de aprendizado, assim como, </a:t>
            </a:r>
            <a:r>
              <a:rPr lang="pt-BR" altLang="en-US" baseline="0" dirty="0" smtClean="0"/>
              <a:t>de </a:t>
            </a:r>
            <a:r>
              <a:rPr lang="pt-BR" altLang="en-US" baseline="0" dirty="0" smtClean="0"/>
              <a:t>forma mais </a:t>
            </a:r>
            <a:r>
              <a:rPr lang="pt-BR" altLang="en-US" baseline="0" dirty="0" smtClean="0"/>
              <a:t>abrangente, </a:t>
            </a:r>
            <a:r>
              <a:rPr lang="pt-BR" altLang="en-US" baseline="0" dirty="0" smtClean="0"/>
              <a:t>qualquer processo em que é possível fazer alguma descoberta a partir de dados. Uma metáfora para estimular a imaginação: </a:t>
            </a:r>
            <a:r>
              <a:rPr lang="pt-BR" altLang="en-US" i="1" baseline="0" dirty="0" smtClean="0"/>
              <a:t>data mining </a:t>
            </a:r>
            <a:r>
              <a:rPr lang="pt-BR" altLang="en-US" i="0" baseline="0" dirty="0" smtClean="0"/>
              <a:t>é um termo subjetivo. Ele é bastante usado na série “24 Horas”, normalmente sob grande pressão de tempo para salvar o mundo. </a:t>
            </a:r>
            <a:br>
              <a:rPr lang="pt-BR" altLang="en-US" i="0" baseline="0" dirty="0" smtClean="0"/>
            </a:br>
            <a:r>
              <a:rPr lang="pt-BR" altLang="en-US" i="0" baseline="0" dirty="0" smtClean="0"/>
              <a:t/>
            </a:r>
            <a:br>
              <a:rPr lang="pt-BR" altLang="en-US" i="0" baseline="0" dirty="0" smtClean="0"/>
            </a:br>
            <a:r>
              <a:rPr lang="pt-BR" altLang="en-US" i="0" baseline="0" dirty="0" smtClean="0"/>
              <a:t>Mas no contexto de negócios, o termo é usado de forma sinônima a </a:t>
            </a:r>
            <a:r>
              <a:rPr lang="pt-BR" altLang="en-US" i="1" baseline="0" dirty="0" smtClean="0"/>
              <a:t>modelagem preditiva.</a:t>
            </a:r>
            <a:r>
              <a:rPr lang="pt-BR" altLang="en-US" i="0" baseline="0" dirty="0" smtClean="0"/>
              <a:t/>
            </a:r>
            <a:br>
              <a:rPr lang="pt-BR" altLang="en-US" i="0" baseline="0" dirty="0" smtClean="0"/>
            </a:br>
            <a:endParaRPr lang="pt-BR" altLang="en-US" i="0" baseline="0" dirty="0" smtClean="0"/>
          </a:p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err="1" smtClean="0"/>
              <a:t>Modelagem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preditiva</a:t>
            </a:r>
            <a:r>
              <a:rPr lang="en-US" altLang="en-US" dirty="0" smtClean="0"/>
              <a:t>, </a:t>
            </a:r>
            <a:r>
              <a:rPr lang="pt-BR" altLang="en-US" dirty="0" smtClean="0"/>
              <a:t>é o processo técnico</a:t>
            </a:r>
            <a:r>
              <a:rPr lang="pt-BR" altLang="en-US" baseline="0" dirty="0" smtClean="0"/>
              <a:t> central da análise preditiva, e é o foco deste treinamento. </a:t>
            </a:r>
          </a:p>
          <a:p>
            <a:pPr eaLnBrk="1" hangingPunct="1"/>
            <a:endParaRPr lang="pt-BR" altLang="en-US" baseline="0" dirty="0" smtClean="0"/>
          </a:p>
          <a:p>
            <a:pPr eaLnBrk="1" hangingPunct="1"/>
            <a:r>
              <a:rPr lang="pt-BR" altLang="en-US" baseline="0" dirty="0" smtClean="0"/>
              <a:t>Modelagem preditiva como campo é </a:t>
            </a:r>
            <a:r>
              <a:rPr lang="pt-BR" altLang="en-US" baseline="0" dirty="0" smtClean="0"/>
              <a:t>conhecido </a:t>
            </a:r>
            <a:r>
              <a:rPr lang="pt-BR" altLang="en-US" baseline="0" dirty="0" smtClean="0"/>
              <a:t>como </a:t>
            </a:r>
            <a:r>
              <a:rPr lang="en-US" altLang="en-US" i="1" dirty="0" smtClean="0"/>
              <a:t>machine learning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ou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aprendizado</a:t>
            </a:r>
            <a:r>
              <a:rPr lang="en-US" altLang="en-US" baseline="0" dirty="0" smtClean="0"/>
              <a:t> de m</a:t>
            </a:r>
            <a:r>
              <a:rPr lang="pt-BR" altLang="en-US" baseline="0" dirty="0" err="1" smtClean="0"/>
              <a:t>áquina</a:t>
            </a:r>
            <a:r>
              <a:rPr lang="pt-BR" altLang="en-US" baseline="0" dirty="0" smtClean="0"/>
              <a:t>) </a:t>
            </a:r>
            <a:r>
              <a:rPr lang="en-US" altLang="en-US" dirty="0" smtClean="0"/>
              <a:t>no </a:t>
            </a:r>
            <a:r>
              <a:rPr lang="en-US" altLang="en-US" dirty="0" err="1" smtClean="0"/>
              <a:t>mundo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aca</a:t>
            </a:r>
            <a:r>
              <a:rPr lang="pt-BR" altLang="en-US" dirty="0" err="1" smtClean="0"/>
              <a:t>dêmico</a:t>
            </a:r>
            <a:r>
              <a:rPr lang="en-US" altLang="en-US" dirty="0" smtClean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957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DE4B7-F83D-4C19-B9C6-1EDE0ED3760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43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 userDrawn="1"/>
        </p:nvSpPr>
        <p:spPr>
          <a:xfrm>
            <a:off x="0" y="4495800"/>
            <a:ext cx="9144000" cy="666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Prediction Impact, Inc. | © 2016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All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Rights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 </a:t>
            </a:r>
            <a:r>
              <a:rPr lang="pt-BR" sz="1000" dirty="0" err="1" smtClean="0">
                <a:latin typeface="Tw Cen MT" panose="020B0602020104020603" pitchFamily="34" charset="0"/>
                <a:ea typeface="Adobe Fangsong Std R" pitchFamily="18" charset="-128"/>
              </a:rPr>
              <a:t>Reserved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58000" y="4692253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1C50E3D8-4F71-439C-86E0-02F2949D4E0B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685800" y="1885950"/>
            <a:ext cx="7772400" cy="1102519"/>
          </a:xfrm>
        </p:spPr>
        <p:txBody>
          <a:bodyPr>
            <a:normAutofit/>
          </a:bodyPr>
          <a:lstStyle/>
          <a:p>
            <a:endParaRPr lang="en-US" altLang="pt-BR" sz="2000" b="1" i="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Retângulo 7"/>
          <p:cNvSpPr/>
          <p:nvPr userDrawn="1"/>
        </p:nvSpPr>
        <p:spPr>
          <a:xfrm>
            <a:off x="2362200" y="4705350"/>
            <a:ext cx="4267200" cy="333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Prediction Impact, Inc. |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©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73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52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7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2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 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34579"/>
            <a:ext cx="8229600" cy="46077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accent3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457200" y="209550"/>
            <a:ext cx="1229531" cy="3048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4810125"/>
            <a:ext cx="9144000" cy="333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Prediction Impact, Inc. |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©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871252" y="4839891"/>
            <a:ext cx="2133600" cy="273844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1C50E3D8-4F71-439C-86E0-02F2949D4E0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9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19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87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80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0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0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37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E3D8-4F71-439C-86E0-02F2949D4E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0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microsoft.com/office/2007/relationships/hdphoto" Target="../media/hdphoto2.wdp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analisepreditiva.com.br/produto/analise-preditiva-aplicada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78155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Publicado por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www.AnalisePreditiva.com.br sob licença de Prediction Impact, Inc. |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©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770441"/>
            <a:ext cx="5181600" cy="1191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49113" y="1715690"/>
            <a:ext cx="7772400" cy="1102519"/>
          </a:xfrm>
        </p:spPr>
        <p:txBody>
          <a:bodyPr>
            <a:noAutofit/>
          </a:bodyPr>
          <a:lstStyle/>
          <a:p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AN</a:t>
            </a: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ÁLISE PREDITIVA PARA</a:t>
            </a:r>
            <a:b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</a:b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 </a:t>
            </a:r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NEG</a:t>
            </a: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ÓCIOS, </a:t>
            </a:r>
            <a:r>
              <a:rPr lang="en-US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MARKETING E WEB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5113" y="32764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</p:spTree>
    <p:extLst>
      <p:ext uri="{BB962C8B-B14F-4D97-AF65-F5344CB8AC3E}">
        <p14:creationId xmlns:p14="http://schemas.microsoft.com/office/powerpoint/2010/main" val="36092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COMO A ANÁLISE PREDITIVA FUNCIONA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Prediction Impact, Inc. | © 2017 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44041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Construindo e Executando Modelos Preditivos</a:t>
            </a:r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5113" y="2574684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</p:spTree>
    <p:extLst>
      <p:ext uri="{BB962C8B-B14F-4D97-AF65-F5344CB8AC3E}">
        <p14:creationId xmlns:p14="http://schemas.microsoft.com/office/powerpoint/2010/main" val="9894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839200" cy="809816"/>
          </a:xfrm>
        </p:spPr>
        <p:txBody>
          <a:bodyPr/>
          <a:lstStyle/>
          <a:p>
            <a:r>
              <a:rPr lang="pt-BR" sz="2700" dirty="0" smtClean="0"/>
              <a:t>CONHECIMENTO ADQUIRID0 </a:t>
            </a:r>
            <a:br>
              <a:rPr lang="pt-BR" sz="2700" dirty="0" smtClean="0"/>
            </a:br>
            <a:r>
              <a:rPr lang="pt-BR" sz="2700" dirty="0" smtClean="0"/>
              <a:t>UM MODELO PREDITIVO É CONSTRUÍDO</a:t>
            </a:r>
            <a:endParaRPr lang="pt-BR" sz="2700" dirty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5867400" y="2638425"/>
            <a:ext cx="838200" cy="269875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2133600" y="2714625"/>
            <a:ext cx="1265238" cy="193675"/>
          </a:xfrm>
          <a:prstGeom prst="rightArrow">
            <a:avLst>
              <a:gd name="adj1" fmla="val 28694"/>
              <a:gd name="adj2" fmla="val 90796"/>
            </a:avLst>
          </a:prstGeom>
          <a:solidFill>
            <a:srgbClr val="2F56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6781800" y="2162175"/>
            <a:ext cx="1463675" cy="14382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6870700" y="2632075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Modelo</a:t>
            </a:r>
            <a:r>
              <a:rPr lang="en-US" altLang="en-US" sz="18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Preditivo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577850" y="2428875"/>
            <a:ext cx="1752600" cy="793750"/>
          </a:xfrm>
          <a:prstGeom prst="can">
            <a:avLst>
              <a:gd name="adj" fmla="val 25000"/>
            </a:avLst>
          </a:prstGeom>
          <a:solidFill>
            <a:srgbClr val="4D8C7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09600" y="2663119"/>
            <a:ext cx="1676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Comportamento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 rot="19855865">
            <a:off x="1917700" y="3352800"/>
            <a:ext cx="1587500" cy="171450"/>
          </a:xfrm>
          <a:prstGeom prst="rightArrow">
            <a:avLst>
              <a:gd name="adj1" fmla="val 29167"/>
              <a:gd name="adj2" fmla="val 106932"/>
            </a:avLst>
          </a:prstGeom>
          <a:solidFill>
            <a:srgbClr val="514F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514F85"/>
                </a:solidFill>
                <a:effectDag name="">
                  <a:cont type="tree" name="">
                    <a:effect ref="fillLine"/>
                    <a:outerShdw dist="38100" dir="13500000" algn="br">
                      <a:srgbClr val="9391C7"/>
                    </a:outerShdw>
                  </a:cont>
                  <a:cont type="tree" name="">
                    <a:effect ref="fillLine"/>
                    <a:outerShdw dist="38100" dir="2700000" algn="tl">
                      <a:srgbClr val="302F4F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577850" y="3352800"/>
            <a:ext cx="1752600" cy="819150"/>
          </a:xfrm>
          <a:prstGeom prst="can">
            <a:avLst>
              <a:gd name="adj" fmla="val 25000"/>
            </a:avLst>
          </a:prstGeom>
          <a:solidFill>
            <a:srgbClr val="7A77C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7A77C8"/>
                </a:solidFill>
                <a:effectDag name="">
                  <a:cont type="tree" name="">
                    <a:effect ref="fillLine"/>
                    <a:outerShdw dist="38100" dir="13500000" algn="br">
                      <a:srgbClr val="BDBAFF"/>
                    </a:outerShdw>
                  </a:cont>
                  <a:cont type="tree" name="">
                    <a:effect ref="fillLine"/>
                    <a:outerShdw dist="38100" dir="2700000" algn="tl">
                      <a:srgbClr val="494778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577850" y="3615619"/>
            <a:ext cx="17526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Registro</a:t>
            </a:r>
            <a: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b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</a:br>
            <a:r>
              <a:rPr lang="en-US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contatos</a:t>
            </a:r>
            <a: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4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 rot="1744135" flipV="1">
            <a:off x="1905000" y="2085975"/>
            <a:ext cx="1587500" cy="171450"/>
          </a:xfrm>
          <a:prstGeom prst="rightArrow">
            <a:avLst>
              <a:gd name="adj1" fmla="val 29167"/>
              <a:gd name="adj2" fmla="val 1069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609600" y="1533525"/>
            <a:ext cx="1752600" cy="809625"/>
          </a:xfrm>
          <a:prstGeom prst="can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 i="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62000" y="1807619"/>
            <a:ext cx="137795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Perfil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altLang="en-US" sz="16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4813300" y="2428875"/>
            <a:ext cx="1130300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Ferramenta</a:t>
            </a:r>
            <a:r>
              <a:rPr lang="en-US" altLang="en-US" sz="14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14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modelagem</a:t>
            </a:r>
            <a:endParaRPr lang="en-US" altLang="en-US" sz="14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19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1700"/>
            <a:ext cx="1089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3517900" y="3314700"/>
            <a:ext cx="318770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400" i="0" dirty="0" err="1" smtClean="0">
                <a:effectLst/>
                <a:latin typeface="Corbel" panose="020B0503020204020204" pitchFamily="34" charset="0"/>
              </a:rPr>
              <a:t>Executado</a:t>
            </a: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400" i="0" dirty="0" err="1" smtClean="0">
                <a:effectLst/>
                <a:latin typeface="Corbel" panose="020B0503020204020204" pitchFamily="34" charset="0"/>
              </a:rPr>
              <a:t>por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smtClean="0">
                <a:latin typeface="Corbel" panose="020B0503020204020204" pitchFamily="34" charset="0"/>
              </a:rPr>
              <a:t>software de </a:t>
            </a:r>
            <a:r>
              <a:rPr lang="en-US" altLang="en-US" sz="1400" dirty="0" err="1" smtClean="0">
                <a:latin typeface="Corbel" panose="020B0503020204020204" pitchFamily="34" charset="0"/>
              </a:rPr>
              <a:t>modelagem</a:t>
            </a:r>
            <a:endParaRPr lang="en-US" altLang="en-US" sz="14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3517900" y="3495675"/>
            <a:ext cx="28956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400" i="0" dirty="0" err="1" smtClean="0">
                <a:effectLst/>
                <a:latin typeface="Corbel" panose="020B0503020204020204" pitchFamily="34" charset="0"/>
              </a:rPr>
              <a:t>Normalmente</a:t>
            </a: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pt-BR" altLang="en-US" sz="1400" i="0" dirty="0" smtClean="0">
                <a:effectLst/>
                <a:latin typeface="Corbel" panose="020B0503020204020204" pitchFamily="34" charset="0"/>
              </a:rPr>
              <a:t>é </a:t>
            </a:r>
            <a:r>
              <a:rPr lang="pt-BR" altLang="en-US" sz="1400" i="0" dirty="0" err="1" smtClean="0">
                <a:effectLst/>
                <a:latin typeface="Corbel" panose="020B0503020204020204" pitchFamily="34" charset="0"/>
              </a:rPr>
              <a:t>offline</a:t>
            </a:r>
            <a:endParaRPr lang="en-US" altLang="en-US" sz="14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3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DE UM MODELO PARA AVALIAR UM CLIENTE</a:t>
            </a:r>
            <a:endParaRPr lang="pt-BR" dirty="0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5486400" y="2541382"/>
            <a:ext cx="1206500" cy="182768"/>
          </a:xfrm>
          <a:prstGeom prst="rightArrow">
            <a:avLst>
              <a:gd name="adj1" fmla="val 28694"/>
              <a:gd name="adj2" fmla="val 62604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394E"/>
                </a:solidFill>
                <a:effectDag name="">
                  <a:cont type="tree" name="">
                    <a:effect ref="fillLine"/>
                    <a:outerShdw dist="38100" dir="13500000" algn="br">
                      <a:srgbClr val="566075"/>
                    </a:outerShdw>
                  </a:cont>
                  <a:cont type="tree" name="">
                    <a:effect ref="fillLine"/>
                    <a:outerShdw dist="38100" dir="2700000" algn="tl">
                      <a:srgbClr val="1C222E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 rot="20215638">
            <a:off x="2197147" y="2899898"/>
            <a:ext cx="1265238" cy="193675"/>
          </a:xfrm>
          <a:prstGeom prst="rightArrow">
            <a:avLst>
              <a:gd name="adj1" fmla="val 28694"/>
              <a:gd name="adj2" fmla="val 90796"/>
            </a:avLst>
          </a:prstGeom>
          <a:solidFill>
            <a:srgbClr val="2F56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2F5649"/>
                </a:solidFill>
                <a:effectDag name="">
                  <a:cont type="tree" name="">
                    <a:effect ref="fillLine"/>
                    <a:outerShdw dist="38100" dir="13500000" algn="br">
                      <a:srgbClr val="5A8173"/>
                    </a:outerShdw>
                  </a:cont>
                  <a:cont type="tree" name="">
                    <a:effect ref="fillLine"/>
                    <a:outerShdw dist="38100" dir="2700000" algn="tl">
                      <a:srgbClr val="1C332B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3733800" y="1895475"/>
            <a:ext cx="1463675" cy="14382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3822700" y="2365375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Modelo</a:t>
            </a:r>
            <a:r>
              <a:rPr lang="en-US" altLang="en-US" sz="18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Preditivo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609600" y="2781300"/>
            <a:ext cx="1752600" cy="933450"/>
          </a:xfrm>
          <a:prstGeom prst="can">
            <a:avLst>
              <a:gd name="adj" fmla="val 25000"/>
            </a:avLst>
          </a:prstGeom>
          <a:solidFill>
            <a:srgbClr val="4D8C7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D8C77"/>
                </a:solidFill>
                <a:effectDag name="">
                  <a:cont type="tree" name="">
                    <a:effect ref="fillLine"/>
                    <a:outerShdw dist="38100" dir="13500000" algn="br">
                      <a:srgbClr val="93D2BC"/>
                    </a:outerShdw>
                  </a:cont>
                  <a:cont type="tree" name="">
                    <a:effect ref="fillLine"/>
                    <a:outerShdw dist="38100" dir="2700000" algn="tl">
                      <a:srgbClr val="2E5447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609600" y="3103019"/>
            <a:ext cx="174625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Comportamento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 rot="1744135" flipV="1">
            <a:off x="1905000" y="2085975"/>
            <a:ext cx="1587500" cy="171450"/>
          </a:xfrm>
          <a:prstGeom prst="rightArrow">
            <a:avLst>
              <a:gd name="adj1" fmla="val 29167"/>
              <a:gd name="adj2" fmla="val 106932"/>
            </a:avLst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8B3838"/>
                </a:solidFill>
                <a:effectDag name="">
                  <a:cont type="tree" name="">
                    <a:effect ref="fillLine"/>
                    <a:outerShdw dist="38100" dir="13500000" algn="br">
                      <a:srgbClr val="D07D7D"/>
                    </a:outerShdw>
                  </a:cont>
                  <a:cont type="tree" name="">
                    <a:effect ref="fillLine"/>
                    <a:outerShdw dist="38100" dir="2700000" algn="tl">
                      <a:srgbClr val="532121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609600" y="1428750"/>
            <a:ext cx="1752600" cy="990600"/>
          </a:xfrm>
          <a:prstGeom prst="can">
            <a:avLst>
              <a:gd name="adj" fmla="val 25000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B74C4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9C9C"/>
                    </a:outerShdw>
                  </a:cont>
                  <a:cont type="tree" name="">
                    <a:effect ref="fillLine"/>
                    <a:outerShdw dist="38100" dir="2700000" algn="tl">
                      <a:srgbClr val="6D2D2D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400" i="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609600" y="1733550"/>
            <a:ext cx="1746251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Perfil</a:t>
            </a: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b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</a:br>
            <a:r>
              <a:rPr lang="en-US" altLang="en-US" sz="16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dos </a:t>
            </a:r>
            <a:r>
              <a:rPr lang="en-US" altLang="en-US" sz="16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clientes</a:t>
            </a:r>
            <a:endParaRPr lang="en-US" altLang="en-US" sz="16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0" name="Text Box 46"/>
          <p:cNvSpPr txBox="1">
            <a:spLocks noChangeArrowheads="1"/>
          </p:cNvSpPr>
          <p:nvPr/>
        </p:nvSpPr>
        <p:spPr bwMode="auto">
          <a:xfrm>
            <a:off x="3517900" y="3333750"/>
            <a:ext cx="335335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1400" dirty="0" smtClean="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21" name="Text Box 47"/>
          <p:cNvSpPr txBox="1">
            <a:spLocks noChangeArrowheads="1"/>
          </p:cNvSpPr>
          <p:nvPr/>
        </p:nvSpPr>
        <p:spPr bwMode="auto">
          <a:xfrm>
            <a:off x="3276600" y="3414921"/>
            <a:ext cx="31369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dirty="0" smtClean="0">
                <a:latin typeface="Corbel" panose="020B0503020204020204" pitchFamily="34" charset="0"/>
              </a:rPr>
              <a:t> </a:t>
            </a:r>
            <a:r>
              <a:rPr lang="en-US" altLang="en-US" sz="1400" dirty="0" err="1">
                <a:latin typeface="Corbel" panose="020B0503020204020204" pitchFamily="34" charset="0"/>
              </a:rPr>
              <a:t>Normalmente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err="1">
                <a:latin typeface="Corbel" panose="020B0503020204020204" pitchFamily="34" charset="0"/>
              </a:rPr>
              <a:t>executado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err="1">
                <a:latin typeface="Corbel" panose="020B0503020204020204" pitchFamily="34" charset="0"/>
              </a:rPr>
              <a:t>por</a:t>
            </a: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smtClean="0">
                <a:latin typeface="Corbel" panose="020B0503020204020204" pitchFamily="34" charset="0"/>
              </a:rPr>
              <a:t>software     de </a:t>
            </a:r>
            <a:r>
              <a:rPr lang="en-US" altLang="en-US" sz="1400" dirty="0" err="1" smtClean="0">
                <a:latin typeface="Corbel" panose="020B0503020204020204" pitchFamily="34" charset="0"/>
              </a:rPr>
              <a:t>modelagem</a:t>
            </a:r>
            <a:r>
              <a:rPr lang="en-US" altLang="en-US" sz="1400" dirty="0" smtClean="0">
                <a:latin typeface="Corbel" panose="020B0503020204020204" pitchFamily="34" charset="0"/>
              </a:rPr>
              <a:t/>
            </a:r>
            <a:br>
              <a:rPr lang="en-US" altLang="en-US" sz="1400" dirty="0" smtClean="0">
                <a:latin typeface="Corbel" panose="020B0503020204020204" pitchFamily="34" charset="0"/>
              </a:rPr>
            </a:br>
            <a:endParaRPr lang="en-US" altLang="en-US" sz="1400" dirty="0" smtClean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400" dirty="0">
                <a:latin typeface="Corbel" panose="020B0503020204020204" pitchFamily="34" charset="0"/>
              </a:rPr>
              <a:t> </a:t>
            </a:r>
            <a:r>
              <a:rPr lang="en-US" altLang="en-US" sz="1400" dirty="0" err="1" smtClean="0">
                <a:latin typeface="Corbel" panose="020B0503020204020204" pitchFamily="34" charset="0"/>
              </a:rPr>
              <a:t>Possivelmente</a:t>
            </a:r>
            <a:r>
              <a:rPr lang="en-US" altLang="en-US" sz="1400" dirty="0" smtClean="0">
                <a:latin typeface="Corbel" panose="020B0503020204020204" pitchFamily="34" charset="0"/>
              </a:rPr>
              <a:t> </a:t>
            </a:r>
            <a:r>
              <a:rPr lang="en-US" altLang="en-US" sz="1400" i="0" dirty="0" smtClean="0">
                <a:effectLst/>
                <a:latin typeface="Corbel" panose="020B0503020204020204" pitchFamily="34" charset="0"/>
              </a:rPr>
              <a:t>online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4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6934200" y="1885950"/>
            <a:ext cx="1463675" cy="1438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7023100" y="2355850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Resposta</a:t>
            </a:r>
            <a:r>
              <a:rPr lang="en-US" alt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preditiva</a:t>
            </a:r>
            <a:endParaRPr lang="en-US" altLang="en-US" sz="1800" i="0" dirty="0" smtClean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2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LANÇAR PARA EXECUTAR AÇÕES DE NEGÓCIO</a:t>
            </a:r>
            <a:endParaRPr lang="pt-BR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2401888" y="35845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effectLst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4648200" y="2554631"/>
            <a:ext cx="1290085" cy="169519"/>
          </a:xfrm>
          <a:prstGeom prst="rightArrow">
            <a:avLst>
              <a:gd name="adj1" fmla="val 28694"/>
              <a:gd name="adj2" fmla="val 6486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6D91A3"/>
                </a:solidFill>
                <a:effectDag name="">
                  <a:cont type="tree" name="">
                    <a:effect ref="fillLine"/>
                    <a:outerShdw dist="38100" dir="13500000" algn="br">
                      <a:srgbClr val="BEE2F4"/>
                    </a:outerShdw>
                  </a:cont>
                  <a:cont type="tree" name="">
                    <a:effect ref="fillLine"/>
                    <a:outerShdw dist="38100" dir="2700000" algn="tl">
                      <a:srgbClr val="415761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 rot="25258">
            <a:off x="1957527" y="2576513"/>
            <a:ext cx="977900" cy="160523"/>
          </a:xfrm>
          <a:prstGeom prst="rightArrow">
            <a:avLst>
              <a:gd name="adj1" fmla="val 36972"/>
              <a:gd name="adj2" fmla="val 7297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4F3D63"/>
                </a:solidFill>
                <a:effectDag name="">
                  <a:cont type="tree" name="">
                    <a:effect ref="fillLine"/>
                    <a:outerShdw dist="38100" dir="13500000" algn="br">
                      <a:srgbClr val="806E94"/>
                    </a:outerShdw>
                  </a:cont>
                  <a:cont type="tree" name="">
                    <a:effect ref="fillLine"/>
                    <a:outerShdw dist="38100" dir="2700000" algn="tl">
                      <a:srgbClr val="2F243B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667000" y="3503843"/>
            <a:ext cx="48768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effectLst/>
                <a:latin typeface="Corbel" panose="020B0503020204020204" pitchFamily="34" charset="0"/>
              </a:rPr>
              <a:t>Normalmente</a:t>
            </a: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n</a:t>
            </a:r>
            <a:r>
              <a:rPr lang="pt-BR" altLang="en-US" sz="12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200" i="0" dirty="0" smtClean="0">
                <a:effectLst/>
                <a:latin typeface="Corbel" panose="020B0503020204020204" pitchFamily="34" charset="0"/>
              </a:rPr>
              <a:t> é executado através de </a:t>
            </a:r>
            <a:r>
              <a:rPr lang="en-US" altLang="en-US" sz="1200" dirty="0" smtClean="0">
                <a:latin typeface="Corbel" panose="020B0503020204020204" pitchFamily="34" charset="0"/>
              </a:rPr>
              <a:t>software de </a:t>
            </a:r>
            <a:r>
              <a:rPr lang="en-US" altLang="en-US" sz="1200" dirty="0" err="1" smtClean="0">
                <a:latin typeface="Corbel" panose="020B0503020204020204" pitchFamily="34" charset="0"/>
              </a:rPr>
              <a:t>modelagem</a:t>
            </a:r>
            <a:endParaRPr lang="en-US" altLang="en-US" sz="1200" dirty="0" smtClean="0">
              <a:latin typeface="Corbel" panose="020B0503020204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en-US" sz="12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3063875" y="1962150"/>
            <a:ext cx="1524000" cy="1371600"/>
          </a:xfrm>
          <a:prstGeom prst="diamond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94C5DD"/>
                </a:solidFill>
                <a:effectDag name="">
                  <a:cont type="tree" name="">
                    <a:effect ref="fillLine"/>
                    <a:outerShdw dist="38100" dir="13500000" algn="br">
                      <a:srgbClr val="C7EDFF"/>
                    </a:outerShdw>
                  </a:cont>
                  <a:cont type="tree" name="">
                    <a:effect ref="fillLine"/>
                    <a:outerShdw dist="38100" dir="2700000" algn="tl">
                      <a:srgbClr val="587684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190875" y="2492375"/>
            <a:ext cx="129540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L</a:t>
            </a:r>
            <a:r>
              <a:rPr lang="pt-BR" altLang="en-US" sz="14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ógica</a:t>
            </a:r>
            <a:r>
              <a:rPr lang="pt-BR" altLang="en-US" sz="14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de negócio</a:t>
            </a:r>
            <a:endParaRPr lang="en-US" altLang="en-US" sz="14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5974797" y="2038350"/>
            <a:ext cx="3016803" cy="1264688"/>
            <a:chOff x="3408" y="1432"/>
            <a:chExt cx="1656" cy="15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6" name="AutoShape 32"/>
            <p:cNvSpPr>
              <a:spLocks noChangeArrowheads="1"/>
            </p:cNvSpPr>
            <p:nvPr/>
          </p:nvSpPr>
          <p:spPr bwMode="auto">
            <a:xfrm flipH="1">
              <a:off x="3408" y="1432"/>
              <a:ext cx="1656" cy="1560"/>
            </a:xfrm>
            <a:prstGeom prst="parallelogram">
              <a:avLst>
                <a:gd name="adj" fmla="val 1812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EEB75D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D898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8E6D3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1400" i="0" smtClean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3576" y="1828"/>
              <a:ext cx="129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Envio</a:t>
              </a:r>
              <a:r>
                <a:rPr lang="en-US" altLang="en-US" sz="140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 de mala direta</a:t>
              </a:r>
              <a:endParaRPr lang="en-US" altLang="en-US" sz="140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3656" y="2192"/>
              <a:ext cx="129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Sugest</a:t>
              </a:r>
              <a:r>
                <a:rPr lang="pt-BR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ão</a:t>
              </a:r>
              <a:r>
                <a:rPr lang="pt-BR" altLang="en-US" sz="140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 de </a:t>
              </a:r>
              <a:r>
                <a:rPr lang="en-US" altLang="en-US" sz="140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nova </a:t>
              </a:r>
              <a:r>
                <a:rPr lang="en-US" altLang="en-US" sz="140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compra</a:t>
              </a:r>
              <a:endParaRPr lang="en-US" altLang="en-US" sz="140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9" name="Text Box 35"/>
            <p:cNvSpPr txBox="1">
              <a:spLocks noChangeArrowheads="1"/>
            </p:cNvSpPr>
            <p:nvPr/>
          </p:nvSpPr>
          <p:spPr bwMode="auto">
            <a:xfrm>
              <a:off x="3736" y="2560"/>
              <a:ext cx="129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7800" indent="-177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Retenç</a:t>
              </a:r>
              <a:r>
                <a:rPr lang="pt-BR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ão</a:t>
              </a:r>
              <a:r>
                <a:rPr lang="pt-BR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com promoção</a:t>
              </a:r>
              <a:endParaRPr lang="en-US" altLang="en-US" sz="140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0" name="Text Box 36"/>
            <p:cNvSpPr txBox="1">
              <a:spLocks noChangeArrowheads="1"/>
            </p:cNvSpPr>
            <p:nvPr/>
          </p:nvSpPr>
          <p:spPr bwMode="auto">
            <a:xfrm>
              <a:off x="3496" y="1464"/>
              <a:ext cx="1376" cy="3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i="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Aç</a:t>
              </a:r>
              <a:r>
                <a:rPr lang="pt-BR" altLang="en-US" sz="1400" i="0" dirty="0" err="1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ões</a:t>
              </a:r>
              <a:r>
                <a:rPr lang="pt-BR" altLang="en-US" sz="1400" i="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 de negócio, como</a:t>
              </a:r>
              <a:r>
                <a:rPr lang="en-US" altLang="en-US" sz="1400" i="0" dirty="0" smtClean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:</a:t>
              </a:r>
              <a:endParaRPr lang="en-US" altLang="en-US" sz="1400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2667000" y="3837218"/>
            <a:ext cx="31750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200" i="0" dirty="0" err="1" smtClean="0">
                <a:effectLst/>
                <a:latin typeface="Corbel" panose="020B0503020204020204" pitchFamily="34" charset="0"/>
              </a:rPr>
              <a:t>Possivelmente</a:t>
            </a:r>
            <a:r>
              <a:rPr lang="en-US" altLang="en-US" sz="1200" i="0" dirty="0" smtClean="0">
                <a:effectLst/>
                <a:latin typeface="Corbel" panose="020B0503020204020204" pitchFamily="34" charset="0"/>
              </a:rPr>
              <a:t> online</a:t>
            </a:r>
            <a:endParaRPr lang="en-US" altLang="en-US" sz="12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22" name="Oval 34"/>
          <p:cNvSpPr>
            <a:spLocks noChangeArrowheads="1"/>
          </p:cNvSpPr>
          <p:nvPr/>
        </p:nvSpPr>
        <p:spPr bwMode="auto">
          <a:xfrm>
            <a:off x="381000" y="1971675"/>
            <a:ext cx="1463675" cy="14382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F4EC7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AA4"/>
                    </a:outerShdw>
                  </a:cont>
                  <a:cont type="tree" name="">
                    <a:effect ref="fillLine"/>
                    <a:outerShdw dist="38100" dir="2700000" algn="tl">
                      <a:srgbClr val="928D43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469900" y="2441575"/>
            <a:ext cx="1295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  <a:latin typeface="Corbel" panose="020B0503020204020204" pitchFamily="34" charset="0"/>
              </a:rPr>
              <a:t>Resposta</a:t>
            </a:r>
            <a:r>
              <a:rPr lang="en-US" altLang="en-US" sz="18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Corbel" panose="020B0503020204020204" pitchFamily="34" charset="0"/>
              </a:rPr>
              <a:t>preditiva</a:t>
            </a:r>
            <a:endParaRPr lang="en-US" altLang="en-US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0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 PREDITIVOS: AS PEÇAS DO MODELO</a:t>
            </a:r>
            <a:endParaRPr lang="pt-BR" dirty="0"/>
          </a:p>
        </p:txBody>
      </p:sp>
      <p:pic>
        <p:nvPicPr>
          <p:cNvPr id="4" name="Picture 10" descr="nav_sub_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506663"/>
            <a:ext cx="111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81000" y="2190750"/>
            <a:ext cx="822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effectLst/>
                <a:latin typeface="Corbel" panose="020B0503020204020204" pitchFamily="34" charset="0"/>
              </a:rPr>
              <a:t>rec</a:t>
            </a:r>
            <a:r>
              <a:rPr lang="pt-BR" altLang="en-US" sz="2800" dirty="0" err="1" smtClean="0">
                <a:effectLst/>
                <a:latin typeface="Corbel" panose="020B0503020204020204" pitchFamily="34" charset="0"/>
              </a:rPr>
              <a:t>ê</a:t>
            </a:r>
            <a:r>
              <a:rPr lang="en-US" altLang="en-US" sz="2800" dirty="0" err="1" smtClean="0">
                <a:effectLst/>
                <a:latin typeface="Corbel" panose="020B0503020204020204" pitchFamily="34" charset="0"/>
              </a:rPr>
              <a:t>ncia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>
                <a:effectLst/>
                <a:latin typeface="Corbel" panose="020B0503020204020204" pitchFamily="34" charset="0"/>
              </a:rPr>
              <a:t>– </a:t>
            </a:r>
            <a:r>
              <a:rPr lang="en-US" altLang="en-US" sz="2800" dirty="0" smtClean="0">
                <a:latin typeface="Corbel" panose="020B0503020204020204" pitchFamily="34" charset="0"/>
              </a:rPr>
              <a:t>Qu</a:t>
            </a:r>
            <a:r>
              <a:rPr lang="pt-BR" altLang="en-US" sz="2800" dirty="0" err="1" smtClean="0">
                <a:latin typeface="Corbel" panose="020B0503020204020204" pitchFamily="34" charset="0"/>
              </a:rPr>
              <a:t>ão</a:t>
            </a:r>
            <a:r>
              <a:rPr lang="pt-BR" altLang="en-US" sz="2800" dirty="0" smtClean="0">
                <a:latin typeface="Corbel" panose="020B0503020204020204" pitchFamily="34" charset="0"/>
              </a:rPr>
              <a:t> recente foi a última compra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?</a:t>
            </a:r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r>
              <a:rPr lang="en-US" altLang="en-US" sz="2800" dirty="0" smtClean="0">
                <a:effectLst/>
                <a:latin typeface="Corbel" panose="020B0503020204020204" pitchFamily="34" charset="0"/>
              </a:rPr>
              <a:t>renda </a:t>
            </a:r>
            <a:r>
              <a:rPr lang="en-US" altLang="en-US" sz="2800" dirty="0" err="1" smtClean="0">
                <a:effectLst/>
                <a:latin typeface="Corbel" panose="020B0503020204020204" pitchFamily="34" charset="0"/>
              </a:rPr>
              <a:t>pessoal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>
                <a:effectLst/>
                <a:latin typeface="Corbel" panose="020B0503020204020204" pitchFamily="34" charset="0"/>
              </a:rPr>
              <a:t>– </a:t>
            </a:r>
            <a:r>
              <a:rPr lang="en-US" altLang="en-US" sz="2800" i="0" dirty="0" err="1" smtClean="0">
                <a:effectLst/>
                <a:latin typeface="Corbel" panose="020B0503020204020204" pitchFamily="34" charset="0"/>
              </a:rPr>
              <a:t>Quanto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2800" i="0" dirty="0" err="1" smtClean="0">
                <a:effectLst/>
                <a:latin typeface="Corbel" panose="020B0503020204020204" pitchFamily="34" charset="0"/>
              </a:rPr>
              <a:t>gastar</a:t>
            </a:r>
            <a:r>
              <a:rPr lang="en-US" altLang="en-US" sz="2800" i="0" dirty="0" smtClean="0">
                <a:effectLst/>
                <a:latin typeface="Corbel" panose="020B0503020204020204" pitchFamily="34" charset="0"/>
              </a:rPr>
              <a:t>?</a:t>
            </a:r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  <a:p>
            <a:pPr eaLnBrk="1" hangingPunct="1"/>
            <a:endParaRPr lang="en-US" altLang="en-US" sz="28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71600" y="1885950"/>
            <a:ext cx="6343650" cy="186204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Combinaç</a:t>
            </a:r>
            <a:r>
              <a:rPr kumimoji="1" lang="pt-BR" altLang="en-US" sz="230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kumimoji="1" lang="pt-BR" altLang="en-US" sz="2300" dirty="0" smtClean="0">
                <a:effectLst/>
                <a:latin typeface="Corbel" panose="020B0503020204020204" pitchFamily="34" charset="0"/>
              </a:rPr>
              <a:t> de elementos para obtenção de rankings melhores</a:t>
            </a:r>
            <a:r>
              <a:rPr kumimoji="1" lang="en-US" altLang="en-US" sz="2300" i="0" dirty="0" smtClean="0">
                <a:effectLst/>
                <a:latin typeface="Corbel" panose="020B0503020204020204" pitchFamily="34" charset="0"/>
              </a:rPr>
              <a:t>:</a:t>
            </a:r>
            <a:endParaRPr kumimoji="1" lang="en-US" altLang="en-US" sz="2300" i="0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rec</a:t>
            </a:r>
            <a:r>
              <a:rPr kumimoji="1" lang="pt-BR" altLang="en-US" sz="2300" dirty="0" err="1" smtClean="0">
                <a:effectLst/>
                <a:latin typeface="Corbel" panose="020B0503020204020204" pitchFamily="34" charset="0"/>
              </a:rPr>
              <a:t>ê</a:t>
            </a: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ncia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sz="2300" dirty="0">
                <a:effectLst/>
                <a:latin typeface="Corbel" panose="020B0503020204020204" pitchFamily="34" charset="0"/>
              </a:rPr>
              <a:t>+ 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renda </a:t>
            </a: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pessoal</a:t>
            </a:r>
            <a:endParaRPr kumimoji="1" lang="en-US" altLang="en-US" sz="2300" dirty="0"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kumimoji="1" lang="en-US" altLang="en-US" sz="2300" dirty="0">
                <a:effectLst/>
                <a:latin typeface="Corbel" panose="020B0503020204020204" pitchFamily="34" charset="0"/>
              </a:rPr>
              <a:t>2.43</a:t>
            </a:r>
            <a:r>
              <a:rPr lang="el-GR" altLang="en-US" sz="2300" dirty="0">
                <a:effectLst/>
                <a:latin typeface="Corbel" panose="020B0503020204020204" pitchFamily="34" charset="0"/>
              </a:rPr>
              <a:t>∙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rec</a:t>
            </a:r>
            <a:r>
              <a:rPr kumimoji="1" lang="pt-BR" altLang="en-US" sz="2300" dirty="0" err="1" smtClean="0">
                <a:effectLst/>
                <a:latin typeface="Corbel" panose="020B0503020204020204" pitchFamily="34" charset="0"/>
              </a:rPr>
              <a:t>ência</a:t>
            </a:r>
            <a:r>
              <a:rPr kumimoji="1" lang="pt-BR" altLang="en-US" sz="2300" dirty="0" smtClean="0"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+ </a:t>
            </a:r>
            <a:r>
              <a:rPr kumimoji="1" lang="en-US" altLang="en-US" sz="2300" dirty="0">
                <a:effectLst/>
                <a:latin typeface="Corbel" panose="020B0503020204020204" pitchFamily="34" charset="0"/>
              </a:rPr>
              <a:t>3.12</a:t>
            </a:r>
            <a:r>
              <a:rPr lang="el-GR" altLang="en-US" sz="2300" dirty="0" smtClean="0">
                <a:effectLst/>
                <a:latin typeface="Corbel" panose="020B0503020204020204" pitchFamily="34" charset="0"/>
              </a:rPr>
              <a:t>∙</a:t>
            </a:r>
            <a:r>
              <a:rPr kumimoji="1" lang="en-US" altLang="en-US" sz="2300" dirty="0" smtClean="0">
                <a:effectLst/>
                <a:latin typeface="Corbel" panose="020B0503020204020204" pitchFamily="34" charset="0"/>
              </a:rPr>
              <a:t>renda </a:t>
            </a:r>
            <a:r>
              <a:rPr kumimoji="1" lang="en-US" altLang="en-US" sz="2300" dirty="0" err="1" smtClean="0">
                <a:effectLst/>
                <a:latin typeface="Corbel" panose="020B0503020204020204" pitchFamily="34" charset="0"/>
              </a:rPr>
              <a:t>pessoa</a:t>
            </a:r>
            <a:endParaRPr kumimoji="1" lang="en-US" altLang="en-US" sz="230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76" y="3867150"/>
            <a:ext cx="4489449" cy="877163"/>
          </a:xfrm>
          <a:prstGeom prst="rect">
            <a:avLst/>
          </a:prstGeom>
          <a:solidFill>
            <a:srgbClr val="FFD5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Se </a:t>
            </a:r>
            <a:r>
              <a:rPr lang="en-US" sz="1700" dirty="0" smtClean="0"/>
              <a:t>o </a:t>
            </a:r>
            <a:r>
              <a:rPr lang="en-US" sz="1700" dirty="0" err="1" smtClean="0"/>
              <a:t>cliente</a:t>
            </a:r>
            <a:r>
              <a:rPr lang="en-US" sz="1700" dirty="0" smtClean="0"/>
              <a:t> vive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uma</a:t>
            </a:r>
            <a:r>
              <a:rPr lang="en-US" sz="1700" dirty="0" smtClean="0"/>
              <a:t> </a:t>
            </a:r>
            <a:r>
              <a:rPr lang="pt-BR" sz="1700" dirty="0" smtClean="0"/>
              <a:t>área </a:t>
            </a:r>
            <a:r>
              <a:rPr lang="en-US" sz="1700" dirty="0" smtClean="0"/>
              <a:t>rural,</a:t>
            </a:r>
            <a:br>
              <a:rPr lang="en-US" sz="1700" dirty="0" smtClean="0"/>
            </a:br>
            <a:r>
              <a:rPr lang="en-US" sz="1700" b="1" dirty="0" smtClean="0"/>
              <a:t>e</a:t>
            </a:r>
            <a:r>
              <a:rPr lang="en-US" sz="1700" dirty="0" smtClean="0"/>
              <a:t> </a:t>
            </a:r>
            <a:r>
              <a:rPr lang="en-US" sz="1700" dirty="0" err="1" smtClean="0"/>
              <a:t>seu</a:t>
            </a:r>
            <a:r>
              <a:rPr lang="en-US" sz="1700" dirty="0" smtClean="0"/>
              <a:t> </a:t>
            </a:r>
            <a:r>
              <a:rPr lang="en-US" sz="1700" dirty="0" err="1" smtClean="0"/>
              <a:t>consumo</a:t>
            </a:r>
            <a:r>
              <a:rPr lang="en-US" sz="1700" dirty="0" smtClean="0"/>
              <a:t> mensal </a:t>
            </a:r>
            <a:r>
              <a:rPr lang="pt-BR" sz="1700" dirty="0" smtClean="0"/>
              <a:t>for alto,</a:t>
            </a:r>
            <a:br>
              <a:rPr lang="pt-BR" sz="1700" dirty="0" smtClean="0"/>
            </a:br>
            <a:r>
              <a:rPr lang="pt-BR" sz="1700" b="1" dirty="0" smtClean="0"/>
              <a:t>então</a:t>
            </a:r>
            <a:r>
              <a:rPr lang="pt-BR" sz="1700" dirty="0" smtClean="0"/>
              <a:t> o cliente provavelmente vai renovar</a:t>
            </a: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578351" y="3858220"/>
            <a:ext cx="4489449" cy="877163"/>
          </a:xfrm>
          <a:prstGeom prst="rect">
            <a:avLst/>
          </a:prstGeom>
          <a:solidFill>
            <a:srgbClr val="FFD5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Se </a:t>
            </a:r>
            <a:r>
              <a:rPr lang="en-US" sz="1700" dirty="0" smtClean="0"/>
              <a:t>o </a:t>
            </a:r>
            <a:r>
              <a:rPr lang="en-US" sz="1700" dirty="0" err="1" smtClean="0"/>
              <a:t>cliente</a:t>
            </a:r>
            <a:r>
              <a:rPr lang="en-US" sz="1700" dirty="0" smtClean="0"/>
              <a:t> vive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uma</a:t>
            </a:r>
            <a:r>
              <a:rPr lang="en-US" sz="1700" dirty="0" smtClean="0"/>
              <a:t> </a:t>
            </a:r>
            <a:r>
              <a:rPr lang="pt-BR" sz="1700" dirty="0" smtClean="0"/>
              <a:t>área urbana</a:t>
            </a:r>
            <a:r>
              <a:rPr lang="en-US" sz="1700" dirty="0" smtClean="0"/>
              <a:t>,</a:t>
            </a:r>
            <a:br>
              <a:rPr lang="en-US" sz="1700" dirty="0" smtClean="0"/>
            </a:br>
            <a:r>
              <a:rPr lang="en-US" sz="1700" b="1" dirty="0" smtClean="0"/>
              <a:t>e</a:t>
            </a:r>
            <a:r>
              <a:rPr lang="en-US" sz="1700" dirty="0" smtClean="0"/>
              <a:t> </a:t>
            </a:r>
            <a:r>
              <a:rPr lang="pt-BR" sz="1700" dirty="0" smtClean="0"/>
              <a:t>ele costuma explorar novas funcionalidades,</a:t>
            </a:r>
            <a:br>
              <a:rPr lang="pt-BR" sz="1700" dirty="0" smtClean="0"/>
            </a:br>
            <a:r>
              <a:rPr lang="pt-BR" sz="1700" b="1" dirty="0" smtClean="0"/>
              <a:t>então</a:t>
            </a:r>
            <a:r>
              <a:rPr lang="pt-BR" sz="1700" dirty="0" smtClean="0"/>
              <a:t> o cliente provavelmente não vai renovar</a:t>
            </a:r>
            <a:endParaRPr lang="en-US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3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382000" cy="460771"/>
          </a:xfrm>
        </p:spPr>
        <p:txBody>
          <a:bodyPr/>
          <a:lstStyle/>
          <a:p>
            <a:r>
              <a:rPr lang="pt-BR" dirty="0" smtClean="0"/>
              <a:t>DADOS DE TREINO SÃO APRESENTADOS COMO UMA TABELA</a:t>
            </a:r>
            <a:endParaRPr lang="pt-BR" dirty="0"/>
          </a:p>
        </p:txBody>
      </p:sp>
      <p:graphicFrame>
        <p:nvGraphicFramePr>
          <p:cNvPr id="4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99853"/>
              </p:ext>
            </p:extLst>
          </p:nvPr>
        </p:nvGraphicFramePr>
        <p:xfrm>
          <a:off x="152401" y="1428750"/>
          <a:ext cx="8610600" cy="2151064"/>
        </p:xfrm>
        <a:graphic>
          <a:graphicData uri="http://schemas.openxmlformats.org/drawingml/2006/table">
            <a:tbl>
              <a:tblPr/>
              <a:tblGrid>
                <a:gridCol w="1880652"/>
                <a:gridCol w="1788995"/>
                <a:gridCol w="1459711"/>
                <a:gridCol w="1507237"/>
                <a:gridCol w="1974005"/>
              </a:tblGrid>
              <a:tr h="676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</a:t>
                      </a:r>
                      <a:r>
                        <a:rPr kumimoji="0" lang="pt-B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úmero de compras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</a:t>
                      </a:r>
                    </a:p>
                  </a:txBody>
                  <a:tcPr marT="34284" marB="3428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Última compra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G</a:t>
                      </a:r>
                      <a:r>
                        <a:rPr kumimoji="0" lang="pt-B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ê</a:t>
                      </a: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nero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Renda: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Propenso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a </a:t>
                      </a: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comprar</a:t>
                      </a: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 :</a:t>
                      </a:r>
                    </a:p>
                  </a:txBody>
                  <a:tcPr marT="34284" marB="342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61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7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sapato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alta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luva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3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luva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</a:t>
                      </a:r>
                      <a:r>
                        <a:rPr kumimoji="0" lang="pt-BR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édia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chap</a:t>
                      </a:r>
                      <a:r>
                        <a:rPr kumimoji="0" lang="pt-BR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éu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1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1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chap</a:t>
                      </a:r>
                      <a:r>
                        <a:rPr kumimoji="0" lang="pt-BR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éu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M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alta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sapato</a:t>
                      </a:r>
                      <a:endParaRPr kumimoji="0" lang="en-US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46</a:t>
                      </a:r>
                    </a:p>
                  </a:txBody>
                  <a:tcPr marT="34284" marB="342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luva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F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baixa</a:t>
                      </a:r>
                      <a:endParaRPr kumimoji="0" lang="en-US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piano</a:t>
                      </a:r>
                    </a:p>
                  </a:txBody>
                  <a:tcPr marT="34284" marB="342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1097631" y="3886200"/>
            <a:ext cx="705193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smtClean="0">
                <a:effectLst/>
                <a:latin typeface="Corbel" panose="020B0503020204020204" pitchFamily="34" charset="0"/>
              </a:rPr>
              <a:t>Este </a:t>
            </a:r>
            <a:r>
              <a:rPr lang="pt-BR" altLang="en-US" sz="1800" i="0" dirty="0" smtClean="0">
                <a:effectLst/>
                <a:latin typeface="Corbel" panose="020B0503020204020204" pitchFamily="34" charset="0"/>
              </a:rPr>
              <a:t>é o formato requerido para dados de treino, um registro por cliente.</a:t>
            </a:r>
            <a:endParaRPr lang="en-US" altLang="en-US" sz="18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3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382000" cy="460771"/>
          </a:xfrm>
        </p:spPr>
        <p:txBody>
          <a:bodyPr/>
          <a:lstStyle/>
          <a:p>
            <a:r>
              <a:rPr lang="pt-BR" dirty="0" smtClean="0"/>
              <a:t>PORQUE NÃO SE DEVE MEMORIZAR EXEMPLOS DE TREINO</a:t>
            </a:r>
            <a:endParaRPr lang="pt-B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1314450"/>
            <a:ext cx="85344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err="1" smtClean="0"/>
              <a:t>Aprender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atrav</a:t>
            </a:r>
            <a:r>
              <a:rPr lang="pt-BR" altLang="en-US" sz="2400" dirty="0" smtClean="0"/>
              <a:t>és do histórico é lembra do histórico.</a:t>
            </a:r>
            <a:endParaRPr lang="en-US" altLang="en-US" sz="2400" dirty="0" smtClean="0"/>
          </a:p>
          <a:p>
            <a:r>
              <a:rPr lang="en-US" altLang="en-US" sz="2400" dirty="0" err="1" smtClean="0"/>
              <a:t>Portanto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bastaria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olhar</a:t>
            </a:r>
            <a:r>
              <a:rPr lang="en-US" altLang="en-US" sz="2400" dirty="0" smtClean="0"/>
              <a:t> a </a:t>
            </a:r>
            <a:r>
              <a:rPr lang="en-US" altLang="en-US" sz="2400" dirty="0" err="1" smtClean="0"/>
              <a:t>tabela</a:t>
            </a:r>
            <a:r>
              <a:rPr lang="en-US" altLang="en-US" sz="2400" dirty="0" smtClean="0"/>
              <a:t> e </a:t>
            </a:r>
            <a:r>
              <a:rPr lang="en-US" altLang="en-US" sz="2400" dirty="0" err="1" smtClean="0"/>
              <a:t>comparar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casos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novos</a:t>
            </a:r>
            <a:r>
              <a:rPr lang="en-US" altLang="en-US" sz="2400" dirty="0" smtClean="0"/>
              <a:t> com </a:t>
            </a:r>
            <a:r>
              <a:rPr lang="en-US" altLang="en-US" sz="2400" dirty="0" err="1" smtClean="0"/>
              <a:t>os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antigos</a:t>
            </a:r>
            <a:r>
              <a:rPr lang="en-US" altLang="en-US" sz="2400" dirty="0" smtClean="0"/>
              <a:t>.</a:t>
            </a:r>
          </a:p>
          <a:p>
            <a:endParaRPr lang="en-US" altLang="en-US" sz="2400" dirty="0" smtClean="0"/>
          </a:p>
          <a:p>
            <a:r>
              <a:rPr lang="en-US" altLang="en-US" sz="2400" b="1" dirty="0" err="1" smtClean="0"/>
              <a:t>Resposta</a:t>
            </a:r>
            <a:r>
              <a:rPr lang="en-US" altLang="en-US" sz="2400" b="1" dirty="0" smtClean="0"/>
              <a:t>:</a:t>
            </a:r>
            <a:r>
              <a:rPr lang="en-US" altLang="en-US" sz="2400" dirty="0" smtClean="0"/>
              <a:t> H</a:t>
            </a:r>
            <a:r>
              <a:rPr lang="pt-BR" altLang="en-US" sz="2400" dirty="0" smtClean="0"/>
              <a:t>á demasiadas fileiras de dados possíveis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Isto</a:t>
            </a:r>
            <a:r>
              <a:rPr lang="en-US" altLang="en-US" sz="2400" dirty="0" smtClean="0"/>
              <a:t> </a:t>
            </a:r>
            <a:r>
              <a:rPr lang="pt-BR" altLang="en-US" sz="2400" dirty="0" smtClean="0"/>
              <a:t>é</a:t>
            </a:r>
            <a:r>
              <a:rPr lang="en-US" altLang="en-US" sz="2400" dirty="0" smtClean="0"/>
              <a:t>, </a:t>
            </a:r>
            <a:r>
              <a:rPr lang="en-US" altLang="en-US" sz="2400" i="1" dirty="0" err="1" smtClean="0"/>
              <a:t>cada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cliente</a:t>
            </a:r>
            <a:r>
              <a:rPr lang="en-US" altLang="en-US" sz="2400" i="1" dirty="0" smtClean="0"/>
              <a:t> </a:t>
            </a:r>
            <a:r>
              <a:rPr lang="pt-BR" altLang="en-US" sz="2400" i="1" dirty="0" smtClean="0"/>
              <a:t>é único</a:t>
            </a:r>
            <a:r>
              <a:rPr lang="en-US" altLang="en-US" sz="2400" i="1" dirty="0" smtClean="0"/>
              <a:t>!</a:t>
            </a:r>
          </a:p>
          <a:p>
            <a:endParaRPr lang="en-US" altLang="en-US" sz="2400" i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567" y="3649662"/>
            <a:ext cx="89323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3638550"/>
            <a:ext cx="88644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8263" y="3600450"/>
            <a:ext cx="9433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97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DESAFIO: GENERALIZAR É UMA ARTE</a:t>
            </a:r>
            <a:endParaRPr lang="pt-B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0375" y="971550"/>
            <a:ext cx="8683625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8925">
              <a:lnSpc>
                <a:spcPct val="80000"/>
              </a:lnSpc>
            </a:pPr>
            <a:r>
              <a:rPr lang="en-US" altLang="en-US" sz="2300" b="1" dirty="0" err="1" smtClean="0"/>
              <a:t>Encontre</a:t>
            </a:r>
            <a:r>
              <a:rPr lang="en-US" altLang="en-US" sz="2300" b="1" dirty="0" smtClean="0"/>
              <a:t> um </a:t>
            </a:r>
            <a:r>
              <a:rPr lang="en-US" altLang="en-US" sz="2300" b="1" dirty="0" err="1" smtClean="0"/>
              <a:t>modelo</a:t>
            </a:r>
            <a:r>
              <a:rPr lang="en-US" altLang="en-US" sz="2300" b="1" dirty="0" smtClean="0"/>
              <a:t> </a:t>
            </a:r>
            <a:r>
              <a:rPr lang="en-US" altLang="en-US" sz="2300" b="1" i="1" u="sng" dirty="0" err="1" smtClean="0"/>
              <a:t>que</a:t>
            </a:r>
            <a:r>
              <a:rPr lang="en-US" altLang="en-US" sz="2300" b="1" i="1" u="sng" dirty="0" smtClean="0"/>
              <a:t> </a:t>
            </a:r>
            <a:r>
              <a:rPr lang="en-US" altLang="en-US" sz="2300" b="1" i="1" u="sng" dirty="0" err="1" smtClean="0"/>
              <a:t>funcione</a:t>
            </a:r>
            <a:r>
              <a:rPr lang="en-US" altLang="en-US" sz="2300" b="1" i="1" u="sng" dirty="0" smtClean="0"/>
              <a:t> de </a:t>
            </a:r>
            <a:r>
              <a:rPr lang="en-US" altLang="en-US" sz="2300" b="1" i="1" u="sng" dirty="0" err="1" smtClean="0"/>
              <a:t>modo</a:t>
            </a:r>
            <a:r>
              <a:rPr lang="en-US" altLang="en-US" sz="2300" b="1" i="1" u="sng" dirty="0" smtClean="0"/>
              <a:t> </a:t>
            </a:r>
            <a:r>
              <a:rPr lang="en-US" altLang="en-US" sz="2300" b="1" i="1" u="sng" dirty="0" err="1" smtClean="0"/>
              <a:t>geral</a:t>
            </a:r>
            <a:endParaRPr lang="en-US" altLang="en-US" sz="2300" b="1" i="1" u="sng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Preciso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Consistente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Novas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situaç</a:t>
            </a:r>
            <a:r>
              <a:rPr lang="pt-BR" altLang="en-US" sz="2300" dirty="0" err="1" smtClean="0"/>
              <a:t>ões</a:t>
            </a:r>
            <a:r>
              <a:rPr lang="pt-BR" altLang="en-US" sz="2300" dirty="0" smtClean="0"/>
              <a:t> não encontradas nos dados de treino</a:t>
            </a:r>
            <a:endParaRPr lang="en-US" altLang="en-US" sz="2300" dirty="0" smtClean="0"/>
          </a:p>
          <a:p>
            <a:pPr indent="-288925">
              <a:lnSpc>
                <a:spcPct val="80000"/>
              </a:lnSpc>
            </a:pPr>
            <a:r>
              <a:rPr lang="en-US" altLang="en-US" sz="2300" b="1" dirty="0" smtClean="0"/>
              <a:t/>
            </a:r>
            <a:br>
              <a:rPr lang="en-US" altLang="en-US" sz="2300" b="1" dirty="0" smtClean="0"/>
            </a:br>
            <a:r>
              <a:rPr lang="en-US" altLang="en-US" sz="2300" b="1" dirty="0" smtClean="0"/>
              <a:t>Dados de </a:t>
            </a:r>
            <a:r>
              <a:rPr lang="en-US" altLang="en-US" sz="2300" b="1" dirty="0" err="1" smtClean="0"/>
              <a:t>treino</a:t>
            </a:r>
            <a:endParaRPr lang="en-US" altLang="en-US" sz="2300" b="1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Tamanho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limitado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Cont</a:t>
            </a:r>
            <a:r>
              <a:rPr lang="pt-BR" altLang="en-US" sz="2300" dirty="0" err="1" smtClean="0"/>
              <a:t>êm</a:t>
            </a:r>
            <a:r>
              <a:rPr lang="pt-BR" altLang="en-US" sz="2300" dirty="0" smtClean="0"/>
              <a:t> </a:t>
            </a:r>
            <a:r>
              <a:rPr lang="en-US" altLang="en-US" sz="2300" dirty="0" err="1" smtClean="0"/>
              <a:t>muito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ru</a:t>
            </a:r>
            <a:r>
              <a:rPr lang="pt-BR" altLang="en-US" sz="2300" dirty="0" err="1" smtClean="0"/>
              <a:t>ído</a:t>
            </a:r>
            <a:endParaRPr lang="en-US" altLang="en-US" sz="2300" dirty="0" smtClean="0"/>
          </a:p>
          <a:p>
            <a:pPr lvl="1">
              <a:lnSpc>
                <a:spcPct val="80000"/>
              </a:lnSpc>
            </a:pPr>
            <a:r>
              <a:rPr lang="en-US" altLang="en-US" sz="2300" dirty="0" err="1" smtClean="0"/>
              <a:t>Elementos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preditivos</a:t>
            </a:r>
            <a:r>
              <a:rPr lang="en-US" altLang="en-US" sz="2300" dirty="0" smtClean="0"/>
              <a:t> </a:t>
            </a:r>
            <a:r>
              <a:rPr lang="en-US" altLang="en-US" sz="2300" dirty="0" err="1" smtClean="0"/>
              <a:t>incompletos</a:t>
            </a:r>
            <a:r>
              <a:rPr lang="en-US" altLang="en-US" sz="2300" dirty="0" smtClean="0"/>
              <a:t/>
            </a:r>
            <a:br>
              <a:rPr lang="en-US" altLang="en-US" sz="2300" dirty="0" smtClean="0"/>
            </a:br>
            <a:endParaRPr lang="en-US" altLang="en-US" sz="2300" dirty="0" smtClean="0"/>
          </a:p>
          <a:p>
            <a:pPr indent="-288925">
              <a:lnSpc>
                <a:spcPct val="80000"/>
              </a:lnSpc>
            </a:pPr>
            <a:r>
              <a:rPr lang="en-US" altLang="en-US" sz="2300" b="1" dirty="0" smtClean="0">
                <a:solidFill>
                  <a:schemeClr val="tx1"/>
                </a:solidFill>
              </a:rPr>
              <a:t>O </a:t>
            </a:r>
            <a:r>
              <a:rPr lang="en-US" altLang="en-US" sz="2300" b="1" dirty="0" err="1" smtClean="0">
                <a:solidFill>
                  <a:schemeClr val="tx1"/>
                </a:solidFill>
              </a:rPr>
              <a:t>computador</a:t>
            </a:r>
            <a:r>
              <a:rPr lang="en-US" altLang="en-US" sz="2300" b="1" dirty="0" smtClean="0">
                <a:solidFill>
                  <a:schemeClr val="tx1"/>
                </a:solidFill>
              </a:rPr>
              <a:t> n</a:t>
            </a:r>
            <a:r>
              <a:rPr lang="pt-BR" altLang="en-US" sz="2300" b="1" dirty="0" err="1" smtClean="0">
                <a:solidFill>
                  <a:schemeClr val="tx1"/>
                </a:solidFill>
              </a:rPr>
              <a:t>ão</a:t>
            </a:r>
            <a:r>
              <a:rPr lang="pt-BR" altLang="en-US" sz="2300" b="1" dirty="0" smtClean="0">
                <a:solidFill>
                  <a:schemeClr val="tx1"/>
                </a:solidFill>
              </a:rPr>
              <a:t> conhece ou não entende as variáveis, o mundo </a:t>
            </a:r>
            <a:endParaRPr lang="en-US" altLang="en-US" sz="2300" b="1" dirty="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62800" y="2228850"/>
            <a:ext cx="1981200" cy="1808163"/>
            <a:chOff x="1824" y="633"/>
            <a:chExt cx="2834" cy="2849"/>
          </a:xfrm>
        </p:grpSpPr>
        <p:sp>
          <p:nvSpPr>
            <p:cNvPr id="6" name="Puzzle3"/>
            <p:cNvSpPr>
              <a:spLocks noEditPoints="1" noChangeArrowheads="1"/>
            </p:cNvSpPr>
            <p:nvPr/>
          </p:nvSpPr>
          <p:spPr bwMode="auto">
            <a:xfrm>
              <a:off x="3205" y="633"/>
              <a:ext cx="1114" cy="1516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79" y="1736"/>
              <a:ext cx="1779" cy="1378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3" y="1721"/>
              <a:ext cx="1072" cy="176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ÁRVORES DE DECISÃO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Prediction Impact, Inc. |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©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Todos os Direitos Reservados.</a:t>
            </a:r>
            <a:endParaRPr lang="pt-BR" sz="1000" dirty="0">
              <a:latin typeface="Tw Cen MT" panose="020B0602020104020603" pitchFamily="34" charset="0"/>
              <a:ea typeface="Adobe Fangsong Std R" pitchFamily="18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144041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Modelos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</a:t>
            </a:r>
            <a:r>
              <a:rPr lang="pt-B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ápidos</a:t>
            </a:r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e Robustos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Compostos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de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Regras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Relevantes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  <a:p>
            <a:pPr algn="ctr"/>
            <a:endParaRPr lang="en-US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513" y="2727084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</p:spTree>
    <p:extLst>
      <p:ext uri="{BB962C8B-B14F-4D97-AF65-F5344CB8AC3E}">
        <p14:creationId xmlns:p14="http://schemas.microsoft.com/office/powerpoint/2010/main" val="2295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1648" y="2724150"/>
            <a:ext cx="111904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27" b="100000" l="9857" r="100000">
                        <a14:foregroundMark x1="62007" y1="82011" x2="62007" y2="82011"/>
                        <a14:foregroundMark x1="59857" y1="78704" x2="59857" y2="78704"/>
                        <a14:foregroundMark x1="98029" y1="86772" x2="98029" y2="86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06" y="3189280"/>
            <a:ext cx="634950" cy="860255"/>
          </a:xfrm>
          <a:prstGeom prst="rect">
            <a:avLst/>
          </a:prstGeom>
        </p:spPr>
      </p:pic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6248400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71" name="Conector reto 48"/>
          <p:cNvCxnSpPr>
            <a:stCxn id="24" idx="0"/>
            <a:endCxn id="39" idx="3"/>
          </p:cNvCxnSpPr>
          <p:nvPr/>
        </p:nvCxnSpPr>
        <p:spPr>
          <a:xfrm flipV="1">
            <a:off x="2008668" y="2026072"/>
            <a:ext cx="315318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 DE DECISÃO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58000" y="4933950"/>
            <a:ext cx="2133600" cy="185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DDCC1-A262-481E-80DC-0AB27FFC20AC}" type="slidenum">
              <a:rPr lang="en-US" altLang="en-US" sz="100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3200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effectLst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433624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Papagaio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2841074"/>
            <a:ext cx="1015775" cy="9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2416" y="2841075"/>
            <a:ext cx="1002066" cy="87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354" y="3200400"/>
            <a:ext cx="765285" cy="74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Conector reto 48"/>
          <p:cNvCxnSpPr/>
          <p:nvPr/>
        </p:nvCxnSpPr>
        <p:spPr>
          <a:xfrm flipV="1">
            <a:off x="2978179" y="1088743"/>
            <a:ext cx="811122" cy="464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2134395" y="1047750"/>
            <a:ext cx="1294605" cy="1146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Ele</a:t>
            </a:r>
            <a:endParaRPr lang="pt-BR" altLang="pt-BR" sz="1800" i="0" dirty="0">
              <a:effectLst/>
              <a:latin typeface="Corbel" panose="020B0503020204020204" pitchFamily="34" charset="0"/>
            </a:endParaRPr>
          </a:p>
          <a:p>
            <a:pPr algn="ctr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fala?</a:t>
            </a:r>
            <a:endParaRPr lang="pt-BR" altLang="pt-BR" sz="1800" i="0" dirty="0">
              <a:effectLst/>
              <a:latin typeface="Corbel" panose="020B0503020204020204" pitchFamily="34" charset="0"/>
            </a:endParaRPr>
          </a:p>
        </p:txBody>
      </p:sp>
      <p:cxnSp>
        <p:nvCxnSpPr>
          <p:cNvPr id="55" name="Conector reto 48"/>
          <p:cNvCxnSpPr/>
          <p:nvPr/>
        </p:nvCxnSpPr>
        <p:spPr>
          <a:xfrm flipH="1" flipV="1">
            <a:off x="4973700" y="1088743"/>
            <a:ext cx="893700" cy="473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733800" y="285750"/>
            <a:ext cx="1294605" cy="1146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Ele</a:t>
            </a:r>
          </a:p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voa?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64712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Gaivota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77" name="Conector reto 48"/>
          <p:cNvCxnSpPr>
            <a:stCxn id="22" idx="0"/>
            <a:endCxn id="40" idx="3"/>
          </p:cNvCxnSpPr>
          <p:nvPr/>
        </p:nvCxnSpPr>
        <p:spPr>
          <a:xfrm flipV="1">
            <a:off x="5375644" y="2026072"/>
            <a:ext cx="224147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5410200" y="1047750"/>
            <a:ext cx="1294605" cy="11461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Anda sobre</a:t>
            </a:r>
          </a:p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4 pernas?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800600" y="2419350"/>
            <a:ext cx="115008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Cavalo</a:t>
            </a:r>
            <a:endParaRPr lang="en-US" altLang="en-US" sz="18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78" name="Conector reto 48"/>
          <p:cNvCxnSpPr>
            <a:endCxn id="40" idx="5"/>
          </p:cNvCxnSpPr>
          <p:nvPr/>
        </p:nvCxnSpPr>
        <p:spPr>
          <a:xfrm flipH="1" flipV="1">
            <a:off x="6515214" y="2026072"/>
            <a:ext cx="315318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48"/>
          <p:cNvCxnSpPr>
            <a:stCxn id="23" idx="0"/>
            <a:endCxn id="39" idx="5"/>
          </p:cNvCxnSpPr>
          <p:nvPr/>
        </p:nvCxnSpPr>
        <p:spPr>
          <a:xfrm flipH="1" flipV="1">
            <a:off x="3239409" y="2026072"/>
            <a:ext cx="300347" cy="393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292576" y="3713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0560205" y="28770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52" name="Conector reto 48"/>
          <p:cNvCxnSpPr/>
          <p:nvPr/>
        </p:nvCxnSpPr>
        <p:spPr>
          <a:xfrm flipV="1">
            <a:off x="6019800" y="2788682"/>
            <a:ext cx="235688" cy="398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48"/>
          <p:cNvCxnSpPr/>
          <p:nvPr/>
        </p:nvCxnSpPr>
        <p:spPr>
          <a:xfrm flipH="1" flipV="1">
            <a:off x="7377555" y="2770870"/>
            <a:ext cx="318645" cy="41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Callout 53"/>
          <p:cNvSpPr/>
          <p:nvPr/>
        </p:nvSpPr>
        <p:spPr>
          <a:xfrm flipH="1">
            <a:off x="7594617" y="926619"/>
            <a:ext cx="1395575" cy="1146175"/>
          </a:xfrm>
          <a:prstGeom prst="wedgeEllipseCallout">
            <a:avLst>
              <a:gd name="adj1" fmla="val -13642"/>
              <a:gd name="adj2" fmla="val 63473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altLang="pt-BR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Escolha uma</a:t>
            </a:r>
            <a:br>
              <a:rPr lang="pt-BR" altLang="pt-BR" sz="16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pt-BR" altLang="pt-BR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variável</a:t>
            </a:r>
            <a:br>
              <a:rPr lang="pt-BR" altLang="pt-BR" sz="16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pt-BR" altLang="pt-BR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preditiva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7190370" y="3181434"/>
            <a:ext cx="1183264" cy="8192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Dick </a:t>
            </a:r>
            <a:br>
              <a:rPr lang="pt-BR" altLang="pt-BR" sz="1800" i="0" dirty="0" smtClean="0">
                <a:effectLst/>
                <a:latin typeface="Corbel" panose="020B0503020204020204" pitchFamily="34" charset="0"/>
              </a:rPr>
            </a:br>
            <a:r>
              <a:rPr lang="pt-BR" altLang="pt-BR" sz="1800" i="0" dirty="0" smtClean="0">
                <a:effectLst/>
                <a:latin typeface="Corbel" panose="020B0503020204020204" pitchFamily="34" charset="0"/>
              </a:rPr>
              <a:t>Clark</a:t>
            </a: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5446683" y="3194575"/>
            <a:ext cx="1183264" cy="8192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sz="1800" i="0" dirty="0" smtClean="0">
              <a:effectLst/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1474" y="2419350"/>
            <a:ext cx="113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Um </a:t>
            </a:r>
            <a:r>
              <a:rPr lang="en-US" b="1" dirty="0" err="1" smtClean="0">
                <a:solidFill>
                  <a:schemeClr val="bg1"/>
                </a:solidFill>
              </a:rPr>
              <a:t>ator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838200" y="3988740"/>
            <a:ext cx="73152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ele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voa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fala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ENTÃO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2000" i="0" u="sng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é uma gaivota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 </a:t>
            </a:r>
            <a:endParaRPr lang="en-US" altLang="en-US" sz="20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sz="2000" b="1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ele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voa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anda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sobre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4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pernas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ENTÃO</a:t>
            </a:r>
            <a:r>
              <a:rPr lang="en-US" alt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pt-BR" altLang="en-US" sz="2000" i="0" u="sng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é um cavalo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</a:t>
            </a:r>
            <a:endParaRPr lang="en-US" altLang="en-US" sz="20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831646" y="250031"/>
            <a:ext cx="4464754" cy="3693319"/>
            <a:chOff x="4272463" y="895350"/>
            <a:chExt cx="4480409" cy="3693319"/>
          </a:xfrm>
        </p:grpSpPr>
        <p:grpSp>
          <p:nvGrpSpPr>
            <p:cNvPr id="72" name="Group 71"/>
            <p:cNvGrpSpPr/>
            <p:nvPr/>
          </p:nvGrpSpPr>
          <p:grpSpPr>
            <a:xfrm>
              <a:off x="4272463" y="1128074"/>
              <a:ext cx="3195932" cy="2663656"/>
              <a:chOff x="5033666" y="482021"/>
              <a:chExt cx="3195932" cy="2663656"/>
            </a:xfrm>
          </p:grpSpPr>
          <p:sp>
            <p:nvSpPr>
              <p:cNvPr id="74" name="Line 24"/>
              <p:cNvSpPr>
                <a:spLocks noChangeShapeType="1"/>
              </p:cNvSpPr>
              <p:nvPr/>
            </p:nvSpPr>
            <p:spPr bwMode="auto">
              <a:xfrm flipH="1" flipV="1">
                <a:off x="5033666" y="482021"/>
                <a:ext cx="3195932" cy="116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i="0" dirty="0"/>
              </a:p>
            </p:txBody>
          </p:sp>
          <p:sp>
            <p:nvSpPr>
              <p:cNvPr id="75" name="Line 25"/>
              <p:cNvSpPr>
                <a:spLocks noChangeShapeType="1"/>
              </p:cNvSpPr>
              <p:nvPr/>
            </p:nvSpPr>
            <p:spPr bwMode="auto">
              <a:xfrm flipH="1">
                <a:off x="6781229" y="760921"/>
                <a:ext cx="1448368" cy="5340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i="0" dirty="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H="1">
                <a:off x="7588500" y="2413927"/>
                <a:ext cx="631802" cy="1386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i="0" dirty="0"/>
              </a:p>
            </p:txBody>
          </p:sp>
          <p:sp>
            <p:nvSpPr>
              <p:cNvPr id="79" name="Line 28"/>
              <p:cNvSpPr>
                <a:spLocks noChangeShapeType="1"/>
              </p:cNvSpPr>
              <p:nvPr/>
            </p:nvSpPr>
            <p:spPr bwMode="auto">
              <a:xfrm flipH="1" flipV="1">
                <a:off x="6838271" y="1813043"/>
                <a:ext cx="1391325" cy="347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i="0" dirty="0"/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 flipH="1" flipV="1">
                <a:off x="7580681" y="2748647"/>
                <a:ext cx="639620" cy="3970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i="0" dirty="0"/>
              </a:p>
            </p:txBody>
          </p:sp>
        </p:grpSp>
        <p:sp>
          <p:nvSpPr>
            <p:cNvPr id="73" name="Text Box 23"/>
            <p:cNvSpPr txBox="1">
              <a:spLocks noChangeArrowheads="1"/>
            </p:cNvSpPr>
            <p:nvPr/>
          </p:nvSpPr>
          <p:spPr bwMode="auto">
            <a:xfrm>
              <a:off x="7534468" y="895350"/>
              <a:ext cx="1218404" cy="369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pt-BR" altLang="en-US" sz="1800" b="1" dirty="0" err="1" smtClean="0">
                  <a:latin typeface="Corbel" panose="020B0503020204020204" pitchFamily="34" charset="0"/>
                </a:rPr>
                <a:t>r</a:t>
              </a:r>
              <a:r>
                <a:rPr lang="en-US" altLang="en-US" sz="1800" b="1" dirty="0" err="1" smtClean="0">
                  <a:effectLst/>
                  <a:latin typeface="Corbel" panose="020B0503020204020204" pitchFamily="34" charset="0"/>
                </a:rPr>
                <a:t>aiz</a:t>
              </a:r>
              <a:endParaRPr lang="en-US" altLang="en-US" sz="1800" b="1" dirty="0">
                <a:effectLst/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orbel" panose="020B0503020204020204" pitchFamily="34" charset="0"/>
                </a:rPr>
                <a:t>n</a:t>
              </a:r>
              <a:r>
                <a:rPr lang="pt-BR" altLang="en-US" sz="1800" b="1" dirty="0" smtClean="0">
                  <a:latin typeface="Corbel" panose="020B0503020204020204" pitchFamily="34" charset="0"/>
                </a:rPr>
                <a:t>ó interno</a:t>
              </a:r>
              <a:endParaRPr lang="pt-BR" altLang="en-US" sz="1800" b="1" dirty="0"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 dirty="0" smtClean="0">
                <a:effectLst/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 dirty="0" smtClean="0">
                <a:effectLst/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 dirty="0" smtClean="0">
                <a:effectLst/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/>
              </a:r>
              <a:br>
                <a:rPr lang="en-US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</a:br>
              <a:r>
                <a:rPr lang="en-US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(</a:t>
              </a:r>
              <a:r>
                <a:rPr lang="en-US" altLang="en-US" sz="1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pai</a:t>
              </a:r>
              <a:r>
                <a:rPr lang="en-US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)</a:t>
              </a:r>
              <a:endPara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(</a:t>
              </a:r>
              <a:r>
                <a:rPr lang="en-US" altLang="en-US" sz="1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filho</a:t>
              </a:r>
              <a:r>
                <a:rPr lang="en-US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orbel" panose="020B0503020204020204" pitchFamily="34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Corbel" panose="020B0503020204020204" pitchFamily="34" charset="0"/>
                </a:rPr>
                <a:t/>
              </a:r>
              <a:br>
                <a:rPr lang="en-US" altLang="en-US" sz="1800" dirty="0">
                  <a:latin typeface="Corbel" panose="020B0503020204020204" pitchFamily="34" charset="0"/>
                </a:rPr>
              </a:br>
              <a:endParaRPr lang="en-US" altLang="en-US" sz="1800" dirty="0" smtClean="0"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orbel" panose="020B0503020204020204" pitchFamily="34" charset="0"/>
                </a:rPr>
                <a:t>n</a:t>
              </a:r>
              <a:r>
                <a:rPr lang="pt-BR" altLang="en-US" sz="1800" b="1" dirty="0" smtClean="0">
                  <a:latin typeface="Corbel" panose="020B0503020204020204" pitchFamily="34" charset="0"/>
                </a:rPr>
                <a:t>ó folha</a:t>
              </a:r>
              <a:endParaRPr lang="en-US" altLang="en-US" sz="1800" b="1" dirty="0"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Corbel" panose="020B0503020204020204" pitchFamily="34" charset="0"/>
                </a:rPr>
                <a:t>(terminal)</a:t>
              </a:r>
              <a:endPara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effectLst/>
                <a:latin typeface="Corbel" panose="020B050302020402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84061" y="3307367"/>
            <a:ext cx="1245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solidFill>
                  <a:schemeClr val="bg1"/>
                </a:solidFill>
                <a:latin typeface="Corbel" panose="020B0503020204020204" pitchFamily="34" charset="0"/>
              </a:rPr>
              <a:t>James Earl</a:t>
            </a:r>
            <a:br>
              <a:rPr lang="pt-BR" altLang="pt-BR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pt-BR" altLang="pt-BR" dirty="0" smtClean="0">
                <a:solidFill>
                  <a:schemeClr val="bg1"/>
                </a:solidFill>
                <a:latin typeface="Corbel" panose="020B0503020204020204" pitchFamily="34" charset="0"/>
              </a:rPr>
              <a:t>Jones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8" grpId="0" animBg="1"/>
      <p:bldP spid="58" grpId="1" animBg="1"/>
      <p:bldP spid="57" grpId="0" animBg="1"/>
      <p:bldP spid="57" grpId="1" animBg="1"/>
      <p:bldP spid="13" grpId="0"/>
      <p:bldP spid="13" grpId="1"/>
      <p:bldP spid="61" grpId="0" animBg="1"/>
      <p:bldP spid="60" grpId="0"/>
      <p:bldP spid="6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1: INTRODUÇÃO E VISÃO GERAL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781550"/>
            <a:ext cx="9144000" cy="3706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Prediction Impact, Inc. | </a:t>
            </a:r>
            <a:r>
              <a:rPr lang="pt-BR" sz="1000" dirty="0" smtClean="0">
                <a:latin typeface="Tw Cen MT" panose="020B0602020104020603" pitchFamily="34" charset="0"/>
                <a:ea typeface="Adobe Fangsong Std R" pitchFamily="18" charset="-128"/>
              </a:rPr>
              <a:t>© </a:t>
            </a:r>
            <a:r>
              <a:rPr lang="pt-BR" sz="1000" dirty="0">
                <a:latin typeface="Tw Cen MT" panose="020B0602020104020603" pitchFamily="34" charset="0"/>
                <a:ea typeface="Adobe Fangsong Std R" pitchFamily="18" charset="-128"/>
              </a:rPr>
              <a:t>Todos os Direitos Reservados.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9" r="37865" b="67050"/>
          <a:stretch/>
        </p:blipFill>
        <p:spPr>
          <a:xfrm>
            <a:off x="2514600" y="54875"/>
            <a:ext cx="3841426" cy="952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62300" y="1790741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Introduç</a:t>
            </a:r>
            <a:r>
              <a:rPr lang="pt-BR" dirty="0" err="1" smtClean="0">
                <a:latin typeface="Corbel" charset="0"/>
                <a:ea typeface="Corbel" charset="0"/>
                <a:cs typeface="Corbel" charset="0"/>
              </a:rPr>
              <a:t>ão</a:t>
            </a: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/>
            </a:r>
            <a:br>
              <a:rPr lang="pt-BR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2. Como funciona</a:t>
            </a:r>
            <a:br>
              <a:rPr lang="pt-BR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dirty="0" smtClean="0">
                <a:latin typeface="Corbel" charset="0"/>
                <a:ea typeface="Corbel" charset="0"/>
                <a:cs typeface="Corbel" charset="0"/>
              </a:rPr>
              <a:t>3. Árvores de decisão</a:t>
            </a: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Modelagem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 de </a:t>
            </a:r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resposta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/>
            </a:r>
            <a:br>
              <a:rPr lang="en-US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5. Demo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5113" y="3581221"/>
            <a:ext cx="3200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rbel" charset="0"/>
                <a:ea typeface="Corbel" charset="0"/>
                <a:cs typeface="Corbel" charset="0"/>
              </a:rPr>
              <a:t>Eric Siegel, Ph.D.</a:t>
            </a:r>
            <a:br>
              <a:rPr lang="en-US" b="1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Prediction Impact, Inc.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eric@predictionimpact.com</a:t>
            </a:r>
            <a:b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charset="0"/>
                <a:ea typeface="Corbel" charset="0"/>
                <a:cs typeface="Corbel" charset="0"/>
              </a:rPr>
              <a:t>+1 (415) 683-1146</a:t>
            </a:r>
          </a:p>
        </p:txBody>
      </p:sp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 DE DECISÃO PARA VENDA CRUZADA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9450" y="3397250"/>
            <a:ext cx="6046788" cy="4508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>
            <a:lvl1pPr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1pPr>
            <a:lvl2pPr marL="742950" indent="-28575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2pPr>
            <a:lvl3pPr marL="11430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3pPr>
            <a:lvl4pPr marL="16002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4pPr>
            <a:lvl5pPr marL="2057400" indent="-228600"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 i="0" smtClean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30988" y="1123950"/>
            <a:ext cx="1819275" cy="2369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en-US" sz="2400" b="1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Árvores de decisão</a:t>
            </a:r>
            <a:endParaRPr lang="en-US" altLang="en-US" sz="2400" b="1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Rica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-linear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Din</a:t>
            </a:r>
            <a:r>
              <a:rPr lang="pt-BR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â</a:t>
            </a: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mica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Especializada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i="0" dirty="0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2000" i="0" dirty="0" err="1" smtClean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Precisa</a:t>
            </a:r>
            <a:endParaRPr lang="en-US" altLang="en-US" sz="200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3364" y="1514475"/>
            <a:ext cx="5724436" cy="2336800"/>
            <a:chOff x="803364" y="1514475"/>
            <a:chExt cx="5724436" cy="233680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H="1">
              <a:off x="1379538" y="2576513"/>
              <a:ext cx="609600" cy="3429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446338" y="2576513"/>
              <a:ext cx="457200" cy="3429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4386263" y="2576513"/>
              <a:ext cx="498475" cy="327025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494338" y="2576513"/>
              <a:ext cx="527050" cy="3175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922338" y="3033713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i="0">
                <a:effectLst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49947" y="1514475"/>
              <a:ext cx="1960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Comprou </a:t>
              </a:r>
              <a:r>
                <a:rPr lang="en-US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sapatos</a:t>
              </a: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?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466045" y="2233613"/>
              <a:ext cx="10534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 </a:t>
              </a: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Mulher?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2293938" y="1863725"/>
              <a:ext cx="765175" cy="369888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4083050" y="1879600"/>
              <a:ext cx="1030288" cy="354013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/>
            </a:p>
          </p:txBody>
        </p:sp>
        <p:pic>
          <p:nvPicPr>
            <p:cNvPr id="19" name="Picture 17" descr="h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900" y="3398838"/>
              <a:ext cx="677863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pia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275" y="3400425"/>
              <a:ext cx="525463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 descr="sho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388" y="3394075"/>
              <a:ext cx="628650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glov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3395663"/>
              <a:ext cx="608012" cy="45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803364" y="2890838"/>
              <a:ext cx="953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Chap</a:t>
              </a:r>
              <a:r>
                <a:rPr lang="pt-BR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éu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430413" y="2884488"/>
              <a:ext cx="6928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Luva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3850024" y="2881313"/>
              <a:ext cx="9053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800" i="0" dirty="0" err="1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Sapato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5438775" y="2887663"/>
              <a:ext cx="1089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 Piano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382864" y="2236788"/>
              <a:ext cx="12731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0" dirty="0" smtClean="0">
                  <a:solidFill>
                    <a:schemeClr val="bg1">
                      <a:lumMod val="50000"/>
                    </a:schemeClr>
                  </a:solidFill>
                  <a:effectLst/>
                  <a:latin typeface="Corbel" panose="020B0503020204020204" pitchFamily="34" charset="0"/>
                </a:rPr>
                <a:t>Alta renda?</a:t>
              </a:r>
              <a:endPara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</p:grp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09600" y="3943350"/>
            <a:ext cx="7956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o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cliente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comprou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sapato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n</a:t>
            </a:r>
            <a:r>
              <a:rPr lang="pt-BR" altLang="en-US" sz="16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i="0" dirty="0" smtClean="0">
                <a:effectLst/>
                <a:latin typeface="Corbel" panose="020B0503020204020204" pitchFamily="34" charset="0"/>
              </a:rPr>
              <a:t> é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mulher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b="1" i="0" dirty="0" err="1" smtClean="0">
                <a:effectLst/>
                <a:latin typeface="Corbel" panose="020B0503020204020204" pitchFamily="34" charset="0"/>
              </a:rPr>
              <a:t>ent</a:t>
            </a:r>
            <a:r>
              <a:rPr lang="pt-BR" altLang="en-US" sz="1600" b="1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venda</a:t>
            </a:r>
            <a:r>
              <a:rPr lang="en-US" altLang="en-US" sz="1600" i="0" u="sng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luva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Se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o </a:t>
            </a:r>
            <a:r>
              <a:rPr lang="en-US" altLang="en-US" sz="1600" i="0" dirty="0" err="1" smtClean="0">
                <a:effectLst/>
                <a:latin typeface="Corbel" panose="020B0503020204020204" pitchFamily="34" charset="0"/>
              </a:rPr>
              <a:t>cliente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n</a:t>
            </a:r>
            <a:r>
              <a:rPr lang="pt-BR" altLang="en-US" sz="1600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i="0" dirty="0" smtClean="0">
                <a:effectLst/>
                <a:latin typeface="Corbel" panose="020B0503020204020204" pitchFamily="34" charset="0"/>
              </a:rPr>
              <a:t> comprou sapatos </a:t>
            </a:r>
            <a:r>
              <a:rPr lang="en-US" altLang="en-US" sz="1600" b="1" i="0" dirty="0" smtClean="0">
                <a:effectLst/>
                <a:latin typeface="Corbel" panose="020B0503020204020204" pitchFamily="34" charset="0"/>
              </a:rPr>
              <a:t>e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pt-BR" altLang="en-US" sz="1600" dirty="0" smtClean="0">
                <a:latin typeface="Corbel" panose="020B0503020204020204" pitchFamily="34" charset="0"/>
              </a:rPr>
              <a:t>é de alta renda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b="1" i="0" dirty="0" err="1" smtClean="0">
                <a:effectLst/>
                <a:latin typeface="Corbel" panose="020B0503020204020204" pitchFamily="34" charset="0"/>
              </a:rPr>
              <a:t>ent</a:t>
            </a:r>
            <a:r>
              <a:rPr lang="pt-BR" altLang="en-US" sz="1600" b="1" i="0" dirty="0" err="1" smtClean="0"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1600" b="1" i="0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venda</a:t>
            </a:r>
            <a:r>
              <a:rPr lang="en-US" altLang="en-US" sz="1600" i="0" u="sng" dirty="0" smtClean="0">
                <a:effectLst/>
                <a:latin typeface="Corbel" panose="020B0503020204020204" pitchFamily="34" charset="0"/>
              </a:rPr>
              <a:t> </a:t>
            </a:r>
            <a:r>
              <a:rPr lang="en-US" altLang="en-US" sz="1600" i="0" u="sng" dirty="0" err="1" smtClean="0">
                <a:effectLst/>
                <a:latin typeface="Corbel" panose="020B0503020204020204" pitchFamily="34" charset="0"/>
              </a:rPr>
              <a:t>sapato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.</a:t>
            </a:r>
            <a:endParaRPr lang="en-US" altLang="en-US" sz="16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6834332" y="3940175"/>
            <a:ext cx="15476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effectLst/>
                <a:latin typeface="Corbel" panose="020B0503020204020204" pitchFamily="34" charset="0"/>
              </a:rPr>
              <a:t>[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TREINO: </a:t>
            </a:r>
            <a:r>
              <a:rPr lang="en-US" altLang="en-US" sz="1600" i="0" dirty="0">
                <a:effectLst/>
                <a:latin typeface="Corbel" panose="020B0503020204020204" pitchFamily="34" charset="0"/>
              </a:rPr>
              <a:t>92%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0" dirty="0">
                <a:effectLst/>
                <a:latin typeface="Corbel" panose="020B0503020204020204" pitchFamily="34" charset="0"/>
              </a:rPr>
              <a:t>[ </a:t>
            </a:r>
            <a:r>
              <a:rPr lang="en-US" altLang="en-US" sz="1600" i="0" dirty="0" smtClean="0">
                <a:effectLst/>
                <a:latin typeface="Corbel" panose="020B0503020204020204" pitchFamily="34" charset="0"/>
              </a:rPr>
              <a:t>TREINO: </a:t>
            </a:r>
            <a:r>
              <a:rPr lang="en-US" altLang="en-US" sz="1600" i="0" dirty="0">
                <a:effectLst/>
                <a:latin typeface="Corbel" panose="020B0503020204020204" pitchFamily="34" charset="0"/>
              </a:rPr>
              <a:t>35% ]</a:t>
            </a:r>
            <a:endParaRPr lang="en-US" altLang="en-US" sz="2800" i="0" dirty="0"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996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utoUpdateAnimBg="0"/>
      <p:bldP spid="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MODELAGEM DE RESPOSTA PARA MARKETING DIRETO</a:t>
            </a:r>
            <a:endParaRPr lang="pt-BR" dirty="0"/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04800" y="1238250"/>
            <a:ext cx="8839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600" b="1" i="1" u="sng" dirty="0" err="1" smtClean="0"/>
              <a:t>Reduza</a:t>
            </a:r>
            <a:r>
              <a:rPr lang="en-US" altLang="en-US" sz="2600" b="1" i="1" u="sng" dirty="0" smtClean="0"/>
              <a:t> </a:t>
            </a:r>
            <a:r>
              <a:rPr lang="en-US" altLang="en-US" sz="2600" b="1" i="1" u="sng" dirty="0" err="1" smtClean="0"/>
              <a:t>os</a:t>
            </a:r>
            <a:r>
              <a:rPr lang="en-US" altLang="en-US" sz="2600" b="1" i="1" u="sng" dirty="0" smtClean="0"/>
              <a:t> </a:t>
            </a:r>
            <a:r>
              <a:rPr lang="en-US" altLang="en-US" sz="2600" b="1" i="1" u="sng" dirty="0" err="1" smtClean="0"/>
              <a:t>custos</a:t>
            </a:r>
            <a:r>
              <a:rPr lang="en-US" altLang="en-US" sz="2600" b="1" i="1" u="sng" dirty="0" smtClean="0"/>
              <a:t> de </a:t>
            </a:r>
            <a:r>
              <a:rPr lang="en-US" altLang="en-US" sz="2600" b="1" i="1" u="sng" dirty="0" err="1" smtClean="0"/>
              <a:t>campanha</a:t>
            </a:r>
            <a:r>
              <a:rPr lang="en-US" altLang="en-US" sz="2600" b="1" i="1" u="sng" dirty="0"/>
              <a:t> </a:t>
            </a:r>
            <a:r>
              <a:rPr lang="en-US" altLang="en-US" sz="2600" b="1" i="1" u="sng" dirty="0" smtClean="0"/>
              <a:t>e </a:t>
            </a:r>
            <a:r>
              <a:rPr lang="en-US" altLang="en-US" sz="2600" b="1" i="1" u="sng" dirty="0" err="1" smtClean="0"/>
              <a:t>aumente</a:t>
            </a:r>
            <a:r>
              <a:rPr lang="en-US" altLang="en-US" sz="2600" b="1" i="1" u="sng" dirty="0" smtClean="0"/>
              <a:t> a taxa de </a:t>
            </a:r>
            <a:r>
              <a:rPr lang="en-US" altLang="en-US" sz="2600" b="1" i="1" u="sng" dirty="0" err="1" smtClean="0"/>
              <a:t>respostas</a:t>
            </a:r>
            <a:r>
              <a:rPr lang="en-US" altLang="en-US" sz="2800" b="1" i="1" u="sng" dirty="0" smtClean="0"/>
              <a:t/>
            </a:r>
            <a:br>
              <a:rPr lang="en-US" altLang="en-US" sz="2800" b="1" i="1" u="sng" dirty="0" smtClean="0"/>
            </a:br>
            <a:endParaRPr lang="en-US" altLang="en-US" sz="2800" u="sng" dirty="0" smtClean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Crie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campanhas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mais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direcionadas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e </a:t>
            </a:r>
            <a:r>
              <a:rPr lang="en-US" altLang="en-US" sz="2000" dirty="0" err="1" smtClean="0"/>
              <a:t>seletivas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Identifique</a:t>
            </a:r>
            <a:r>
              <a:rPr lang="en-US" altLang="en-US" sz="2000" b="1" dirty="0" smtClean="0"/>
              <a:t> </a:t>
            </a:r>
            <a:r>
              <a:rPr lang="en-US" altLang="en-US" sz="2000" b="1" dirty="0" err="1" smtClean="0"/>
              <a:t>segmentos</a:t>
            </a:r>
            <a:r>
              <a:rPr lang="en-US" altLang="en-US" sz="2000" dirty="0" smtClean="0"/>
              <a:t> com taxa de </a:t>
            </a:r>
            <a:r>
              <a:rPr lang="en-US" altLang="en-US" sz="2000" dirty="0" err="1" smtClean="0"/>
              <a:t>resposta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cinco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vezes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maior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Alcance</a:t>
            </a:r>
            <a:r>
              <a:rPr lang="en-US" altLang="en-US" sz="2000" b="1" dirty="0" smtClean="0"/>
              <a:t> 80% das </a:t>
            </a:r>
            <a:r>
              <a:rPr lang="en-US" altLang="en-US" sz="2000" b="1" dirty="0" err="1" smtClean="0"/>
              <a:t>respostas</a:t>
            </a:r>
            <a:r>
              <a:rPr lang="en-US" altLang="en-US" sz="2000" dirty="0" smtClean="0"/>
              <a:t> com </a:t>
            </a:r>
            <a:r>
              <a:rPr lang="en-US" altLang="en-US" sz="2000" dirty="0" err="1" smtClean="0"/>
              <a:t>apenas</a:t>
            </a:r>
            <a:r>
              <a:rPr lang="en-US" altLang="en-US" sz="2000" dirty="0" smtClean="0"/>
              <a:t> 40% do mailing</a:t>
            </a:r>
            <a:br>
              <a:rPr lang="en-US" altLang="en-US" sz="2000" dirty="0" smtClean="0"/>
            </a:br>
            <a:endParaRPr lang="en-US" altLang="en-US" sz="2000" b="1" dirty="0"/>
          </a:p>
          <a:p>
            <a:pPr marL="342900" indent="-342900">
              <a:lnSpc>
                <a:spcPct val="80000"/>
              </a:lnSpc>
              <a:buFont typeface="Arial" charset="0"/>
              <a:buChar char="•"/>
            </a:pPr>
            <a:r>
              <a:rPr lang="en-US" altLang="en-US" sz="2000" b="1" dirty="0" err="1" smtClean="0"/>
              <a:t>Aumente</a:t>
            </a:r>
            <a:r>
              <a:rPr lang="en-US" altLang="en-US" sz="2000" b="1" dirty="0" smtClean="0"/>
              <a:t> o ROI da </a:t>
            </a:r>
            <a:r>
              <a:rPr lang="en-US" altLang="en-US" sz="2000" b="1" dirty="0" err="1" smtClean="0"/>
              <a:t>campanha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&amp; </a:t>
            </a:r>
            <a:r>
              <a:rPr lang="en-US" altLang="en-US" sz="2000" dirty="0" err="1" smtClean="0"/>
              <a:t>lucratividade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3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686800" cy="460771"/>
          </a:xfrm>
        </p:spPr>
        <p:txBody>
          <a:bodyPr/>
          <a:lstStyle/>
          <a:p>
            <a:r>
              <a:rPr lang="pt-BR" dirty="0" smtClean="0"/>
              <a:t>MODELOS PREDITIVOS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ATRIBUEM PONTOS </a:t>
            </a:r>
            <a:r>
              <a:rPr lang="pt-BR" dirty="0" smtClean="0"/>
              <a:t>PARA CADA CLIENTE</a:t>
            </a:r>
            <a:endParaRPr lang="pt-BR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60985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Nome</a:t>
            </a:r>
            <a:r>
              <a:rPr lang="en-US" altLang="en-US" sz="1800" b="1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5" name="Line 32"/>
          <p:cNvSpPr>
            <a:spLocks noChangeShapeType="1"/>
          </p:cNvSpPr>
          <p:nvPr/>
        </p:nvSpPr>
        <p:spPr bwMode="auto">
          <a:xfrm>
            <a:off x="609600" y="2647950"/>
            <a:ext cx="800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7200" y="1143000"/>
            <a:ext cx="8686800" cy="1200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900" dirty="0" err="1" smtClean="0"/>
              <a:t>Cada</a:t>
            </a:r>
            <a:r>
              <a:rPr lang="en-US" altLang="en-US" sz="1900" dirty="0" smtClean="0"/>
              <a:t> </a:t>
            </a:r>
            <a:r>
              <a:rPr lang="en-US" altLang="en-US" sz="1900" dirty="0" err="1" smtClean="0"/>
              <a:t>cliente</a:t>
            </a:r>
            <a:r>
              <a:rPr lang="en-US" altLang="en-US" sz="1900" dirty="0" smtClean="0"/>
              <a:t> </a:t>
            </a:r>
            <a:r>
              <a:rPr lang="pt-BR" altLang="en-US" sz="1900" dirty="0" smtClean="0"/>
              <a:t>recebe uma pontuação de acordo com sua </a:t>
            </a:r>
            <a:r>
              <a:rPr lang="pt-BR" altLang="en-US" sz="1900" i="1" dirty="0" smtClean="0"/>
              <a:t>probabilidade</a:t>
            </a:r>
            <a:r>
              <a:rPr lang="pt-BR" altLang="en-US" sz="1900" dirty="0" smtClean="0"/>
              <a:t> de responder</a:t>
            </a:r>
            <a:r>
              <a:rPr lang="en-US" altLang="en-US" sz="1900" dirty="0" smtClean="0"/>
              <a:t/>
            </a:r>
            <a:br>
              <a:rPr lang="en-US" altLang="en-US" sz="1900" dirty="0" smtClean="0"/>
            </a:br>
            <a:r>
              <a:rPr lang="en-US" altLang="en-US" sz="1900" dirty="0" smtClean="0"/>
              <a:t/>
            </a:r>
            <a:br>
              <a:rPr lang="en-US" altLang="en-US" sz="1900" dirty="0" smtClean="0"/>
            </a:br>
            <a:r>
              <a:rPr lang="en-US" altLang="en-US" sz="1900" dirty="0" err="1" smtClean="0"/>
              <a:t>Os</a:t>
            </a:r>
            <a:r>
              <a:rPr lang="en-US" altLang="en-US" sz="1900" dirty="0" smtClean="0"/>
              <a:t> </a:t>
            </a:r>
            <a:r>
              <a:rPr lang="en-US" altLang="en-US" sz="1900" dirty="0" err="1" smtClean="0"/>
              <a:t>clientes</a:t>
            </a:r>
            <a:r>
              <a:rPr lang="en-US" altLang="en-US" sz="1900" dirty="0" smtClean="0"/>
              <a:t> s</a:t>
            </a:r>
            <a:r>
              <a:rPr lang="pt-BR" altLang="en-US" sz="1900" dirty="0" err="1" smtClean="0"/>
              <a:t>ão</a:t>
            </a:r>
            <a:r>
              <a:rPr lang="pt-BR" altLang="en-US" sz="1900" dirty="0" smtClean="0"/>
              <a:t> classificados na ordem de suas pontuações preditivas</a:t>
            </a:r>
            <a:r>
              <a:rPr lang="en-US" altLang="en-US" sz="1900" i="1" dirty="0"/>
              <a:t/>
            </a:r>
            <a:br>
              <a:rPr lang="en-US" altLang="en-US" sz="1900" i="1" dirty="0"/>
            </a:br>
            <a:r>
              <a:rPr lang="en-US" altLang="en-US" sz="1900" i="1" dirty="0" smtClean="0"/>
              <a:t/>
            </a:r>
            <a:br>
              <a:rPr lang="en-US" altLang="en-US" sz="1900" i="1" dirty="0" smtClean="0"/>
            </a:br>
            <a:r>
              <a:rPr lang="en-US" altLang="en-US" sz="1900" dirty="0" err="1" smtClean="0"/>
              <a:t>Os</a:t>
            </a:r>
            <a:r>
              <a:rPr lang="en-US" altLang="en-US" sz="1900" dirty="0" smtClean="0"/>
              <a:t> </a:t>
            </a:r>
            <a:r>
              <a:rPr lang="en-US" altLang="en-US" sz="1900" dirty="0" err="1" smtClean="0"/>
              <a:t>clientes</a:t>
            </a:r>
            <a:r>
              <a:rPr lang="en-US" altLang="en-US" sz="1900" dirty="0" smtClean="0"/>
              <a:t> com as </a:t>
            </a:r>
            <a:r>
              <a:rPr lang="en-US" altLang="en-US" sz="1900" dirty="0" err="1" smtClean="0"/>
              <a:t>maiores</a:t>
            </a:r>
            <a:r>
              <a:rPr lang="en-US" altLang="en-US" sz="1900" dirty="0"/>
              <a:t> </a:t>
            </a:r>
            <a:r>
              <a:rPr lang="en-US" altLang="en-US" sz="1900" dirty="0" err="1" smtClean="0"/>
              <a:t>pontuaç</a:t>
            </a:r>
            <a:r>
              <a:rPr lang="pt-BR" altLang="en-US" sz="1900" dirty="0" err="1" smtClean="0"/>
              <a:t>ões</a:t>
            </a:r>
            <a:r>
              <a:rPr lang="pt-BR" altLang="en-US" sz="1900" dirty="0" smtClean="0"/>
              <a:t> preditivas </a:t>
            </a:r>
            <a:r>
              <a:rPr lang="en-US" altLang="en-US" sz="1900" dirty="0" smtClean="0"/>
              <a:t>s</a:t>
            </a:r>
            <a:r>
              <a:rPr lang="pt-BR" altLang="en-US" sz="1900" dirty="0" err="1" smtClean="0"/>
              <a:t>ão</a:t>
            </a:r>
            <a:r>
              <a:rPr lang="pt-BR" altLang="en-US" sz="1900" dirty="0" smtClean="0"/>
              <a:t> selecionados primeiro</a:t>
            </a:r>
            <a:endParaRPr lang="en-US" altLang="en-US" sz="1900" dirty="0" smtClean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661035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</a:t>
            </a:r>
            <a:r>
              <a:rPr lang="pt-BR" altLang="en-US" sz="18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ã</a:t>
            </a: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o  </a:t>
            </a:r>
            <a:r>
              <a: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  <a:sym typeface="Wingdings" pitchFamily="2" charset="2"/>
              </a:rPr>
              <a:t></a:t>
            </a:r>
            <a:endParaRPr lang="en-US" altLang="en-US" sz="18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461010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14%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260985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T. Mitchel</a:t>
            </a: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09600" y="4014788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674</a:t>
            </a: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661035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dirty="0" err="1">
                <a:solidFill>
                  <a:schemeClr val="accent3"/>
                </a:solidFill>
                <a:latin typeface="Corbel" panose="020B0503020204020204" pitchFamily="34" charset="0"/>
              </a:rPr>
              <a:t>Sim</a:t>
            </a:r>
            <a:r>
              <a:rPr lang="en-US" altLang="en-US" sz="1800" dirty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smtClean="0">
                <a:solidFill>
                  <a:schemeClr val="accent3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dirty="0" smtClean="0">
                <a:solidFill>
                  <a:schemeClr val="accent3"/>
                </a:solidFill>
                <a:latin typeface="Corbel" panose="020B0503020204020204" pitchFamily="34" charset="0"/>
                <a:sym typeface="Wingdings" pitchFamily="2" charset="2"/>
              </a:rPr>
              <a:t></a:t>
            </a:r>
            <a:endParaRPr lang="en-US" altLang="en-US" sz="18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461010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22%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60985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G. Clooney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09600" y="3673475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256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661035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</a:t>
            </a:r>
            <a:r>
              <a:rPr lang="pt-BR" altLang="en-US" sz="1800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ã</a:t>
            </a:r>
            <a:r>
              <a:rPr lang="en-US" altLang="en-US" sz="1800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o  </a:t>
            </a:r>
            <a:r>
              <a: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  <a:sym typeface="Wingdings" pitchFamily="2" charset="2"/>
              </a:rPr>
              <a:t></a:t>
            </a:r>
            <a:endParaRPr lang="en-US" altLang="en-US" sz="1800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61010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31%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260985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D. Leong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09600" y="3332163"/>
            <a:ext cx="20002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528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61035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 err="1" smtClean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Sim</a:t>
            </a:r>
            <a:r>
              <a:rPr lang="en-US" altLang="en-US" sz="1800" i="0" dirty="0" smtClean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altLang="en-US" sz="1800" i="0" dirty="0" smtClean="0">
                <a:solidFill>
                  <a:schemeClr val="accent3"/>
                </a:solidFill>
                <a:effectLst/>
                <a:latin typeface="Corbel" panose="020B0503020204020204" pitchFamily="34" charset="0"/>
                <a:sym typeface="Wingdings" pitchFamily="2" charset="2"/>
              </a:rPr>
              <a:t></a:t>
            </a:r>
            <a:endParaRPr lang="en-US" altLang="en-US" sz="1800" i="0" dirty="0">
              <a:solidFill>
                <a:schemeClr val="accent3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1010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35%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260985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i="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E. Siegel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09600" y="2989263"/>
            <a:ext cx="2000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429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61035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Resposta</a:t>
            </a: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:</a:t>
            </a:r>
            <a:endParaRPr lang="en-US" altLang="en-US" sz="18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461010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altLang="en-US" sz="1800" b="1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Pontuaç</a:t>
            </a:r>
            <a:r>
              <a:rPr lang="pt-BR" altLang="en-US" sz="1800" b="1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ão</a:t>
            </a:r>
            <a:r>
              <a:rPr lang="en-US" altLang="en-US" sz="18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:</a:t>
            </a:r>
            <a:endParaRPr lang="en-US" altLang="en-US" sz="18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609600" y="2647950"/>
            <a:ext cx="2000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N</a:t>
            </a:r>
            <a:r>
              <a:rPr lang="pt-BR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úmero </a:t>
            </a:r>
            <a:r>
              <a:rPr lang="en-US" altLang="en-US" sz="1800" b="1" i="0" dirty="0" smtClean="0">
                <a:solidFill>
                  <a:schemeClr val="bg1">
                    <a:lumMod val="50000"/>
                  </a:schemeClr>
                </a:solidFill>
                <a:effectLst/>
                <a:latin typeface="Corbel" panose="020B0503020204020204" pitchFamily="34" charset="0"/>
              </a:rPr>
              <a:t>ID :</a:t>
            </a:r>
            <a:endParaRPr lang="en-US" altLang="en-US" sz="1800" b="1" i="0" dirty="0">
              <a:solidFill>
                <a:schemeClr val="bg1">
                  <a:lumMod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609600" y="2989263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609600" y="3332163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>
            <a:off x="609600" y="3673475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609600" y="4014788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609600" y="4356100"/>
            <a:ext cx="8001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>
            <a:off x="609600" y="2647950"/>
            <a:ext cx="0" cy="1708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2609850" y="2647950"/>
            <a:ext cx="0" cy="170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>
            <a:off x="4610100" y="2647950"/>
            <a:ext cx="0" cy="170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4" name="Line 41"/>
          <p:cNvSpPr>
            <a:spLocks noChangeShapeType="1"/>
          </p:cNvSpPr>
          <p:nvPr/>
        </p:nvSpPr>
        <p:spPr bwMode="auto">
          <a:xfrm>
            <a:off x="6610350" y="2647950"/>
            <a:ext cx="0" cy="1708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>
            <a:off x="8610600" y="2647950"/>
            <a:ext cx="0" cy="1708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i="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88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 CURVA DE LUCRO</a:t>
            </a:r>
            <a:endParaRPr lang="pt-BR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2400" y="848968"/>
            <a:ext cx="8763000" cy="3932582"/>
            <a:chOff x="216" y="624"/>
            <a:chExt cx="3528" cy="2912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884" y="748"/>
              <a:ext cx="2721" cy="2000"/>
            </a:xfrm>
            <a:prstGeom prst="rect">
              <a:avLst/>
            </a:prstGeom>
            <a:noFill/>
            <a:ln w="9525">
              <a:solidFill>
                <a:srgbClr val="4C4C4C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951" y="1527"/>
              <a:ext cx="2586" cy="9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" y="53"/>
                </a:cxn>
                <a:cxn ang="0">
                  <a:pos x="287" y="108"/>
                </a:cxn>
                <a:cxn ang="0">
                  <a:pos x="430" y="163"/>
                </a:cxn>
                <a:cxn ang="0">
                  <a:pos x="574" y="216"/>
                </a:cxn>
                <a:cxn ang="0">
                  <a:pos x="717" y="270"/>
                </a:cxn>
                <a:cxn ang="0">
                  <a:pos x="861" y="325"/>
                </a:cxn>
                <a:cxn ang="0">
                  <a:pos x="1004" y="379"/>
                </a:cxn>
                <a:cxn ang="0">
                  <a:pos x="1148" y="432"/>
                </a:cxn>
                <a:cxn ang="0">
                  <a:pos x="1291" y="485"/>
                </a:cxn>
                <a:cxn ang="0">
                  <a:pos x="1435" y="540"/>
                </a:cxn>
                <a:cxn ang="0">
                  <a:pos x="1579" y="595"/>
                </a:cxn>
                <a:cxn ang="0">
                  <a:pos x="1722" y="650"/>
                </a:cxn>
                <a:cxn ang="0">
                  <a:pos x="1866" y="703"/>
                </a:cxn>
                <a:cxn ang="0">
                  <a:pos x="2009" y="759"/>
                </a:cxn>
                <a:cxn ang="0">
                  <a:pos x="2153" y="812"/>
                </a:cxn>
                <a:cxn ang="0">
                  <a:pos x="2296" y="866"/>
                </a:cxn>
                <a:cxn ang="0">
                  <a:pos x="2440" y="919"/>
                </a:cxn>
                <a:cxn ang="0">
                  <a:pos x="2583" y="976"/>
                </a:cxn>
                <a:cxn ang="0">
                  <a:pos x="2727" y="1031"/>
                </a:cxn>
              </a:cxnLst>
              <a:rect l="0" t="0" r="r" b="b"/>
              <a:pathLst>
                <a:path w="2727" h="1031">
                  <a:moveTo>
                    <a:pt x="0" y="0"/>
                  </a:moveTo>
                  <a:lnTo>
                    <a:pt x="143" y="53"/>
                  </a:lnTo>
                  <a:lnTo>
                    <a:pt x="287" y="108"/>
                  </a:lnTo>
                  <a:lnTo>
                    <a:pt x="430" y="163"/>
                  </a:lnTo>
                  <a:lnTo>
                    <a:pt x="574" y="216"/>
                  </a:lnTo>
                  <a:lnTo>
                    <a:pt x="717" y="270"/>
                  </a:lnTo>
                  <a:lnTo>
                    <a:pt x="861" y="325"/>
                  </a:lnTo>
                  <a:lnTo>
                    <a:pt x="1004" y="379"/>
                  </a:lnTo>
                  <a:lnTo>
                    <a:pt x="1148" y="432"/>
                  </a:lnTo>
                  <a:lnTo>
                    <a:pt x="1291" y="485"/>
                  </a:lnTo>
                  <a:lnTo>
                    <a:pt x="1435" y="540"/>
                  </a:lnTo>
                  <a:lnTo>
                    <a:pt x="1579" y="595"/>
                  </a:lnTo>
                  <a:lnTo>
                    <a:pt x="1722" y="650"/>
                  </a:lnTo>
                  <a:lnTo>
                    <a:pt x="1866" y="703"/>
                  </a:lnTo>
                  <a:lnTo>
                    <a:pt x="2009" y="759"/>
                  </a:lnTo>
                  <a:lnTo>
                    <a:pt x="2153" y="812"/>
                  </a:lnTo>
                  <a:lnTo>
                    <a:pt x="2296" y="866"/>
                  </a:lnTo>
                  <a:lnTo>
                    <a:pt x="2440" y="919"/>
                  </a:lnTo>
                  <a:lnTo>
                    <a:pt x="2583" y="976"/>
                  </a:lnTo>
                  <a:lnTo>
                    <a:pt x="2727" y="1031"/>
                  </a:lnTo>
                </a:path>
              </a:pathLst>
            </a:custGeom>
            <a:noFill/>
            <a:ln w="9525">
              <a:solidFill>
                <a:srgbClr val="9654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887" y="2569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887" y="2386"/>
              <a:ext cx="2720" cy="2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887" y="2205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887" y="2024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1" name="Line 19"/>
            <p:cNvSpPr>
              <a:spLocks noChangeShapeType="1"/>
            </p:cNvSpPr>
            <p:nvPr/>
          </p:nvSpPr>
          <p:spPr bwMode="auto">
            <a:xfrm>
              <a:off x="887" y="1842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887" y="1660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887" y="1297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887" y="1115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887" y="933"/>
              <a:ext cx="2720" cy="1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887" y="1478"/>
              <a:ext cx="272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951" y="853"/>
              <a:ext cx="2586" cy="1651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143" y="265"/>
                </a:cxn>
                <a:cxn ang="0">
                  <a:pos x="287" y="114"/>
                </a:cxn>
                <a:cxn ang="0">
                  <a:pos x="430" y="3"/>
                </a:cxn>
                <a:cxn ang="0">
                  <a:pos x="574" y="0"/>
                </a:cxn>
                <a:cxn ang="0">
                  <a:pos x="717" y="24"/>
                </a:cxn>
                <a:cxn ang="0">
                  <a:pos x="861" y="55"/>
                </a:cxn>
                <a:cxn ang="0">
                  <a:pos x="1004" y="126"/>
                </a:cxn>
                <a:cxn ang="0">
                  <a:pos x="1148" y="259"/>
                </a:cxn>
                <a:cxn ang="0">
                  <a:pos x="1291" y="285"/>
                </a:cxn>
                <a:cxn ang="0">
                  <a:pos x="1435" y="391"/>
                </a:cxn>
                <a:cxn ang="0">
                  <a:pos x="1579" y="411"/>
                </a:cxn>
                <a:cxn ang="0">
                  <a:pos x="1722" y="487"/>
                </a:cxn>
                <a:cxn ang="0">
                  <a:pos x="1866" y="610"/>
                </a:cxn>
                <a:cxn ang="0">
                  <a:pos x="2009" y="781"/>
                </a:cxn>
                <a:cxn ang="0">
                  <a:pos x="2153" y="971"/>
                </a:cxn>
                <a:cxn ang="0">
                  <a:pos x="2296" y="1158"/>
                </a:cxn>
                <a:cxn ang="0">
                  <a:pos x="2440" y="1351"/>
                </a:cxn>
                <a:cxn ang="0">
                  <a:pos x="2583" y="1548"/>
                </a:cxn>
                <a:cxn ang="0">
                  <a:pos x="2727" y="1742"/>
                </a:cxn>
              </a:cxnLst>
              <a:rect l="0" t="0" r="r" b="b"/>
              <a:pathLst>
                <a:path w="2727" h="1742">
                  <a:moveTo>
                    <a:pt x="0" y="469"/>
                  </a:moveTo>
                  <a:lnTo>
                    <a:pt x="143" y="265"/>
                  </a:lnTo>
                  <a:lnTo>
                    <a:pt x="287" y="114"/>
                  </a:lnTo>
                  <a:lnTo>
                    <a:pt x="430" y="3"/>
                  </a:lnTo>
                  <a:lnTo>
                    <a:pt x="574" y="0"/>
                  </a:lnTo>
                  <a:lnTo>
                    <a:pt x="717" y="24"/>
                  </a:lnTo>
                  <a:lnTo>
                    <a:pt x="861" y="55"/>
                  </a:lnTo>
                  <a:lnTo>
                    <a:pt x="1004" y="126"/>
                  </a:lnTo>
                  <a:lnTo>
                    <a:pt x="1148" y="259"/>
                  </a:lnTo>
                  <a:lnTo>
                    <a:pt x="1291" y="285"/>
                  </a:lnTo>
                  <a:lnTo>
                    <a:pt x="1435" y="391"/>
                  </a:lnTo>
                  <a:lnTo>
                    <a:pt x="1579" y="411"/>
                  </a:lnTo>
                  <a:lnTo>
                    <a:pt x="1722" y="487"/>
                  </a:lnTo>
                  <a:lnTo>
                    <a:pt x="1866" y="610"/>
                  </a:lnTo>
                  <a:lnTo>
                    <a:pt x="2009" y="781"/>
                  </a:lnTo>
                  <a:lnTo>
                    <a:pt x="2153" y="971"/>
                  </a:lnTo>
                  <a:lnTo>
                    <a:pt x="2296" y="1158"/>
                  </a:lnTo>
                  <a:lnTo>
                    <a:pt x="2440" y="1351"/>
                  </a:lnTo>
                  <a:lnTo>
                    <a:pt x="2583" y="1548"/>
                  </a:lnTo>
                  <a:lnTo>
                    <a:pt x="2727" y="1742"/>
                  </a:lnTo>
                </a:path>
              </a:pathLst>
            </a:custGeom>
            <a:noFill/>
            <a:ln w="9525">
              <a:solidFill>
                <a:srgbClr val="5060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8" name="Freeform 26"/>
            <p:cNvSpPr>
              <a:spLocks noChangeAspect="1"/>
            </p:cNvSpPr>
            <p:nvPr/>
          </p:nvSpPr>
          <p:spPr bwMode="auto">
            <a:xfrm>
              <a:off x="932" y="1276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937" y="1514"/>
              <a:ext cx="38" cy="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1073" y="1563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1" name="Rectangle 29"/>
            <p:cNvSpPr>
              <a:spLocks noChangeAspect="1" noChangeArrowheads="1"/>
            </p:cNvSpPr>
            <p:nvPr/>
          </p:nvSpPr>
          <p:spPr bwMode="auto">
            <a:xfrm>
              <a:off x="1195" y="1625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346" y="1668"/>
              <a:ext cx="27" cy="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1481" y="1719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1618" y="1770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2026" y="1924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2162" y="1973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2299" y="2025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434" y="2077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2571" y="2129"/>
              <a:ext cx="31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2843" y="2233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979" y="2284"/>
              <a:ext cx="3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3115" y="2334"/>
              <a:ext cx="32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3387" y="2438"/>
              <a:ext cx="32" cy="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491" y="2685"/>
              <a:ext cx="22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-700,000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5" name="Rectangle 43"/>
            <p:cNvSpPr>
              <a:spLocks noChangeArrowheads="1"/>
            </p:cNvSpPr>
            <p:nvPr/>
          </p:nvSpPr>
          <p:spPr bwMode="auto">
            <a:xfrm>
              <a:off x="489" y="2512"/>
              <a:ext cx="22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-600,000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6" name="Rectangle 44"/>
            <p:cNvSpPr>
              <a:spLocks noChangeArrowheads="1"/>
            </p:cNvSpPr>
            <p:nvPr/>
          </p:nvSpPr>
          <p:spPr bwMode="auto">
            <a:xfrm>
              <a:off x="491" y="2334"/>
              <a:ext cx="22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-500,000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7" name="Rectangle 45"/>
            <p:cNvSpPr>
              <a:spLocks noChangeArrowheads="1"/>
            </p:cNvSpPr>
            <p:nvPr/>
          </p:nvSpPr>
          <p:spPr bwMode="auto">
            <a:xfrm>
              <a:off x="489" y="2156"/>
              <a:ext cx="22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-400,000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8" name="Rectangle 46"/>
            <p:cNvSpPr>
              <a:spLocks noChangeArrowheads="1"/>
            </p:cNvSpPr>
            <p:nvPr/>
          </p:nvSpPr>
          <p:spPr bwMode="auto">
            <a:xfrm>
              <a:off x="491" y="1973"/>
              <a:ext cx="22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-300,000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491" y="1791"/>
              <a:ext cx="22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-200,000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489" y="1610"/>
              <a:ext cx="22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-100,000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1" name="Rectangle 49"/>
            <p:cNvSpPr>
              <a:spLocks noChangeArrowheads="1"/>
            </p:cNvSpPr>
            <p:nvPr/>
          </p:nvSpPr>
          <p:spPr bwMode="auto">
            <a:xfrm>
              <a:off x="795" y="1427"/>
              <a:ext cx="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516" y="1246"/>
              <a:ext cx="20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516" y="1064"/>
              <a:ext cx="20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516" y="882"/>
              <a:ext cx="20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300,000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5" name="Rectangle 53"/>
            <p:cNvSpPr>
              <a:spLocks noChangeArrowheads="1"/>
            </p:cNvSpPr>
            <p:nvPr/>
          </p:nvSpPr>
          <p:spPr bwMode="auto">
            <a:xfrm>
              <a:off x="516" y="707"/>
              <a:ext cx="2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400,000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1346" y="2967"/>
              <a:ext cx="186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Percentual</a:t>
              </a:r>
              <a:r>
                <a:rPr lang="en-US" altLang="en-US" sz="1400" b="1" i="0" dirty="0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 de </a:t>
              </a: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Clientes</a:t>
              </a:r>
              <a:r>
                <a:rPr lang="en-US" altLang="en-US" sz="1400" b="1" i="0" dirty="0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 </a:t>
              </a: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Contatados</a:t>
              </a:r>
              <a:endParaRPr lang="en-US" altLang="en-US" sz="2400" i="0" dirty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 rot="16200000">
              <a:off x="124" y="1631"/>
              <a:ext cx="41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 b="1" i="0" dirty="0" err="1" smtClean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Lucro</a:t>
              </a:r>
              <a:endParaRPr lang="en-US" altLang="en-US" sz="2400" i="0" dirty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48" name="Rectangle 56"/>
            <p:cNvSpPr>
              <a:spLocks noChangeAspect="1" noChangeArrowheads="1"/>
            </p:cNvSpPr>
            <p:nvPr/>
          </p:nvSpPr>
          <p:spPr bwMode="auto">
            <a:xfrm>
              <a:off x="2978" y="2281"/>
              <a:ext cx="33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49" name="Rectangle 57"/>
            <p:cNvSpPr>
              <a:spLocks noChangeAspect="1" noChangeArrowheads="1"/>
            </p:cNvSpPr>
            <p:nvPr/>
          </p:nvSpPr>
          <p:spPr bwMode="auto">
            <a:xfrm>
              <a:off x="3114" y="2326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0" name="Rectangle 58"/>
            <p:cNvSpPr>
              <a:spLocks noChangeAspect="1" noChangeArrowheads="1"/>
            </p:cNvSpPr>
            <p:nvPr/>
          </p:nvSpPr>
          <p:spPr bwMode="auto">
            <a:xfrm>
              <a:off x="3251" y="2383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1" name="Rectangle 59"/>
            <p:cNvSpPr>
              <a:spLocks noChangeAspect="1" noChangeArrowheads="1"/>
            </p:cNvSpPr>
            <p:nvPr/>
          </p:nvSpPr>
          <p:spPr bwMode="auto">
            <a:xfrm>
              <a:off x="3384" y="2436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2" name="Rectangle 60"/>
            <p:cNvSpPr>
              <a:spLocks noChangeAspect="1" noChangeArrowheads="1"/>
            </p:cNvSpPr>
            <p:nvPr/>
          </p:nvSpPr>
          <p:spPr bwMode="auto">
            <a:xfrm>
              <a:off x="941" y="1511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3" name="Rectangle 61"/>
            <p:cNvSpPr>
              <a:spLocks noChangeAspect="1" noChangeArrowheads="1"/>
            </p:cNvSpPr>
            <p:nvPr/>
          </p:nvSpPr>
          <p:spPr bwMode="auto">
            <a:xfrm>
              <a:off x="1343" y="1667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4" name="Rectangle 62"/>
            <p:cNvSpPr>
              <a:spLocks noChangeAspect="1" noChangeArrowheads="1"/>
            </p:cNvSpPr>
            <p:nvPr/>
          </p:nvSpPr>
          <p:spPr bwMode="auto">
            <a:xfrm>
              <a:off x="2697" y="2179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5" name="Rectangle 63"/>
            <p:cNvSpPr>
              <a:spLocks noChangeAspect="1" noChangeArrowheads="1"/>
            </p:cNvSpPr>
            <p:nvPr/>
          </p:nvSpPr>
          <p:spPr bwMode="auto">
            <a:xfrm>
              <a:off x="2838" y="2232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6" name="Rectangle 64"/>
            <p:cNvSpPr>
              <a:spLocks noChangeAspect="1" noChangeArrowheads="1"/>
            </p:cNvSpPr>
            <p:nvPr/>
          </p:nvSpPr>
          <p:spPr bwMode="auto">
            <a:xfrm>
              <a:off x="2568" y="2129"/>
              <a:ext cx="33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7" name="Rectangle 65"/>
            <p:cNvSpPr>
              <a:spLocks noChangeAspect="1" noChangeArrowheads="1"/>
            </p:cNvSpPr>
            <p:nvPr/>
          </p:nvSpPr>
          <p:spPr bwMode="auto">
            <a:xfrm>
              <a:off x="2431" y="2076"/>
              <a:ext cx="34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8" name="Rectangle 66"/>
            <p:cNvSpPr>
              <a:spLocks noChangeAspect="1" noChangeArrowheads="1"/>
            </p:cNvSpPr>
            <p:nvPr/>
          </p:nvSpPr>
          <p:spPr bwMode="auto">
            <a:xfrm>
              <a:off x="1073" y="1564"/>
              <a:ext cx="34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59" name="Rectangle 67"/>
            <p:cNvSpPr>
              <a:spLocks noChangeAspect="1" noChangeArrowheads="1"/>
            </p:cNvSpPr>
            <p:nvPr/>
          </p:nvSpPr>
          <p:spPr bwMode="auto">
            <a:xfrm>
              <a:off x="1210" y="1617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0" name="Rectangle 68"/>
            <p:cNvSpPr>
              <a:spLocks noChangeAspect="1" noChangeArrowheads="1"/>
            </p:cNvSpPr>
            <p:nvPr/>
          </p:nvSpPr>
          <p:spPr bwMode="auto">
            <a:xfrm>
              <a:off x="1479" y="1716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1" name="Rectangle 69"/>
            <p:cNvSpPr>
              <a:spLocks noChangeAspect="1" noChangeArrowheads="1"/>
            </p:cNvSpPr>
            <p:nvPr/>
          </p:nvSpPr>
          <p:spPr bwMode="auto">
            <a:xfrm>
              <a:off x="1616" y="1769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2" name="Rectangle 70"/>
            <p:cNvSpPr>
              <a:spLocks noChangeAspect="1" noChangeArrowheads="1"/>
            </p:cNvSpPr>
            <p:nvPr/>
          </p:nvSpPr>
          <p:spPr bwMode="auto">
            <a:xfrm>
              <a:off x="1752" y="1826"/>
              <a:ext cx="34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3" name="Rectangle 71"/>
            <p:cNvSpPr>
              <a:spLocks noChangeAspect="1" noChangeArrowheads="1"/>
            </p:cNvSpPr>
            <p:nvPr/>
          </p:nvSpPr>
          <p:spPr bwMode="auto">
            <a:xfrm>
              <a:off x="1885" y="1871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4" name="Rectangle 72"/>
            <p:cNvSpPr>
              <a:spLocks noChangeAspect="1" noChangeArrowheads="1"/>
            </p:cNvSpPr>
            <p:nvPr/>
          </p:nvSpPr>
          <p:spPr bwMode="auto">
            <a:xfrm>
              <a:off x="2029" y="1928"/>
              <a:ext cx="34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5" name="Rectangle 73"/>
            <p:cNvSpPr>
              <a:spLocks noChangeAspect="1" noChangeArrowheads="1"/>
            </p:cNvSpPr>
            <p:nvPr/>
          </p:nvSpPr>
          <p:spPr bwMode="auto">
            <a:xfrm>
              <a:off x="2158" y="1981"/>
              <a:ext cx="33" cy="34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6" name="Rectangle 74"/>
            <p:cNvSpPr>
              <a:spLocks noChangeAspect="1" noChangeArrowheads="1"/>
            </p:cNvSpPr>
            <p:nvPr/>
          </p:nvSpPr>
          <p:spPr bwMode="auto">
            <a:xfrm>
              <a:off x="2295" y="2027"/>
              <a:ext cx="33" cy="33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67" name="Freeform 75"/>
            <p:cNvSpPr>
              <a:spLocks noChangeAspect="1"/>
            </p:cNvSpPr>
            <p:nvPr/>
          </p:nvSpPr>
          <p:spPr bwMode="auto">
            <a:xfrm>
              <a:off x="3516" y="2480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68" name="Freeform 76"/>
            <p:cNvSpPr>
              <a:spLocks noChangeAspect="1"/>
            </p:cNvSpPr>
            <p:nvPr/>
          </p:nvSpPr>
          <p:spPr bwMode="auto">
            <a:xfrm>
              <a:off x="3372" y="2285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69" name="Freeform 77"/>
            <p:cNvSpPr>
              <a:spLocks noChangeAspect="1"/>
            </p:cNvSpPr>
            <p:nvPr/>
          </p:nvSpPr>
          <p:spPr bwMode="auto">
            <a:xfrm>
              <a:off x="3107" y="1923"/>
              <a:ext cx="43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0" name="Freeform 78"/>
            <p:cNvSpPr>
              <a:spLocks noChangeAspect="1"/>
            </p:cNvSpPr>
            <p:nvPr/>
          </p:nvSpPr>
          <p:spPr bwMode="auto">
            <a:xfrm>
              <a:off x="2701" y="1413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1" name="Freeform 79"/>
            <p:cNvSpPr>
              <a:spLocks noChangeAspect="1"/>
            </p:cNvSpPr>
            <p:nvPr/>
          </p:nvSpPr>
          <p:spPr bwMode="auto">
            <a:xfrm>
              <a:off x="1062" y="1087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2" name="Freeform 80"/>
            <p:cNvSpPr>
              <a:spLocks noChangeAspect="1"/>
            </p:cNvSpPr>
            <p:nvPr/>
          </p:nvSpPr>
          <p:spPr bwMode="auto">
            <a:xfrm>
              <a:off x="2576" y="1307"/>
              <a:ext cx="43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3" name="Freeform 81"/>
            <p:cNvSpPr>
              <a:spLocks noChangeAspect="1"/>
            </p:cNvSpPr>
            <p:nvPr/>
          </p:nvSpPr>
          <p:spPr bwMode="auto">
            <a:xfrm>
              <a:off x="1193" y="954"/>
              <a:ext cx="43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4" name="Freeform 82"/>
            <p:cNvSpPr>
              <a:spLocks noChangeAspect="1"/>
            </p:cNvSpPr>
            <p:nvPr/>
          </p:nvSpPr>
          <p:spPr bwMode="auto">
            <a:xfrm>
              <a:off x="3236" y="2095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5" name="Freeform 83"/>
            <p:cNvSpPr>
              <a:spLocks noChangeAspect="1"/>
            </p:cNvSpPr>
            <p:nvPr/>
          </p:nvSpPr>
          <p:spPr bwMode="auto">
            <a:xfrm>
              <a:off x="2431" y="1231"/>
              <a:ext cx="4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6" name="Freeform 84"/>
            <p:cNvSpPr>
              <a:spLocks noChangeAspect="1"/>
            </p:cNvSpPr>
            <p:nvPr/>
          </p:nvSpPr>
          <p:spPr bwMode="auto">
            <a:xfrm>
              <a:off x="2970" y="1752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7" name="Freeform 85"/>
            <p:cNvSpPr>
              <a:spLocks noChangeAspect="1"/>
            </p:cNvSpPr>
            <p:nvPr/>
          </p:nvSpPr>
          <p:spPr bwMode="auto">
            <a:xfrm>
              <a:off x="2830" y="1568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8" name="Freeform 86"/>
            <p:cNvSpPr>
              <a:spLocks noChangeAspect="1"/>
            </p:cNvSpPr>
            <p:nvPr/>
          </p:nvSpPr>
          <p:spPr bwMode="auto">
            <a:xfrm>
              <a:off x="1328" y="840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79" name="Freeform 87"/>
            <p:cNvSpPr>
              <a:spLocks noChangeAspect="1"/>
            </p:cNvSpPr>
            <p:nvPr/>
          </p:nvSpPr>
          <p:spPr bwMode="auto">
            <a:xfrm>
              <a:off x="1475" y="833"/>
              <a:ext cx="44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0" name="Freeform 88"/>
            <p:cNvSpPr>
              <a:spLocks noChangeAspect="1"/>
            </p:cNvSpPr>
            <p:nvPr/>
          </p:nvSpPr>
          <p:spPr bwMode="auto">
            <a:xfrm>
              <a:off x="1616" y="855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1" name="Freeform 89"/>
            <p:cNvSpPr>
              <a:spLocks noChangeAspect="1"/>
            </p:cNvSpPr>
            <p:nvPr/>
          </p:nvSpPr>
          <p:spPr bwMode="auto">
            <a:xfrm>
              <a:off x="1756" y="888"/>
              <a:ext cx="44" cy="4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2" name="Freeform 90"/>
            <p:cNvSpPr>
              <a:spLocks noChangeAspect="1"/>
            </p:cNvSpPr>
            <p:nvPr/>
          </p:nvSpPr>
          <p:spPr bwMode="auto">
            <a:xfrm>
              <a:off x="1881" y="954"/>
              <a:ext cx="44" cy="4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3" name="Freeform 91"/>
            <p:cNvSpPr>
              <a:spLocks noChangeAspect="1"/>
            </p:cNvSpPr>
            <p:nvPr/>
          </p:nvSpPr>
          <p:spPr bwMode="auto">
            <a:xfrm>
              <a:off x="2007" y="1062"/>
              <a:ext cx="43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4" name="Freeform 92"/>
            <p:cNvSpPr>
              <a:spLocks noChangeAspect="1"/>
            </p:cNvSpPr>
            <p:nvPr/>
          </p:nvSpPr>
          <p:spPr bwMode="auto">
            <a:xfrm>
              <a:off x="2155" y="1106"/>
              <a:ext cx="43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5" name="Freeform 93"/>
            <p:cNvSpPr>
              <a:spLocks noChangeAspect="1"/>
            </p:cNvSpPr>
            <p:nvPr/>
          </p:nvSpPr>
          <p:spPr bwMode="auto">
            <a:xfrm>
              <a:off x="2291" y="1200"/>
              <a:ext cx="44" cy="4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9" y="14"/>
                </a:cxn>
                <a:cxn ang="0">
                  <a:pos x="15" y="29"/>
                </a:cxn>
                <a:cxn ang="0">
                  <a:pos x="0" y="14"/>
                </a:cxn>
                <a:cxn ang="0">
                  <a:pos x="15" y="0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9" y="14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060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6" name="Rectangle 94"/>
            <p:cNvSpPr>
              <a:spLocks noChangeAspect="1" noChangeArrowheads="1"/>
            </p:cNvSpPr>
            <p:nvPr/>
          </p:nvSpPr>
          <p:spPr bwMode="auto">
            <a:xfrm>
              <a:off x="3520" y="2486"/>
              <a:ext cx="33" cy="32"/>
            </a:xfrm>
            <a:prstGeom prst="rect">
              <a:avLst/>
            </a:prstGeom>
            <a:solidFill>
              <a:srgbClr val="96544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965442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E19E8D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A3227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87" name="Line 95"/>
            <p:cNvSpPr>
              <a:spLocks noChangeShapeType="1"/>
            </p:cNvSpPr>
            <p:nvPr/>
          </p:nvSpPr>
          <p:spPr bwMode="auto">
            <a:xfrm>
              <a:off x="3604" y="2747"/>
              <a:ext cx="0" cy="34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8" name="Line 96"/>
            <p:cNvSpPr>
              <a:spLocks noChangeShapeType="1"/>
            </p:cNvSpPr>
            <p:nvPr/>
          </p:nvSpPr>
          <p:spPr bwMode="auto">
            <a:xfrm>
              <a:off x="2246" y="2748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89" name="Line 97"/>
            <p:cNvSpPr>
              <a:spLocks noChangeShapeType="1"/>
            </p:cNvSpPr>
            <p:nvPr/>
          </p:nvSpPr>
          <p:spPr bwMode="auto">
            <a:xfrm>
              <a:off x="1574" y="2748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0" name="Line 98"/>
            <p:cNvSpPr>
              <a:spLocks noChangeShapeType="1"/>
            </p:cNvSpPr>
            <p:nvPr/>
          </p:nvSpPr>
          <p:spPr bwMode="auto">
            <a:xfrm>
              <a:off x="2932" y="2748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1" name="Line 99"/>
            <p:cNvSpPr>
              <a:spLocks noChangeShapeType="1"/>
            </p:cNvSpPr>
            <p:nvPr/>
          </p:nvSpPr>
          <p:spPr bwMode="auto">
            <a:xfrm>
              <a:off x="884" y="2744"/>
              <a:ext cx="0" cy="33"/>
            </a:xfrm>
            <a:prstGeom prst="line">
              <a:avLst/>
            </a:prstGeom>
            <a:noFill/>
            <a:ln w="9525">
              <a:solidFill>
                <a:srgbClr val="4C4C4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92" name="Rectangle 100"/>
            <p:cNvSpPr>
              <a:spLocks noChangeArrowheads="1"/>
            </p:cNvSpPr>
            <p:nvPr/>
          </p:nvSpPr>
          <p:spPr bwMode="auto">
            <a:xfrm>
              <a:off x="793" y="2785"/>
              <a:ext cx="27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0%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3" name="Rectangle 101"/>
            <p:cNvSpPr>
              <a:spLocks noChangeArrowheads="1"/>
            </p:cNvSpPr>
            <p:nvPr/>
          </p:nvSpPr>
          <p:spPr bwMode="auto">
            <a:xfrm>
              <a:off x="1468" y="2785"/>
              <a:ext cx="27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25%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4" name="Rectangle 102"/>
            <p:cNvSpPr>
              <a:spLocks noChangeArrowheads="1"/>
            </p:cNvSpPr>
            <p:nvPr/>
          </p:nvSpPr>
          <p:spPr bwMode="auto">
            <a:xfrm>
              <a:off x="2143" y="2785"/>
              <a:ext cx="27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50%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5" name="Rectangle 103"/>
            <p:cNvSpPr>
              <a:spLocks noChangeArrowheads="1"/>
            </p:cNvSpPr>
            <p:nvPr/>
          </p:nvSpPr>
          <p:spPr bwMode="auto">
            <a:xfrm>
              <a:off x="3433" y="2785"/>
              <a:ext cx="273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100%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96" name="Rectangle 104"/>
            <p:cNvSpPr>
              <a:spLocks noChangeArrowheads="1"/>
            </p:cNvSpPr>
            <p:nvPr/>
          </p:nvSpPr>
          <p:spPr bwMode="auto">
            <a:xfrm>
              <a:off x="2818" y="2785"/>
              <a:ext cx="27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200" i="0">
                  <a:solidFill>
                    <a:srgbClr val="000000"/>
                  </a:solidFill>
                  <a:effectLst/>
                  <a:latin typeface="Corbel" panose="020B0503020204020204" pitchFamily="34" charset="0"/>
                </a:rPr>
                <a:t>75%</a:t>
              </a:r>
              <a:endParaRPr lang="en-US" altLang="en-US" sz="1200" i="0">
                <a:effectLst/>
                <a:latin typeface="Corbel" panose="020B0503020204020204" pitchFamily="34" charset="0"/>
              </a:endParaRPr>
            </a:p>
          </p:txBody>
        </p:sp>
        <p:grpSp>
          <p:nvGrpSpPr>
            <p:cNvPr id="97" name="Group 105"/>
            <p:cNvGrpSpPr>
              <a:grpSpLocks/>
            </p:cNvGrpSpPr>
            <p:nvPr/>
          </p:nvGrpSpPr>
          <p:grpSpPr bwMode="auto">
            <a:xfrm>
              <a:off x="1263" y="3198"/>
              <a:ext cx="2138" cy="274"/>
              <a:chOff x="1466" y="3424"/>
              <a:chExt cx="2254" cy="289"/>
            </a:xfrm>
          </p:grpSpPr>
          <p:sp>
            <p:nvSpPr>
              <p:cNvPr id="101" name="Rectangle 106"/>
              <p:cNvSpPr>
                <a:spLocks noChangeArrowheads="1"/>
              </p:cNvSpPr>
              <p:nvPr/>
            </p:nvSpPr>
            <p:spPr bwMode="auto">
              <a:xfrm>
                <a:off x="1705" y="3424"/>
                <a:ext cx="201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Clientes</a:t>
                </a:r>
                <a:r>
                  <a:rPr lang="en-US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</a:t>
                </a:r>
                <a:r>
                  <a:rPr lang="en-US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classificados</a:t>
                </a:r>
                <a:r>
                  <a:rPr lang="en-US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com an</a:t>
                </a:r>
                <a:r>
                  <a:rPr lang="pt-BR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álise</a:t>
                </a:r>
                <a:r>
                  <a:rPr lang="pt-BR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preditiva</a:t>
                </a:r>
                <a:endParaRPr lang="en-US" altLang="en-US" sz="1200" i="0" dirty="0">
                  <a:effectLst/>
                  <a:latin typeface="Corbel" panose="020B0503020204020204" pitchFamily="34" charset="0"/>
                </a:endParaRPr>
              </a:p>
            </p:txBody>
          </p:sp>
          <p:sp>
            <p:nvSpPr>
              <p:cNvPr id="102" name="Rectangle 107"/>
              <p:cNvSpPr>
                <a:spLocks noChangeArrowheads="1"/>
              </p:cNvSpPr>
              <p:nvPr/>
            </p:nvSpPr>
            <p:spPr bwMode="auto">
              <a:xfrm>
                <a:off x="1705" y="3569"/>
                <a:ext cx="191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Clientes</a:t>
                </a:r>
                <a:r>
                  <a:rPr lang="en-US" altLang="en-US" sz="1200" i="0" dirty="0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 n</a:t>
                </a:r>
                <a:r>
                  <a:rPr lang="pt-BR" altLang="en-US" sz="1200" i="0" dirty="0" err="1" smtClean="0">
                    <a:solidFill>
                      <a:srgbClr val="000000"/>
                    </a:solidFill>
                    <a:effectLst/>
                    <a:latin typeface="Corbel" panose="020B0503020204020204" pitchFamily="34" charset="0"/>
                  </a:rPr>
                  <a:t>ã</a:t>
                </a:r>
                <a:r>
                  <a:rPr lang="pt-BR" altLang="en-US" sz="1200" dirty="0" err="1" smtClean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o</a:t>
                </a:r>
                <a:r>
                  <a:rPr lang="pt-BR" altLang="en-US" sz="1200" dirty="0" smtClean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 classificados </a:t>
                </a:r>
                <a:endParaRPr lang="en-US" altLang="en-US" sz="1200" i="0" dirty="0">
                  <a:effectLst/>
                  <a:latin typeface="Corbel" panose="020B0503020204020204" pitchFamily="34" charset="0"/>
                </a:endParaRPr>
              </a:p>
            </p:txBody>
          </p:sp>
          <p:grpSp>
            <p:nvGrpSpPr>
              <p:cNvPr id="103" name="Group 108"/>
              <p:cNvGrpSpPr>
                <a:grpSpLocks/>
              </p:cNvGrpSpPr>
              <p:nvPr/>
            </p:nvGrpSpPr>
            <p:grpSpPr bwMode="auto">
              <a:xfrm>
                <a:off x="1472" y="3616"/>
                <a:ext cx="187" cy="35"/>
                <a:chOff x="1472" y="3608"/>
                <a:chExt cx="187" cy="35"/>
              </a:xfrm>
            </p:grpSpPr>
            <p:sp>
              <p:nvSpPr>
                <p:cNvPr id="108" name="Line 109"/>
                <p:cNvSpPr>
                  <a:spLocks noChangeShapeType="1"/>
                </p:cNvSpPr>
                <p:nvPr/>
              </p:nvSpPr>
              <p:spPr bwMode="auto">
                <a:xfrm>
                  <a:off x="1479" y="3624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96544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9" name="Rectangle 110"/>
                <p:cNvSpPr>
                  <a:spLocks noChangeAspect="1" noChangeArrowheads="1"/>
                </p:cNvSpPr>
                <p:nvPr/>
              </p:nvSpPr>
              <p:spPr bwMode="auto">
                <a:xfrm>
                  <a:off x="1471" y="3608"/>
                  <a:ext cx="34" cy="35"/>
                </a:xfrm>
                <a:prstGeom prst="rect">
                  <a:avLst/>
                </a:prstGeom>
                <a:solidFill>
                  <a:srgbClr val="96544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1pPr>
                  <a:lvl2pPr marL="742950" indent="-28575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2pPr>
                  <a:lvl3pPr marL="11430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3pPr>
                  <a:lvl4pPr marL="16002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4pPr>
                  <a:lvl5pPr marL="20574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pt-BR" altLang="pt-BR" i="0" smtClean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10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608"/>
                  <a:ext cx="35" cy="35"/>
                </a:xfrm>
                <a:prstGeom prst="rect">
                  <a:avLst/>
                </a:prstGeom>
                <a:solidFill>
                  <a:srgbClr val="96544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1pPr>
                  <a:lvl2pPr marL="742950" indent="-28575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2pPr>
                  <a:lvl3pPr marL="11430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3pPr>
                  <a:lvl4pPr marL="16002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4pPr>
                  <a:lvl5pPr marL="2057400" indent="-228600"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rgbClr val="965442"/>
                      </a:solidFill>
                      <a:effectDag name="">
                        <a:cont type="tree" name="">
                          <a:effect ref="fillLine"/>
                          <a:outerShdw dist="38100" dir="13500000" algn="br">
                            <a:srgbClr val="E19E8D"/>
                          </a:outerShdw>
                        </a:cont>
                        <a:cont type="tree" name="">
                          <a:effect ref="fillLine"/>
                          <a:outerShdw dist="38100" dir="2700000" algn="tl">
                            <a:srgbClr val="5A3227"/>
                          </a:outerShdw>
                        </a:cont>
                        <a:effect ref="fillLine"/>
                      </a:effectDag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pt-BR" altLang="pt-BR" i="0" smtClean="0"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104" name="Group 112"/>
              <p:cNvGrpSpPr>
                <a:grpSpLocks/>
              </p:cNvGrpSpPr>
              <p:nvPr/>
            </p:nvGrpSpPr>
            <p:grpSpPr bwMode="auto">
              <a:xfrm>
                <a:off x="1466" y="3456"/>
                <a:ext cx="196" cy="46"/>
                <a:chOff x="1466" y="3456"/>
                <a:chExt cx="196" cy="46"/>
              </a:xfrm>
            </p:grpSpPr>
            <p:sp>
              <p:nvSpPr>
                <p:cNvPr id="105" name="Line 113"/>
                <p:cNvSpPr>
                  <a:spLocks noChangeShapeType="1"/>
                </p:cNvSpPr>
                <p:nvPr/>
              </p:nvSpPr>
              <p:spPr bwMode="auto">
                <a:xfrm>
                  <a:off x="1480" y="3481"/>
                  <a:ext cx="161" cy="0"/>
                </a:xfrm>
                <a:prstGeom prst="line">
                  <a:avLst/>
                </a:prstGeom>
                <a:noFill/>
                <a:ln w="9525">
                  <a:solidFill>
                    <a:srgbClr val="50608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6" name="Freeform 114"/>
                <p:cNvSpPr>
                  <a:spLocks noChangeAspect="1"/>
                </p:cNvSpPr>
                <p:nvPr/>
              </p:nvSpPr>
              <p:spPr bwMode="auto">
                <a:xfrm>
                  <a:off x="1466" y="3456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9" y="14"/>
                    </a:cxn>
                    <a:cxn ang="0">
                      <a:pos x="15" y="29"/>
                    </a:cxn>
                    <a:cxn ang="0">
                      <a:pos x="0" y="1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9" h="29">
                      <a:moveTo>
                        <a:pt x="15" y="0"/>
                      </a:moveTo>
                      <a:lnTo>
                        <a:pt x="29" y="14"/>
                      </a:lnTo>
                      <a:lnTo>
                        <a:pt x="15" y="29"/>
                      </a:lnTo>
                      <a:lnTo>
                        <a:pt x="0" y="1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060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07" name="Freeform 115"/>
                <p:cNvSpPr>
                  <a:spLocks noChangeAspect="1"/>
                </p:cNvSpPr>
                <p:nvPr/>
              </p:nvSpPr>
              <p:spPr bwMode="auto">
                <a:xfrm>
                  <a:off x="1616" y="3456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9" y="14"/>
                    </a:cxn>
                    <a:cxn ang="0">
                      <a:pos x="15" y="29"/>
                    </a:cxn>
                    <a:cxn ang="0">
                      <a:pos x="0" y="1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9" h="29">
                      <a:moveTo>
                        <a:pt x="15" y="0"/>
                      </a:moveTo>
                      <a:lnTo>
                        <a:pt x="29" y="14"/>
                      </a:lnTo>
                      <a:lnTo>
                        <a:pt x="15" y="29"/>
                      </a:lnTo>
                      <a:lnTo>
                        <a:pt x="0" y="14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0608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en-US" i="0" dirty="0">
                    <a:latin typeface="Corbel" panose="020B0503020204020204" pitchFamily="34" charset="0"/>
                  </a:endParaRPr>
                </a:p>
              </p:txBody>
            </p:sp>
          </p:grpSp>
        </p:grpSp>
        <p:sp>
          <p:nvSpPr>
            <p:cNvPr id="98" name="Rectangle 116"/>
            <p:cNvSpPr>
              <a:spLocks noChangeArrowheads="1"/>
            </p:cNvSpPr>
            <p:nvPr/>
          </p:nvSpPr>
          <p:spPr bwMode="auto">
            <a:xfrm>
              <a:off x="216" y="624"/>
              <a:ext cx="3528" cy="2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i="0" smtClean="0">
                <a:latin typeface="Corbel" panose="020B0503020204020204" pitchFamily="34" charset="0"/>
              </a:endParaRPr>
            </a:p>
          </p:txBody>
        </p:sp>
        <p:sp>
          <p:nvSpPr>
            <p:cNvPr id="99" name="Line 117"/>
            <p:cNvSpPr>
              <a:spLocks noChangeShapeType="1"/>
            </p:cNvSpPr>
            <p:nvPr/>
          </p:nvSpPr>
          <p:spPr bwMode="auto">
            <a:xfrm rot="210423">
              <a:off x="884" y="1485"/>
              <a:ext cx="76" cy="45"/>
            </a:xfrm>
            <a:prstGeom prst="line">
              <a:avLst/>
            </a:prstGeom>
            <a:noFill/>
            <a:ln w="9525">
              <a:solidFill>
                <a:srgbClr val="96544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  <p:sp>
          <p:nvSpPr>
            <p:cNvPr id="100" name="Line 118"/>
            <p:cNvSpPr>
              <a:spLocks noChangeShapeType="1"/>
            </p:cNvSpPr>
            <p:nvPr/>
          </p:nvSpPr>
          <p:spPr bwMode="auto">
            <a:xfrm rot="-6000492">
              <a:off x="839" y="1342"/>
              <a:ext cx="166" cy="91"/>
            </a:xfrm>
            <a:prstGeom prst="line">
              <a:avLst/>
            </a:prstGeom>
            <a:noFill/>
            <a:ln w="9525">
              <a:solidFill>
                <a:srgbClr val="50608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latin typeface="Corbel" panose="020B0503020204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3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DE GANHO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57200" y="1257300"/>
            <a:ext cx="2438400" cy="207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 smtClean="0"/>
              <a:t>  9,3     	30,6</a:t>
            </a:r>
          </a:p>
          <a:p>
            <a:r>
              <a:rPr lang="en-US" altLang="en-US" sz="2000" dirty="0" smtClean="0"/>
              <a:t>16,4     	43,5</a:t>
            </a:r>
          </a:p>
          <a:p>
            <a:r>
              <a:rPr lang="en-US" altLang="en-US" sz="2000" dirty="0" smtClean="0"/>
              <a:t>20,3     	51,1</a:t>
            </a:r>
          </a:p>
          <a:p>
            <a:r>
              <a:rPr lang="en-US" altLang="en-US" sz="2000" dirty="0" smtClean="0"/>
              <a:t>32,4     	70,1</a:t>
            </a:r>
          </a:p>
          <a:p>
            <a:r>
              <a:rPr lang="en-US" altLang="en-US" sz="2000" dirty="0" smtClean="0"/>
              <a:t>44,0     	80,2</a:t>
            </a:r>
          </a:p>
          <a:p>
            <a:endParaRPr lang="en-US" altLang="en-US" sz="2000" dirty="0" smtClean="0"/>
          </a:p>
        </p:txBody>
      </p:sp>
      <p:pic>
        <p:nvPicPr>
          <p:cNvPr id="5" name="Picture 7" descr="nav_sub_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2506663"/>
            <a:ext cx="11113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143000" y="15049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47750"/>
            <a:ext cx="3219450" cy="224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95350"/>
            <a:ext cx="3371850" cy="27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143000" y="18859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143000" y="21907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143000" y="25717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143000" y="2952750"/>
            <a:ext cx="19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2000" i="0" dirty="0"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8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99" y="990752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MÓDULO 1: RESUMO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1" y="1841034"/>
            <a:ext cx="3886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1. </a:t>
            </a: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Alavancar dados para aprender com a experiência</a:t>
            </a:r>
            <a:br>
              <a:rPr lang="pt-BR" sz="13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2. Gerar pontuação preditiva para cada cliente</a:t>
            </a:r>
            <a:br>
              <a:rPr lang="pt-BR" sz="13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3. Dados de treino são uma tabela simples</a:t>
            </a:r>
          </a:p>
          <a:p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4.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Modelos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preditivos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combinam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vari</a:t>
            </a:r>
            <a:r>
              <a:rPr lang="pt-BR" sz="1300" dirty="0" err="1" smtClean="0">
                <a:latin typeface="Corbel" charset="0"/>
                <a:ea typeface="Corbel" charset="0"/>
                <a:cs typeface="Corbel" charset="0"/>
              </a:rPr>
              <a:t>áveis</a:t>
            </a: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 preditivas</a:t>
            </a:r>
            <a:br>
              <a:rPr lang="pt-BR" sz="1300" dirty="0" smtClean="0">
                <a:latin typeface="Corbel" charset="0"/>
                <a:ea typeface="Corbel" charset="0"/>
                <a:cs typeface="Corbel" charset="0"/>
              </a:rPr>
            </a:b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5.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Aprendizado</a:t>
            </a:r>
            <a:r>
              <a:rPr lang="en-US" sz="1300" dirty="0" smtClean="0">
                <a:latin typeface="Corbel" charset="0"/>
                <a:ea typeface="Corbel" charset="0"/>
                <a:cs typeface="Corbel" charset="0"/>
              </a:rPr>
              <a:t> </a:t>
            </a:r>
            <a:r>
              <a:rPr lang="en-US" sz="1300" dirty="0" err="1" smtClean="0">
                <a:latin typeface="Corbel" charset="0"/>
                <a:ea typeface="Corbel" charset="0"/>
                <a:cs typeface="Corbel" charset="0"/>
              </a:rPr>
              <a:t>atrav</a:t>
            </a: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és da generalização</a:t>
            </a:r>
          </a:p>
          <a:p>
            <a:pPr marL="228600" indent="-228600">
              <a:buAutoNum type="arabicPeriod" startAt="6"/>
            </a:pP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Árvores de decisão são feitas de regras de negócio</a:t>
            </a:r>
          </a:p>
          <a:p>
            <a:pPr marL="228600" indent="-228600">
              <a:buAutoNum type="arabicPeriod" startAt="6"/>
            </a:pPr>
            <a:r>
              <a:rPr lang="pt-BR" sz="1300" dirty="0" smtClean="0">
                <a:latin typeface="Corbel" charset="0"/>
                <a:ea typeface="Corbel" charset="0"/>
                <a:cs typeface="Corbel" charset="0"/>
              </a:rPr>
              <a:t>Modelagem de resposta melhora a lucratividade</a:t>
            </a:r>
            <a:endParaRPr lang="en-US" sz="13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00875"/>
            <a:ext cx="7772400" cy="590398"/>
          </a:xfrm>
        </p:spPr>
        <p:txBody>
          <a:bodyPr>
            <a:noAutofit/>
          </a:bodyPr>
          <a:lstStyle/>
          <a:p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PARAB</a:t>
            </a:r>
            <a:r>
              <a:rPr lang="pt-BR" altLang="pt-BR" sz="3500" b="1" dirty="0" smtClean="0">
                <a:solidFill>
                  <a:schemeClr val="accent3"/>
                </a:solidFill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ÉNS!</a:t>
            </a:r>
            <a:endParaRPr lang="en-US" altLang="pt-BR" sz="3500" b="1" i="0" dirty="0">
              <a:solidFill>
                <a:schemeClr val="accent3"/>
              </a:solidFill>
              <a:latin typeface="Tw Cen MT Condensed Extra Bold" charset="0"/>
              <a:ea typeface="Tw Cen MT Condensed Extra Bold" charset="0"/>
              <a:cs typeface="Tw Cen MT Condensed Extra Bol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2133600" cy="273844"/>
          </a:xfrm>
        </p:spPr>
        <p:txBody>
          <a:bodyPr/>
          <a:lstStyle/>
          <a:p>
            <a:fld id="{1C50E3D8-4F71-439C-86E0-02F2949D4E0B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3" t="21158" r="37865" b="67491"/>
          <a:stretch/>
        </p:blipFill>
        <p:spPr>
          <a:xfrm>
            <a:off x="2743200" y="54875"/>
            <a:ext cx="3545255" cy="846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57400" y="1567473"/>
            <a:ext cx="54102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8925" algn="ctr">
              <a:lnSpc>
                <a:spcPct val="80000"/>
              </a:lnSpc>
            </a:pPr>
            <a:r>
              <a:rPr lang="pt-BR" altLang="en-US" sz="2000" b="1" dirty="0" smtClean="0"/>
              <a:t>Voc</a:t>
            </a:r>
            <a:r>
              <a:rPr lang="pt-BR" altLang="en-US" sz="2000" b="1" dirty="0" smtClean="0"/>
              <a:t>ê acaba de ganhar um cupom de </a:t>
            </a:r>
            <a:r>
              <a:rPr lang="pt-BR" altLang="en-US" sz="2000" b="1" dirty="0" err="1" smtClean="0"/>
              <a:t>R</a:t>
            </a:r>
            <a:r>
              <a:rPr lang="pt-BR" altLang="en-US" sz="2000" b="1" dirty="0" smtClean="0"/>
              <a:t>$ 50,00 de desconto ao comprar o restante deste curso.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 indent="-288925" algn="ctr">
              <a:lnSpc>
                <a:spcPct val="80000"/>
              </a:lnSpc>
            </a:pPr>
            <a:r>
              <a:rPr lang="pt-BR" altLang="en-US" sz="23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CUPOM:</a:t>
            </a:r>
            <a:br>
              <a:rPr lang="pt-BR" altLang="en-US" sz="23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pt-BR" altLang="en-US" sz="2300" b="1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#ANALYTICS4</a:t>
            </a:r>
          </a:p>
          <a:p>
            <a:pPr indent="-288925" algn="ctr">
              <a:lnSpc>
                <a:spcPct val="80000"/>
              </a:lnSpc>
            </a:pPr>
            <a:endParaRPr lang="pt-BR" altLang="en-US" sz="23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indent="-288925" algn="ctr">
              <a:lnSpc>
                <a:spcPct val="80000"/>
              </a:lnSpc>
            </a:pPr>
            <a:r>
              <a:rPr lang="pt-BR" altLang="en-US" sz="2000" b="1" dirty="0" smtClean="0">
                <a:hlinkClick r:id="rId4"/>
              </a:rPr>
              <a:t>Clique aqui </a:t>
            </a:r>
            <a:r>
              <a:rPr lang="pt-BR" altLang="en-US" sz="2000" b="1" dirty="0" smtClean="0"/>
              <a:t>para continuar estudando com este super desconto!</a:t>
            </a:r>
            <a:endParaRPr lang="en-US" altLang="en-US" sz="2000" b="1" dirty="0" smtClean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 kern="0" dirty="0" smtClean="0"/>
              <a:t>AN</a:t>
            </a:r>
            <a:r>
              <a:rPr lang="pt-BR" b="0" kern="0" dirty="0" smtClean="0">
                <a:latin typeface="Tw Cen MT Condensed Extra Bold" charset="0"/>
                <a:ea typeface="Tw Cen MT Condensed Extra Bold" charset="0"/>
                <a:cs typeface="Tw Cen MT Condensed Extra Bold" charset="0"/>
              </a:rPr>
              <a:t>ÁLISE</a:t>
            </a:r>
            <a:r>
              <a:rPr lang="pt-BR" b="0" kern="0" dirty="0" smtClean="0"/>
              <a:t> PREDITIVA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200151"/>
            <a:ext cx="6019801" cy="10667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Tecnologia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altLang="en-US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intelligence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produz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pontuaç</a:t>
            </a:r>
            <a:r>
              <a:rPr lang="pt-BR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ão</a:t>
            </a:r>
            <a:r>
              <a:rPr lang="pt-BR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preditiva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para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</a:rPr>
              <a:t>cliente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</a:t>
            </a:r>
            <a:r>
              <a:rPr lang="en-US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</a:rPr>
              <a:t>cliente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</a:rPr>
              <a:t>prospecto</a:t>
            </a:r>
            <a:endParaRPr lang="en-US" altLang="en-US" sz="2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5" descr="shutterstock_6112834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6" y="2800350"/>
            <a:ext cx="7649206" cy="19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46876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79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61269" y="4057650"/>
            <a:ext cx="42191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42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82873" y="4057650"/>
            <a:ext cx="417101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59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946876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79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6161269" y="4057650"/>
            <a:ext cx="42191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42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7382873" y="4057650"/>
            <a:ext cx="417101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59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946876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79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575278" y="4057650"/>
            <a:ext cx="412293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27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279877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12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1289278" y="3981450"/>
            <a:ext cx="412292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0">
                <a:solidFill>
                  <a:schemeClr val="bg1"/>
                </a:solidFill>
                <a:effectLst/>
                <a:latin typeface="Tw Cen MT Condensed Extra Bold" panose="020B0803020202020204" pitchFamily="34" charset="0"/>
              </a:rPr>
              <a:t>34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556666" y="2202418"/>
            <a:ext cx="3631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	… 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e</a:t>
            </a:r>
            <a:r>
              <a:rPr lang="pt-B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 consequentemente </a:t>
            </a:r>
            <a:r>
              <a:rPr lang="en-US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explicaç</a:t>
            </a:r>
            <a:r>
              <a:rPr lang="pt-B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ões</a:t>
            </a:r>
            <a:r>
              <a:rPr lang="en-US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orbel" panose="020B0503020204020204" pitchFamily="34" charset="0"/>
              </a:rPr>
              <a:t>.</a:t>
            </a:r>
            <a:endParaRPr lang="en-US" altLang="en-US" sz="1800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18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610600" cy="460771"/>
          </a:xfrm>
        </p:spPr>
        <p:txBody>
          <a:bodyPr/>
          <a:lstStyle/>
          <a:p>
            <a:r>
              <a:rPr lang="pt-BR" dirty="0" smtClean="0"/>
              <a:t>APRENDIZAGEM ATRAVÉS DA EXPERIÊNCIA</a:t>
            </a:r>
            <a:r>
              <a:rPr lang="pt-BR" dirty="0"/>
              <a:t> </a:t>
            </a:r>
            <a:r>
              <a:rPr lang="pt-BR" dirty="0" smtClean="0"/>
              <a:t>ORGANIZACIONAL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Dados </a:t>
            </a:r>
            <a:r>
              <a:rPr lang="pt-B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são um ativo central e estratégico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eles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codificam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</a:t>
            </a:r>
            <a:r>
              <a:rPr lang="pt-BR" altLang="en-US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ência</a:t>
            </a:r>
            <a:r>
              <a:rPr lang="pt-BR" alt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coletiva do seu negócio</a:t>
            </a:r>
            <a:endParaRPr lang="en-US" altLang="en-US" sz="28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alt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pt-B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 fundamental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>
              <a:lnSpc>
                <a:spcPct val="80000"/>
              </a:lnSpc>
              <a:buNone/>
            </a:pPr>
            <a:endParaRPr lang="en-US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Aprender</a:t>
            </a:r>
            <a:r>
              <a:rPr lang="en-US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seus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dados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alt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Aprender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 m</a:t>
            </a:r>
            <a:r>
              <a:rPr lang="pt-BR" alt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áximo</a:t>
            </a:r>
            <a:r>
              <a:rPr lang="pt-BR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possível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sobre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seus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clientes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altLang="en-US" sz="2400" i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altLang="en-US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Aprender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tratar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cada</a:t>
            </a:r>
            <a:r>
              <a:rPr lang="en-US" altLang="en-US" sz="2400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cliente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individualmente</a:t>
            </a:r>
            <a:r>
              <a:rPr lang="en-US" alt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75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PREDITIVA</a:t>
            </a:r>
            <a:endParaRPr lang="pt-BR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33400" y="89535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Sua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organizaç</a:t>
            </a:r>
            <a:r>
              <a:rPr lang="pt-BR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pt-BR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pt-BR" altLang="en-US" sz="3600" i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aprende</a:t>
            </a:r>
            <a:r>
              <a:rPr lang="pt-BR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através de sua </a:t>
            </a:r>
            <a:r>
              <a:rPr lang="pt-BR" altLang="en-US" sz="3600" i="0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experiência coletiva</a:t>
            </a:r>
            <a:endParaRPr lang="en-US" altLang="en-US" sz="3600" u="sng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57200" y="2380639"/>
            <a:ext cx="7656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Experi</a:t>
            </a:r>
            <a:r>
              <a:rPr kumimoji="1" lang="pt-BR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ê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ncia</a:t>
            </a:r>
            <a:r>
              <a:rPr kumimoji="1"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coletiva</a:t>
            </a:r>
            <a:r>
              <a:rPr kumimoji="1"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:  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Registro</a:t>
            </a:r>
            <a:r>
              <a:rPr kumimoji="1" lang="en-US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kumimoji="1" lang="en-US" alt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vendas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,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perfil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dos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clientes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, …</a:t>
            </a:r>
            <a:endParaRPr kumimoji="1" lang="en-US" altLang="en-US" sz="20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455759" y="4196775"/>
            <a:ext cx="73340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… e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colocar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este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conhecimento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em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aç</a:t>
            </a:r>
            <a:r>
              <a:rPr kumimoji="1" lang="pt-B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kumimoji="1" lang="pt-BR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</a:t>
            </a:r>
            <a:endParaRPr kumimoji="1" lang="en-US" altLang="en-US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7200" y="2812920"/>
            <a:ext cx="85065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Aprendizado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: </a:t>
            </a: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descoberta de </a:t>
            </a:r>
            <a:r>
              <a:rPr kumimoji="1" lang="pt-BR" alt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insights</a:t>
            </a: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estratégicos e de </a:t>
            </a:r>
            <a:r>
              <a:rPr kumimoji="1" lang="pt-BR" alt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business </a:t>
            </a:r>
            <a:r>
              <a:rPr kumimoji="1" lang="pt-BR" altLang="en-US" sz="2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intelligence</a:t>
            </a:r>
            <a:endParaRPr kumimoji="1"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81200" y="3848040"/>
            <a:ext cx="3748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en-US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escoberta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regras</a:t>
            </a:r>
            <a:r>
              <a:rPr kumimoji="1" lang="en-US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kumimoji="1" lang="en-US" altLang="en-US" sz="2000" b="1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neg</a:t>
            </a: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ócio</a:t>
            </a:r>
            <a:endParaRPr lang="en-US" altLang="en-US" sz="18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981200" y="318135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pt-BR" altLang="en-US" sz="20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descoberta de </a:t>
            </a:r>
            <a:r>
              <a:rPr kumimoji="1"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algo que tome decisões de negócio </a:t>
            </a:r>
            <a:br>
              <a:rPr kumimoji="1"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kumimoji="1" lang="pt-BR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automaticamente</a:t>
            </a:r>
            <a:endParaRPr kumimoji="1"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9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PREDITIVA</a:t>
            </a:r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58813" y="971550"/>
            <a:ext cx="7729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Sua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organizaç</a:t>
            </a:r>
            <a:r>
              <a:rPr lang="pt-BR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b="1" i="0" dirty="0" err="1" smtClean="0">
                <a:solidFill>
                  <a:srgbClr val="FFC000"/>
                </a:solidFill>
                <a:effectLst/>
                <a:latin typeface="Corbel" panose="020B0503020204020204" pitchFamily="34" charset="0"/>
              </a:rPr>
              <a:t>aprende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algn="ctr">
              <a:buNone/>
            </a:pP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partir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</a:t>
            </a:r>
            <a:r>
              <a:rPr lang="en-US" altLang="en-US" sz="3600" i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sua</a:t>
            </a:r>
            <a:r>
              <a:rPr lang="en-US" altLang="en-US" sz="36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experi</a:t>
            </a:r>
            <a:r>
              <a:rPr lang="pt-BR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ê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ncia</a:t>
            </a:r>
            <a:r>
              <a:rPr lang="en-US" altLang="en-US" sz="3600" b="1" dirty="0" smtClean="0">
                <a:solidFill>
                  <a:srgbClr val="FFC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C000"/>
                </a:solidFill>
                <a:latin typeface="Corbel" panose="020B0503020204020204" pitchFamily="34" charset="0"/>
              </a:rPr>
              <a:t>coletiva</a:t>
            </a:r>
            <a:r>
              <a:rPr lang="en-US" altLang="en-US" sz="3600" b="1" dirty="0" smtClean="0">
                <a:solidFill>
                  <a:srgbClr val="FFC000"/>
                </a:solidFill>
                <a:latin typeface="Corbel" panose="020B0503020204020204" pitchFamily="34" charset="0"/>
              </a:rPr>
              <a:t> </a:t>
            </a:r>
            <a:endParaRPr lang="en-US" altLang="en-US" sz="3600" b="1" i="0" dirty="0">
              <a:solidFill>
                <a:srgbClr val="FFC000"/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19528" y="3943350"/>
            <a:ext cx="71240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…e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coloca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esse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conhecimento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em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kumimoji="1" lang="en-US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aç</a:t>
            </a:r>
            <a:r>
              <a:rPr kumimoji="1" lang="pt-BR" alt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ão</a:t>
            </a:r>
            <a:r>
              <a:rPr kumimoji="1" lang="en-US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</a:t>
            </a:r>
            <a:endParaRPr kumimoji="1" lang="en-US" altLang="en-US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444625" y="2636842"/>
            <a:ext cx="5946775" cy="1655763"/>
            <a:chOff x="927" y="2314"/>
            <a:chExt cx="3746" cy="1043"/>
          </a:xfrm>
        </p:grpSpPr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589" y="3027"/>
              <a:ext cx="11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2" name="AutoShape 20"/>
            <p:cNvSpPr>
              <a:spLocks noChangeArrowheads="1"/>
            </p:cNvSpPr>
            <p:nvPr/>
          </p:nvSpPr>
          <p:spPr bwMode="auto">
            <a:xfrm>
              <a:off x="3431" y="2525"/>
              <a:ext cx="488" cy="230"/>
            </a:xfrm>
            <a:prstGeom prst="rightArrow">
              <a:avLst>
                <a:gd name="adj1" fmla="val 50000"/>
                <a:gd name="adj2" fmla="val 64831"/>
              </a:avLst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2F394E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56607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1C222E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2102" y="2342"/>
              <a:ext cx="1546" cy="576"/>
            </a:xfrm>
            <a:prstGeom prst="roundRect">
              <a:avLst>
                <a:gd name="adj" fmla="val 566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3F4C67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727F9A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252D3D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2039" y="2465"/>
              <a:ext cx="1681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An</a:t>
              </a:r>
              <a:r>
                <a:rPr lang="pt-BR" altLang="en-US" sz="1400" i="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álise</a:t>
              </a:r>
              <a:r>
                <a:rPr lang="pt-BR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 Preditiva </a:t>
              </a:r>
              <a:br>
                <a:rPr lang="pt-BR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</a:br>
              <a:r>
                <a:rPr lang="pt-BR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com </a:t>
              </a:r>
              <a:r>
                <a:rPr lang="en-US" altLang="en-US" sz="1400" i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Data </a:t>
              </a:r>
              <a:r>
                <a:rPr lang="en-US" altLang="en-US" sz="140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</a:rPr>
                <a:t>Mining</a:t>
              </a:r>
            </a:p>
          </p:txBody>
        </p:sp>
        <p:sp>
          <p:nvSpPr>
            <p:cNvPr id="16" name="AutoShape 24"/>
            <p:cNvSpPr>
              <a:spLocks noChangeArrowheads="1"/>
            </p:cNvSpPr>
            <p:nvPr/>
          </p:nvSpPr>
          <p:spPr bwMode="auto">
            <a:xfrm>
              <a:off x="1605" y="2525"/>
              <a:ext cx="488" cy="230"/>
            </a:xfrm>
            <a:prstGeom prst="rightArrow">
              <a:avLst>
                <a:gd name="adj1" fmla="val 50000"/>
                <a:gd name="adj2" fmla="val 64831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874B3B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CA8E7E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512C23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3920" y="2321"/>
              <a:ext cx="705" cy="6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F4EC7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AA4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28D43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endParaRP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3857" y="2499"/>
              <a:ext cx="816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dirty="0" err="1">
                  <a:solidFill>
                    <a:schemeClr val="bg1"/>
                  </a:solidFill>
                  <a:latin typeface="Corbel" panose="020B0503020204020204" pitchFamily="34" charset="0"/>
                </a:rPr>
                <a:t>Modelo</a:t>
              </a:r>
              <a:r>
                <a:rPr lang="en-US" altLang="en-US" sz="1400" dirty="0">
                  <a:solidFill>
                    <a:schemeClr val="bg1"/>
                  </a:solidFill>
                  <a:latin typeface="Corbel" panose="020B0503020204020204" pitchFamily="34" charset="0"/>
                </a:rPr>
                <a:t> </a:t>
              </a: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Preditivo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</a:t>
              </a:r>
              <a:endParaRPr lang="en-US" altLang="en-US" sz="1400" i="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>
              <a:off x="936" y="2314"/>
              <a:ext cx="859" cy="633"/>
            </a:xfrm>
            <a:prstGeom prst="can">
              <a:avLst>
                <a:gd name="adj" fmla="val 25000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1pPr>
              <a:lvl2pPr marL="742950" indent="-28575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2pPr>
              <a:lvl3pPr marL="1143000" indent="-22860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3pPr>
              <a:lvl4pPr marL="1600200" indent="-22860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4pPr>
              <a:lvl5pPr marL="2057400" indent="-228600"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C8874C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C89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8512D"/>
                      </a:outerShdw>
                    </a:cont>
                    <a:effect ref="fillLine"/>
                  </a:effectDag>
                  <a:latin typeface="Arial" pitchFamily="34" charset="0"/>
                </a:defRPr>
              </a:lvl9pPr>
            </a:lstStyle>
            <a:p>
              <a:pPr algn="ctr" eaLnBrk="1" hangingPunct="1"/>
              <a:endParaRPr lang="pt-BR" altLang="pt-BR" i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927" y="2525"/>
              <a:ext cx="868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Dados </a:t>
              </a: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sobre</a:t>
              </a:r>
              <a:r>
                <a:rPr lang="en-US" altLang="en-US" sz="140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o </a:t>
              </a:r>
              <a:r>
                <a:rPr lang="en-US" altLang="en-US" sz="1400" dirty="0" err="1" smtClean="0">
                  <a:solidFill>
                    <a:schemeClr val="bg1"/>
                  </a:solidFill>
                  <a:latin typeface="Corbel" panose="020B0503020204020204" pitchFamily="34" charset="0"/>
                </a:rPr>
                <a:t>cliente</a:t>
              </a:r>
              <a:endParaRPr lang="en-US" altLang="en-US" sz="1400" i="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6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34579"/>
            <a:ext cx="8382000" cy="460771"/>
          </a:xfrm>
        </p:spPr>
        <p:txBody>
          <a:bodyPr/>
          <a:lstStyle/>
          <a:p>
            <a:r>
              <a:rPr lang="pt-BR" dirty="0" smtClean="0"/>
              <a:t>A DESCOBERTA DO CONHECIMENTO – O QUE FAZER COM ELE?</a:t>
            </a:r>
            <a:endParaRPr lang="pt-BR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631717" y="1468315"/>
            <a:ext cx="6347115" cy="86177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ctr">
              <a:defRPr b="1" i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altLang="en-US" sz="2500" dirty="0" err="1"/>
              <a:t>Pessoas</a:t>
            </a:r>
            <a:r>
              <a:rPr lang="en-US" altLang="en-US" sz="2500" dirty="0"/>
              <a:t> </a:t>
            </a:r>
            <a:r>
              <a:rPr lang="en-US" altLang="en-US" sz="2500" dirty="0" err="1"/>
              <a:t>que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contratam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seguro</a:t>
            </a:r>
            <a:r>
              <a:rPr lang="en-US" altLang="en-US" sz="2500" dirty="0"/>
              <a:t> de </a:t>
            </a:r>
            <a:r>
              <a:rPr lang="en-US" altLang="en-US" sz="2500" dirty="0" err="1"/>
              <a:t>vida</a:t>
            </a:r>
            <a:r>
              <a:rPr lang="en-US" altLang="en-US" sz="2500" dirty="0"/>
              <a:t>…</a:t>
            </a:r>
          </a:p>
          <a:p>
            <a:r>
              <a:rPr lang="en-US" altLang="en-US" sz="2500" dirty="0"/>
              <a:t>…</a:t>
            </a:r>
            <a:r>
              <a:rPr lang="en-US" altLang="en-US" sz="2500" dirty="0" err="1"/>
              <a:t>est</a:t>
            </a:r>
            <a:r>
              <a:rPr lang="pt-BR" altLang="en-US" sz="2500" dirty="0" err="1"/>
              <a:t>ão</a:t>
            </a:r>
            <a:r>
              <a:rPr lang="pt-BR" altLang="en-US" sz="2500" dirty="0"/>
              <a:t> propensas a comprar um carro de luxo</a:t>
            </a:r>
            <a:r>
              <a:rPr lang="en-US" altLang="en-US" sz="2500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76" b="89941" l="267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3" y="1176991"/>
            <a:ext cx="2555517" cy="1444422"/>
          </a:xfr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62000" y="2818449"/>
            <a:ext cx="821683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pt-BR" alt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Se</a:t>
            </a: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um cliente contratou um seguro de vida...</a:t>
            </a:r>
            <a:b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</a:b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...</a:t>
            </a:r>
            <a:r>
              <a:rPr kumimoji="1" lang="pt-BR" alt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então</a:t>
            </a: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envie uma mala direta sobre um carro de luxo</a:t>
            </a:r>
            <a:endParaRPr kumimoji="1" lang="en-US" altLang="en-US" sz="23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62000" y="3524131"/>
            <a:ext cx="821683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Clr>
                <a:srgbClr val="A9A9A9"/>
              </a:buClr>
              <a:buSzPct val="110000"/>
              <a:buFontTx/>
              <a:buNone/>
            </a:pP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...</a:t>
            </a:r>
            <a:r>
              <a:rPr kumimoji="1" lang="pt-BR" altLang="en-US" sz="23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então</a:t>
            </a:r>
            <a:r>
              <a:rPr kumimoji="1" lang="pt-BR" alt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não ofereça um desconto em um carro de luxo</a:t>
            </a:r>
            <a:endParaRPr kumimoji="1" lang="en-US" altLang="en-US" sz="230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533400" y="895350"/>
            <a:ext cx="8153400" cy="3810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BUSINESS</a:t>
            </a:r>
          </a:p>
          <a:p>
            <a:r>
              <a:rPr lang="pt-BR" dirty="0" smtClean="0"/>
              <a:t>INTELLIGENGE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590800" y="1047750"/>
            <a:ext cx="5943600" cy="3505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ANALYTICS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876800" y="1200150"/>
            <a:ext cx="3505200" cy="3200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>
                <a:solidFill>
                  <a:schemeClr val="bg1"/>
                </a:solidFill>
              </a:rPr>
              <a:t>DATA MINING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HIERARQUIA DO BI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6629400" y="1276350"/>
            <a:ext cx="1524000" cy="15239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APRENDIZADO </a:t>
            </a:r>
            <a:r>
              <a:rPr lang="pt-BR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NÃO-</a:t>
            </a:r>
            <a:r>
              <a:rPr lang="pt-BR" sz="9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SUPERVISIONADO</a:t>
            </a:r>
            <a:endParaRPr lang="pt-BR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lipse 3"/>
          <p:cNvSpPr/>
          <p:nvPr/>
        </p:nvSpPr>
        <p:spPr>
          <a:xfrm>
            <a:off x="6629400" y="2800350"/>
            <a:ext cx="1524000" cy="15239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MODELAGEM PREDITIVA</a:t>
            </a:r>
            <a:endParaRPr lang="pt-BR" sz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PREDITIVA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3861"/>
              </p:ext>
            </p:extLst>
          </p:nvPr>
        </p:nvGraphicFramePr>
        <p:xfrm>
          <a:off x="4495800" y="1123950"/>
          <a:ext cx="39624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58082" y="1352550"/>
            <a:ext cx="1907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latin typeface="Corbel" panose="020B0503020204020204" pitchFamily="34" charset="0"/>
              </a:rPr>
              <a:t>PREDIÇÃO PARA </a:t>
            </a:r>
            <a:r>
              <a:rPr lang="pt-BR" sz="1400" b="1" dirty="0">
                <a:latin typeface="Corbel" panose="020B0503020204020204" pitchFamily="34" charset="0"/>
              </a:rPr>
              <a:t>CRM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6781800" y="1660327"/>
            <a:ext cx="16764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85800" y="1123950"/>
            <a:ext cx="251451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An</a:t>
            </a:r>
            <a:r>
              <a:rPr lang="pt-B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álise</a:t>
            </a:r>
            <a:r>
              <a:rPr lang="pt-B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preditiva</a:t>
            </a:r>
            <a:endParaRPr lang="en-US" altLang="en-US" sz="14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An</a:t>
            </a:r>
            <a:r>
              <a:rPr lang="pt-B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álise</a:t>
            </a:r>
            <a:r>
              <a:rPr lang="pt-B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 de lançamento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Segmentaç</a:t>
            </a:r>
            <a:r>
              <a:rPr lang="pt-BR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ão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(</a:t>
            </a:r>
            <a:r>
              <a:rPr lang="en-US" alt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exemplo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: RFM)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OLAP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 BI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CRM 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e</a:t>
            </a: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orbel" panose="020B0503020204020204" pitchFamily="34" charset="0"/>
              </a:rPr>
              <a:t>warehouse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rbel" panose="020B0503020204020204" pitchFamily="34" charset="0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62000" y="1506438"/>
            <a:ext cx="48006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762000" y="2114550"/>
            <a:ext cx="44196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762000" y="2800350"/>
            <a:ext cx="39624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762000" y="3409950"/>
            <a:ext cx="35814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762000" y="4248150"/>
            <a:ext cx="3200400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E3D8-4F71-439C-86E0-02F2949D4E0B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08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39081</TotalTime>
  <Words>1557</Words>
  <Application>Microsoft Macintosh PowerPoint</Application>
  <PresentationFormat>On-screen Show (16:9)</PresentationFormat>
  <Paragraphs>404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Adobe Fangsong Std R</vt:lpstr>
      <vt:lpstr>Calibri</vt:lpstr>
      <vt:lpstr>Corbel</vt:lpstr>
      <vt:lpstr>Helvetica Neue</vt:lpstr>
      <vt:lpstr>Tw Cen MT</vt:lpstr>
      <vt:lpstr>Tw Cen MT Condensed Extra Bold</vt:lpstr>
      <vt:lpstr>Wingdings</vt:lpstr>
      <vt:lpstr>Arial</vt:lpstr>
      <vt:lpstr>Tema do Office</vt:lpstr>
      <vt:lpstr>ANÁLISE PREDITIVA PARA  NEGÓCIOS, MARKETING E WEB</vt:lpstr>
      <vt:lpstr>MÓDULO 1: INTRODUÇÃO E VISÃO GERAL</vt:lpstr>
      <vt:lpstr>ANÁLISE PREDITIVA</vt:lpstr>
      <vt:lpstr>APRENDIZAGEM ATRAVÉS DA EXPERIÊNCIA ORGANIZACIONAL</vt:lpstr>
      <vt:lpstr>ANÁLISE PREDITIVA</vt:lpstr>
      <vt:lpstr>ANÁLISE PREDITIVA</vt:lpstr>
      <vt:lpstr>A DESCOBERTA DO CONHECIMENTO – O QUE FAZER COM ELE?</vt:lpstr>
      <vt:lpstr>A HIERARQUIA DO BI</vt:lpstr>
      <vt:lpstr>ANÁLISE PREDITIVA</vt:lpstr>
      <vt:lpstr>COMO A ANÁLISE PREDITIVA FUNCIONA</vt:lpstr>
      <vt:lpstr>CONHECIMENTO ADQUIRID0  UM MODELO PREDITIVO É CONSTRUÍDO</vt:lpstr>
      <vt:lpstr>APLICAÇÃO DE UM MODELO PARA AVALIAR UM CLIENTE</vt:lpstr>
      <vt:lpstr>LANÇAR PARA EXECUTAR AÇÕES DE NEGÓCIO</vt:lpstr>
      <vt:lpstr>ELEMENTOS PREDITIVOS: AS PEÇAS DO MODELO</vt:lpstr>
      <vt:lpstr>DADOS DE TREINO SÃO APRESENTADOS COMO UMA TABELA</vt:lpstr>
      <vt:lpstr>PORQUE NÃO SE DEVE MEMORIZAR EXEMPLOS DE TREINO</vt:lpstr>
      <vt:lpstr>O DESAFIO: GENERALIZAR É UMA ARTE</vt:lpstr>
      <vt:lpstr>ÁRVORES DE DECISÃO</vt:lpstr>
      <vt:lpstr>ÁRVORE DE DECISÃO</vt:lpstr>
      <vt:lpstr>ÁRVORE DE DECISÃO PARA VENDA CRUZADA</vt:lpstr>
      <vt:lpstr>MODELAGEM DE RESPOSTA PARA MARKETING DIRETO</vt:lpstr>
      <vt:lpstr>MODELOS PREDITIVOS ATRIBUEM PONTOS PARA CADA CLIENTE</vt:lpstr>
      <vt:lpstr>CAMPANHA CURVA DE LUCRO</vt:lpstr>
      <vt:lpstr>QUADRO DE GANHO</vt:lpstr>
      <vt:lpstr>MÓDULO 1: RESUMO</vt:lpstr>
      <vt:lpstr>PARABÉNS!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Agnelo</dc:creator>
  <cp:lastModifiedBy>Bruce Ledesma</cp:lastModifiedBy>
  <cp:revision>407</cp:revision>
  <cp:lastPrinted>2018-08-22T19:58:55Z</cp:lastPrinted>
  <dcterms:created xsi:type="dcterms:W3CDTF">2016-09-19T22:36:06Z</dcterms:created>
  <dcterms:modified xsi:type="dcterms:W3CDTF">2020-04-21T23:51:14Z</dcterms:modified>
</cp:coreProperties>
</file>