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07"/>
  </p:notesMasterIdLst>
  <p:sldIdLst>
    <p:sldId id="256" r:id="rId2"/>
    <p:sldId id="35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351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353" r:id="rId19"/>
    <p:sldId id="273" r:id="rId20"/>
    <p:sldId id="274" r:id="rId21"/>
    <p:sldId id="275" r:id="rId22"/>
    <p:sldId id="276" r:id="rId23"/>
    <p:sldId id="277" r:id="rId24"/>
    <p:sldId id="278" r:id="rId25"/>
    <p:sldId id="358" r:id="rId26"/>
    <p:sldId id="357" r:id="rId27"/>
    <p:sldId id="356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8" r:id="rId36"/>
    <p:sldId id="289" r:id="rId37"/>
    <p:sldId id="290" r:id="rId38"/>
    <p:sldId id="291" r:id="rId39"/>
    <p:sldId id="292" r:id="rId40"/>
    <p:sldId id="293" r:id="rId41"/>
    <p:sldId id="362" r:id="rId42"/>
    <p:sldId id="295" r:id="rId43"/>
    <p:sldId id="296" r:id="rId44"/>
    <p:sldId id="363" r:id="rId45"/>
    <p:sldId id="364" r:id="rId46"/>
    <p:sldId id="298" r:id="rId47"/>
    <p:sldId id="299" r:id="rId48"/>
    <p:sldId id="300" r:id="rId49"/>
    <p:sldId id="301" r:id="rId50"/>
    <p:sldId id="365" r:id="rId51"/>
    <p:sldId id="366" r:id="rId52"/>
    <p:sldId id="367" r:id="rId53"/>
    <p:sldId id="368" r:id="rId54"/>
    <p:sldId id="369" r:id="rId55"/>
    <p:sldId id="307" r:id="rId56"/>
    <p:sldId id="308" r:id="rId57"/>
    <p:sldId id="309" r:id="rId58"/>
    <p:sldId id="310" r:id="rId59"/>
    <p:sldId id="370" r:id="rId60"/>
    <p:sldId id="371" r:id="rId61"/>
    <p:sldId id="372" r:id="rId62"/>
    <p:sldId id="373" r:id="rId63"/>
    <p:sldId id="374" r:id="rId64"/>
    <p:sldId id="375" r:id="rId65"/>
    <p:sldId id="315" r:id="rId66"/>
    <p:sldId id="379" r:id="rId67"/>
    <p:sldId id="316" r:id="rId68"/>
    <p:sldId id="317" r:id="rId69"/>
    <p:sldId id="380" r:id="rId70"/>
    <p:sldId id="323" r:id="rId71"/>
    <p:sldId id="325" r:id="rId72"/>
    <p:sldId id="326" r:id="rId73"/>
    <p:sldId id="327" r:id="rId74"/>
    <p:sldId id="329" r:id="rId75"/>
    <p:sldId id="381" r:id="rId76"/>
    <p:sldId id="382" r:id="rId77"/>
    <p:sldId id="383" r:id="rId78"/>
    <p:sldId id="384" r:id="rId79"/>
    <p:sldId id="385" r:id="rId80"/>
    <p:sldId id="386" r:id="rId81"/>
    <p:sldId id="387" r:id="rId82"/>
    <p:sldId id="403" r:id="rId83"/>
    <p:sldId id="404" r:id="rId84"/>
    <p:sldId id="287" r:id="rId85"/>
    <p:sldId id="389" r:id="rId86"/>
    <p:sldId id="390" r:id="rId87"/>
    <p:sldId id="392" r:id="rId88"/>
    <p:sldId id="391" r:id="rId89"/>
    <p:sldId id="393" r:id="rId90"/>
    <p:sldId id="394" r:id="rId91"/>
    <p:sldId id="395" r:id="rId92"/>
    <p:sldId id="396" r:id="rId93"/>
    <p:sldId id="397" r:id="rId94"/>
    <p:sldId id="408" r:id="rId95"/>
    <p:sldId id="398" r:id="rId96"/>
    <p:sldId id="319" r:id="rId97"/>
    <p:sldId id="400" r:id="rId98"/>
    <p:sldId id="410" r:id="rId99"/>
    <p:sldId id="411" r:id="rId100"/>
    <p:sldId id="412" r:id="rId101"/>
    <p:sldId id="413" r:id="rId102"/>
    <p:sldId id="414" r:id="rId103"/>
    <p:sldId id="415" r:id="rId104"/>
    <p:sldId id="416" r:id="rId105"/>
    <p:sldId id="417" r:id="rId106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84"/>
    <p:restoredTop sz="94849" autoAdjust="0"/>
  </p:normalViewPr>
  <p:slideViewPr>
    <p:cSldViewPr>
      <p:cViewPr varScale="1">
        <p:scale>
          <a:sx n="121" d="100"/>
          <a:sy n="121" d="100"/>
        </p:scale>
        <p:origin x="352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presProps" Target="presProps.xml"/><Relationship Id="rId109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theme" Target="theme/theme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Relationship Id="rId2" Type="http://schemas.openxmlformats.org/officeDocument/2006/relationships/slide" Target="slides/slide26.xml"/><Relationship Id="rId3" Type="http://schemas.openxmlformats.org/officeDocument/2006/relationships/slide" Target="slides/slide9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226366-025D-4B26-BC86-6DE1AE6C4DF5}" type="doc">
      <dgm:prSet loTypeId="urn:microsoft.com/office/officeart/2005/8/layout/pyramid1" loCatId="pyramid" qsTypeId="urn:microsoft.com/office/officeart/2005/8/quickstyle/simple1" qsCatId="simple" csTypeId="urn:microsoft.com/office/officeart/2005/8/colors/accent3_4" csCatId="accent3" phldr="1"/>
      <dgm:spPr/>
    </dgm:pt>
    <dgm:pt modelId="{EF319615-63CE-49F4-B084-C52BB56585BB}">
      <dgm:prSet phldrT="[Texto]" custT="1"/>
      <dgm:spPr/>
      <dgm:t>
        <a:bodyPr/>
        <a:lstStyle/>
        <a:p>
          <a:endParaRPr lang="pt-BR" sz="1200" b="1" dirty="0">
            <a:solidFill>
              <a:schemeClr val="bg1"/>
            </a:solidFill>
            <a:latin typeface="Corbel" panose="020B0503020204020204" pitchFamily="34" charset="0"/>
          </a:endParaRPr>
        </a:p>
      </dgm:t>
    </dgm:pt>
    <dgm:pt modelId="{1E42E61E-E991-4B43-9F33-1B55B4113F24}" type="parTrans" cxnId="{F68D72BB-8B6A-4024-B88D-87A4AF761913}">
      <dgm:prSet/>
      <dgm:spPr/>
      <dgm:t>
        <a:bodyPr/>
        <a:lstStyle/>
        <a:p>
          <a:endParaRPr lang="pt-BR" sz="1200" b="1">
            <a:solidFill>
              <a:schemeClr val="bg1"/>
            </a:solidFill>
            <a:latin typeface="Corbel" panose="020B0503020204020204" pitchFamily="34" charset="0"/>
          </a:endParaRPr>
        </a:p>
      </dgm:t>
    </dgm:pt>
    <dgm:pt modelId="{52B2CBD8-4854-4729-B78D-19E6499C5C1C}" type="sibTrans" cxnId="{F68D72BB-8B6A-4024-B88D-87A4AF761913}">
      <dgm:prSet/>
      <dgm:spPr/>
      <dgm:t>
        <a:bodyPr/>
        <a:lstStyle/>
        <a:p>
          <a:endParaRPr lang="pt-BR" sz="1200" b="1">
            <a:solidFill>
              <a:schemeClr val="bg1"/>
            </a:solidFill>
            <a:latin typeface="Corbel" panose="020B0503020204020204" pitchFamily="34" charset="0"/>
          </a:endParaRPr>
        </a:p>
      </dgm:t>
    </dgm:pt>
    <dgm:pt modelId="{BEA50E41-C29B-4E2B-BC51-935EF2FF5173}">
      <dgm:prSet phldrT="[Texto]" custT="1"/>
      <dgm:spPr/>
      <dgm:t>
        <a:bodyPr/>
        <a:lstStyle/>
        <a:p>
          <a:r>
            <a:rPr lang="pt-BR" sz="1200" b="1" dirty="0" smtClean="0">
              <a:solidFill>
                <a:schemeClr val="bg1"/>
              </a:solidFill>
              <a:latin typeface="Corbel" panose="020B0503020204020204" pitchFamily="34" charset="0"/>
            </a:rPr>
            <a:t>ANALYTICS AVANÇADO</a:t>
          </a:r>
          <a:endParaRPr lang="pt-BR" sz="1200" b="1" dirty="0">
            <a:solidFill>
              <a:schemeClr val="bg1"/>
            </a:solidFill>
            <a:latin typeface="Corbel" panose="020B0503020204020204" pitchFamily="34" charset="0"/>
          </a:endParaRPr>
        </a:p>
      </dgm:t>
    </dgm:pt>
    <dgm:pt modelId="{42060B80-D6CC-4E37-83CC-9D3F8D3C877C}" type="parTrans" cxnId="{BE99427B-0592-420F-B493-01420969081D}">
      <dgm:prSet/>
      <dgm:spPr/>
      <dgm:t>
        <a:bodyPr/>
        <a:lstStyle/>
        <a:p>
          <a:endParaRPr lang="pt-BR" sz="1200" b="1">
            <a:solidFill>
              <a:schemeClr val="bg1"/>
            </a:solidFill>
            <a:latin typeface="Corbel" panose="020B0503020204020204" pitchFamily="34" charset="0"/>
          </a:endParaRPr>
        </a:p>
      </dgm:t>
    </dgm:pt>
    <dgm:pt modelId="{73148A21-1489-484F-94DF-E0A33330D969}" type="sibTrans" cxnId="{BE99427B-0592-420F-B493-01420969081D}">
      <dgm:prSet/>
      <dgm:spPr/>
      <dgm:t>
        <a:bodyPr/>
        <a:lstStyle/>
        <a:p>
          <a:endParaRPr lang="pt-BR" sz="1200" b="1">
            <a:solidFill>
              <a:schemeClr val="bg1"/>
            </a:solidFill>
            <a:latin typeface="Corbel" panose="020B0503020204020204" pitchFamily="34" charset="0"/>
          </a:endParaRPr>
        </a:p>
      </dgm:t>
    </dgm:pt>
    <dgm:pt modelId="{25D9C4A8-70B9-4C2E-AF77-1AFAD6F7CEE1}">
      <dgm:prSet phldrT="[Texto]" custT="1"/>
      <dgm:spPr/>
      <dgm:t>
        <a:bodyPr/>
        <a:lstStyle/>
        <a:p>
          <a:r>
            <a:rPr lang="pt-BR" sz="1200" b="1" dirty="0" smtClean="0">
              <a:solidFill>
                <a:schemeClr val="bg1"/>
              </a:solidFill>
              <a:latin typeface="Corbel" panose="020B0503020204020204" pitchFamily="34" charset="0"/>
            </a:rPr>
            <a:t>FOUNDATION ANALYTICS</a:t>
          </a:r>
          <a:endParaRPr lang="pt-BR" sz="1200" b="1" dirty="0">
            <a:solidFill>
              <a:schemeClr val="bg1"/>
            </a:solidFill>
            <a:latin typeface="Corbel" panose="020B0503020204020204" pitchFamily="34" charset="0"/>
          </a:endParaRPr>
        </a:p>
      </dgm:t>
    </dgm:pt>
    <dgm:pt modelId="{BC8D062F-95F3-451A-B374-0B6C2A727603}" type="parTrans" cxnId="{C5E107F4-2746-4DE7-BD68-E9E6F0F9BC3F}">
      <dgm:prSet/>
      <dgm:spPr/>
      <dgm:t>
        <a:bodyPr/>
        <a:lstStyle/>
        <a:p>
          <a:endParaRPr lang="pt-BR" sz="1200" b="1">
            <a:solidFill>
              <a:schemeClr val="bg1"/>
            </a:solidFill>
            <a:latin typeface="Corbel" panose="020B0503020204020204" pitchFamily="34" charset="0"/>
          </a:endParaRPr>
        </a:p>
      </dgm:t>
    </dgm:pt>
    <dgm:pt modelId="{BC57BF90-3607-42E7-987E-EC01D699DAB8}" type="sibTrans" cxnId="{C5E107F4-2746-4DE7-BD68-E9E6F0F9BC3F}">
      <dgm:prSet/>
      <dgm:spPr/>
      <dgm:t>
        <a:bodyPr/>
        <a:lstStyle/>
        <a:p>
          <a:endParaRPr lang="pt-BR" sz="1200" b="1">
            <a:solidFill>
              <a:schemeClr val="bg1"/>
            </a:solidFill>
            <a:latin typeface="Corbel" panose="020B0503020204020204" pitchFamily="34" charset="0"/>
          </a:endParaRPr>
        </a:p>
      </dgm:t>
    </dgm:pt>
    <dgm:pt modelId="{A812CEB7-5424-4034-AF90-39DE671AE283}">
      <dgm:prSet phldrT="[Texto]" custT="1"/>
      <dgm:spPr/>
      <dgm:t>
        <a:bodyPr/>
        <a:lstStyle/>
        <a:p>
          <a:r>
            <a:rPr lang="pt-BR" sz="1200" b="1" dirty="0" smtClean="0">
              <a:solidFill>
                <a:schemeClr val="bg1"/>
              </a:solidFill>
              <a:latin typeface="Corbel" panose="020B0503020204020204" pitchFamily="34" charset="0"/>
            </a:rPr>
            <a:t>RELATÓRIOS DE DESEMPENHO, PREVISÃO DE VENDAS</a:t>
          </a:r>
          <a:endParaRPr lang="pt-BR" sz="1200" b="1" dirty="0">
            <a:solidFill>
              <a:schemeClr val="bg1"/>
            </a:solidFill>
            <a:latin typeface="Corbel" panose="020B0503020204020204" pitchFamily="34" charset="0"/>
          </a:endParaRPr>
        </a:p>
      </dgm:t>
    </dgm:pt>
    <dgm:pt modelId="{C0BB8ABF-33E8-47B5-817E-23ECDEAC9FE4}" type="parTrans" cxnId="{DA9F9B74-7644-4111-8944-1DD89824767E}">
      <dgm:prSet/>
      <dgm:spPr/>
      <dgm:t>
        <a:bodyPr/>
        <a:lstStyle/>
        <a:p>
          <a:endParaRPr lang="pt-BR" sz="1200" b="1">
            <a:solidFill>
              <a:schemeClr val="bg1"/>
            </a:solidFill>
            <a:latin typeface="Corbel" panose="020B0503020204020204" pitchFamily="34" charset="0"/>
          </a:endParaRPr>
        </a:p>
      </dgm:t>
    </dgm:pt>
    <dgm:pt modelId="{65DE4516-B889-4619-BA94-731B2E7FD968}" type="sibTrans" cxnId="{DA9F9B74-7644-4111-8944-1DD89824767E}">
      <dgm:prSet/>
      <dgm:spPr/>
      <dgm:t>
        <a:bodyPr/>
        <a:lstStyle/>
        <a:p>
          <a:endParaRPr lang="pt-BR" sz="1200" b="1">
            <a:solidFill>
              <a:schemeClr val="bg1"/>
            </a:solidFill>
            <a:latin typeface="Corbel" panose="020B0503020204020204" pitchFamily="34" charset="0"/>
          </a:endParaRPr>
        </a:p>
      </dgm:t>
    </dgm:pt>
    <dgm:pt modelId="{98BE09C6-DBF6-4D20-8080-4EA08F9123E3}">
      <dgm:prSet phldrT="[Texto]" custT="1"/>
      <dgm:spPr/>
      <dgm:t>
        <a:bodyPr/>
        <a:lstStyle/>
        <a:p>
          <a:r>
            <a:rPr lang="pt-BR" sz="1200" b="1" dirty="0" smtClean="0">
              <a:solidFill>
                <a:schemeClr val="bg1"/>
              </a:solidFill>
              <a:latin typeface="Corbel" panose="020B0503020204020204" pitchFamily="34" charset="0"/>
            </a:rPr>
            <a:t>DADOS AGREGADOS</a:t>
          </a:r>
          <a:endParaRPr lang="pt-BR" sz="1200" b="1" dirty="0">
            <a:solidFill>
              <a:schemeClr val="bg1"/>
            </a:solidFill>
            <a:latin typeface="Corbel" panose="020B0503020204020204" pitchFamily="34" charset="0"/>
          </a:endParaRPr>
        </a:p>
      </dgm:t>
    </dgm:pt>
    <dgm:pt modelId="{7B48186E-600C-44CA-A4B0-5D1B7CD3C400}" type="parTrans" cxnId="{6B8F5AE5-33A5-4227-9C14-FDABA867856F}">
      <dgm:prSet/>
      <dgm:spPr/>
      <dgm:t>
        <a:bodyPr/>
        <a:lstStyle/>
        <a:p>
          <a:endParaRPr lang="pt-BR" sz="1200" b="1">
            <a:solidFill>
              <a:schemeClr val="bg1"/>
            </a:solidFill>
            <a:latin typeface="Corbel" panose="020B0503020204020204" pitchFamily="34" charset="0"/>
          </a:endParaRPr>
        </a:p>
      </dgm:t>
    </dgm:pt>
    <dgm:pt modelId="{1711A1ED-76B4-45C3-B941-D1BF9754E056}" type="sibTrans" cxnId="{6B8F5AE5-33A5-4227-9C14-FDABA867856F}">
      <dgm:prSet/>
      <dgm:spPr/>
      <dgm:t>
        <a:bodyPr/>
        <a:lstStyle/>
        <a:p>
          <a:endParaRPr lang="pt-BR" sz="1200" b="1">
            <a:solidFill>
              <a:schemeClr val="bg1"/>
            </a:solidFill>
            <a:latin typeface="Corbel" panose="020B0503020204020204" pitchFamily="34" charset="0"/>
          </a:endParaRPr>
        </a:p>
      </dgm:t>
    </dgm:pt>
    <dgm:pt modelId="{947FBE7C-7F3C-4E01-B6C0-74675563E8C2}" type="pres">
      <dgm:prSet presAssocID="{18226366-025D-4B26-BC86-6DE1AE6C4DF5}" presName="Name0" presStyleCnt="0">
        <dgm:presLayoutVars>
          <dgm:dir/>
          <dgm:animLvl val="lvl"/>
          <dgm:resizeHandles val="exact"/>
        </dgm:presLayoutVars>
      </dgm:prSet>
      <dgm:spPr/>
    </dgm:pt>
    <dgm:pt modelId="{132806DC-35EF-4F3F-B97E-962359A8BE59}" type="pres">
      <dgm:prSet presAssocID="{EF319615-63CE-49F4-B084-C52BB56585BB}" presName="Name8" presStyleCnt="0"/>
      <dgm:spPr/>
    </dgm:pt>
    <dgm:pt modelId="{6BFDEF88-0ADB-4738-98D2-55409E1725DE}" type="pres">
      <dgm:prSet presAssocID="{EF319615-63CE-49F4-B084-C52BB56585BB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C82467-5BDC-4353-9B32-C96250D247E4}" type="pres">
      <dgm:prSet presAssocID="{EF319615-63CE-49F4-B084-C52BB56585B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2FA4B2-2BC3-400F-A24A-43DC75C1FD2B}" type="pres">
      <dgm:prSet presAssocID="{BEA50E41-C29B-4E2B-BC51-935EF2FF5173}" presName="Name8" presStyleCnt="0"/>
      <dgm:spPr/>
    </dgm:pt>
    <dgm:pt modelId="{A9194309-2ECF-46A1-B41F-FD66D1DA3DC8}" type="pres">
      <dgm:prSet presAssocID="{BEA50E41-C29B-4E2B-BC51-935EF2FF5173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FF8BEE-E98C-410E-B7F7-7E64FA039795}" type="pres">
      <dgm:prSet presAssocID="{BEA50E41-C29B-4E2B-BC51-935EF2FF517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C503A0-F812-4838-A441-B80735A18787}" type="pres">
      <dgm:prSet presAssocID="{25D9C4A8-70B9-4C2E-AF77-1AFAD6F7CEE1}" presName="Name8" presStyleCnt="0"/>
      <dgm:spPr/>
    </dgm:pt>
    <dgm:pt modelId="{BC6A52B7-95E6-4D8B-BF97-75083038F685}" type="pres">
      <dgm:prSet presAssocID="{25D9C4A8-70B9-4C2E-AF77-1AFAD6F7CEE1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691B93-405E-4319-B467-94AA28171C38}" type="pres">
      <dgm:prSet presAssocID="{25D9C4A8-70B9-4C2E-AF77-1AFAD6F7CEE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6DA27D-947E-4475-8887-72D0E7388B8E}" type="pres">
      <dgm:prSet presAssocID="{A812CEB7-5424-4034-AF90-39DE671AE283}" presName="Name8" presStyleCnt="0"/>
      <dgm:spPr/>
    </dgm:pt>
    <dgm:pt modelId="{2ACC089E-CB2A-4910-9A4D-FE539D51BAA0}" type="pres">
      <dgm:prSet presAssocID="{A812CEB7-5424-4034-AF90-39DE671AE283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44895E-EEA6-4D19-8712-B4A845679E2B}" type="pres">
      <dgm:prSet presAssocID="{A812CEB7-5424-4034-AF90-39DE671AE28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AA0119-D2A3-461A-A662-A6FA4FAF8391}" type="pres">
      <dgm:prSet presAssocID="{98BE09C6-DBF6-4D20-8080-4EA08F9123E3}" presName="Name8" presStyleCnt="0"/>
      <dgm:spPr/>
    </dgm:pt>
    <dgm:pt modelId="{7A97C9BE-7534-463B-AA75-7C4432CCE341}" type="pres">
      <dgm:prSet presAssocID="{98BE09C6-DBF6-4D20-8080-4EA08F9123E3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C1524D-C9B3-481F-AD89-3381EA6BC50A}" type="pres">
      <dgm:prSet presAssocID="{98BE09C6-DBF6-4D20-8080-4EA08F9123E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0765964-5AB4-4346-AD01-E7808962F246}" type="presOf" srcId="{25D9C4A8-70B9-4C2E-AF77-1AFAD6F7CEE1}" destId="{BC6A52B7-95E6-4D8B-BF97-75083038F685}" srcOrd="0" destOrd="0" presId="urn:microsoft.com/office/officeart/2005/8/layout/pyramid1"/>
    <dgm:cxn modelId="{1B70DAD9-51CE-488F-89D2-5C72E562FFA2}" type="presOf" srcId="{BEA50E41-C29B-4E2B-BC51-935EF2FF5173}" destId="{A9194309-2ECF-46A1-B41F-FD66D1DA3DC8}" srcOrd="0" destOrd="0" presId="urn:microsoft.com/office/officeart/2005/8/layout/pyramid1"/>
    <dgm:cxn modelId="{E6233A9A-D161-465E-8A40-CEBA7FD212A7}" type="presOf" srcId="{BEA50E41-C29B-4E2B-BC51-935EF2FF5173}" destId="{DAFF8BEE-E98C-410E-B7F7-7E64FA039795}" srcOrd="1" destOrd="0" presId="urn:microsoft.com/office/officeart/2005/8/layout/pyramid1"/>
    <dgm:cxn modelId="{F4931400-18D6-4B66-A794-6018D884F574}" type="presOf" srcId="{25D9C4A8-70B9-4C2E-AF77-1AFAD6F7CEE1}" destId="{A7691B93-405E-4319-B467-94AA28171C38}" srcOrd="1" destOrd="0" presId="urn:microsoft.com/office/officeart/2005/8/layout/pyramid1"/>
    <dgm:cxn modelId="{F68D72BB-8B6A-4024-B88D-87A4AF761913}" srcId="{18226366-025D-4B26-BC86-6DE1AE6C4DF5}" destId="{EF319615-63CE-49F4-B084-C52BB56585BB}" srcOrd="0" destOrd="0" parTransId="{1E42E61E-E991-4B43-9F33-1B55B4113F24}" sibTransId="{52B2CBD8-4854-4729-B78D-19E6499C5C1C}"/>
    <dgm:cxn modelId="{DEF7072D-4D0D-4704-B69F-50E05FC01825}" type="presOf" srcId="{EF319615-63CE-49F4-B084-C52BB56585BB}" destId="{6BFDEF88-0ADB-4738-98D2-55409E1725DE}" srcOrd="0" destOrd="0" presId="urn:microsoft.com/office/officeart/2005/8/layout/pyramid1"/>
    <dgm:cxn modelId="{4E98A2E5-1DF1-47A6-A60D-079FBC9EA6DB}" type="presOf" srcId="{18226366-025D-4B26-BC86-6DE1AE6C4DF5}" destId="{947FBE7C-7F3C-4E01-B6C0-74675563E8C2}" srcOrd="0" destOrd="0" presId="urn:microsoft.com/office/officeart/2005/8/layout/pyramid1"/>
    <dgm:cxn modelId="{36E78663-F1AF-4C00-BFAF-F55077F305E3}" type="presOf" srcId="{EF319615-63CE-49F4-B084-C52BB56585BB}" destId="{ACC82467-5BDC-4353-9B32-C96250D247E4}" srcOrd="1" destOrd="0" presId="urn:microsoft.com/office/officeart/2005/8/layout/pyramid1"/>
    <dgm:cxn modelId="{24F620FB-D4A4-4956-8D80-01F1AAC0A7A4}" type="presOf" srcId="{98BE09C6-DBF6-4D20-8080-4EA08F9123E3}" destId="{98C1524D-C9B3-481F-AD89-3381EA6BC50A}" srcOrd="1" destOrd="0" presId="urn:microsoft.com/office/officeart/2005/8/layout/pyramid1"/>
    <dgm:cxn modelId="{6B8F5AE5-33A5-4227-9C14-FDABA867856F}" srcId="{18226366-025D-4B26-BC86-6DE1AE6C4DF5}" destId="{98BE09C6-DBF6-4D20-8080-4EA08F9123E3}" srcOrd="4" destOrd="0" parTransId="{7B48186E-600C-44CA-A4B0-5D1B7CD3C400}" sibTransId="{1711A1ED-76B4-45C3-B941-D1BF9754E056}"/>
    <dgm:cxn modelId="{C5E107F4-2746-4DE7-BD68-E9E6F0F9BC3F}" srcId="{18226366-025D-4B26-BC86-6DE1AE6C4DF5}" destId="{25D9C4A8-70B9-4C2E-AF77-1AFAD6F7CEE1}" srcOrd="2" destOrd="0" parTransId="{BC8D062F-95F3-451A-B374-0B6C2A727603}" sibTransId="{BC57BF90-3607-42E7-987E-EC01D699DAB8}"/>
    <dgm:cxn modelId="{3F133E6B-4BD2-43E5-A90E-AA4F7C90FC68}" type="presOf" srcId="{A812CEB7-5424-4034-AF90-39DE671AE283}" destId="{9544895E-EEA6-4D19-8712-B4A845679E2B}" srcOrd="1" destOrd="0" presId="urn:microsoft.com/office/officeart/2005/8/layout/pyramid1"/>
    <dgm:cxn modelId="{BE99427B-0592-420F-B493-01420969081D}" srcId="{18226366-025D-4B26-BC86-6DE1AE6C4DF5}" destId="{BEA50E41-C29B-4E2B-BC51-935EF2FF5173}" srcOrd="1" destOrd="0" parTransId="{42060B80-D6CC-4E37-83CC-9D3F8D3C877C}" sibTransId="{73148A21-1489-484F-94DF-E0A33330D969}"/>
    <dgm:cxn modelId="{DA9F9B74-7644-4111-8944-1DD89824767E}" srcId="{18226366-025D-4B26-BC86-6DE1AE6C4DF5}" destId="{A812CEB7-5424-4034-AF90-39DE671AE283}" srcOrd="3" destOrd="0" parTransId="{C0BB8ABF-33E8-47B5-817E-23ECDEAC9FE4}" sibTransId="{65DE4516-B889-4619-BA94-731B2E7FD968}"/>
    <dgm:cxn modelId="{72B46E39-1DE0-419D-99F2-3431523CED3F}" type="presOf" srcId="{A812CEB7-5424-4034-AF90-39DE671AE283}" destId="{2ACC089E-CB2A-4910-9A4D-FE539D51BAA0}" srcOrd="0" destOrd="0" presId="urn:microsoft.com/office/officeart/2005/8/layout/pyramid1"/>
    <dgm:cxn modelId="{D985C2F8-01A7-41B7-8035-C3BA90C90F4B}" type="presOf" srcId="{98BE09C6-DBF6-4D20-8080-4EA08F9123E3}" destId="{7A97C9BE-7534-463B-AA75-7C4432CCE341}" srcOrd="0" destOrd="0" presId="urn:microsoft.com/office/officeart/2005/8/layout/pyramid1"/>
    <dgm:cxn modelId="{E545F5CD-0163-4EF3-A653-AF040BBFC804}" type="presParOf" srcId="{947FBE7C-7F3C-4E01-B6C0-74675563E8C2}" destId="{132806DC-35EF-4F3F-B97E-962359A8BE59}" srcOrd="0" destOrd="0" presId="urn:microsoft.com/office/officeart/2005/8/layout/pyramid1"/>
    <dgm:cxn modelId="{32DB0530-D877-4B88-B681-0B9D116C69D7}" type="presParOf" srcId="{132806DC-35EF-4F3F-B97E-962359A8BE59}" destId="{6BFDEF88-0ADB-4738-98D2-55409E1725DE}" srcOrd="0" destOrd="0" presId="urn:microsoft.com/office/officeart/2005/8/layout/pyramid1"/>
    <dgm:cxn modelId="{EF845B0A-57F0-40C4-8813-E683FEB74FBD}" type="presParOf" srcId="{132806DC-35EF-4F3F-B97E-962359A8BE59}" destId="{ACC82467-5BDC-4353-9B32-C96250D247E4}" srcOrd="1" destOrd="0" presId="urn:microsoft.com/office/officeart/2005/8/layout/pyramid1"/>
    <dgm:cxn modelId="{FBE843F9-5AA3-429B-9909-8B919DDF2A81}" type="presParOf" srcId="{947FBE7C-7F3C-4E01-B6C0-74675563E8C2}" destId="{2E2FA4B2-2BC3-400F-A24A-43DC75C1FD2B}" srcOrd="1" destOrd="0" presId="urn:microsoft.com/office/officeart/2005/8/layout/pyramid1"/>
    <dgm:cxn modelId="{52FCDBF8-B075-4F26-86C2-1824D8825AE2}" type="presParOf" srcId="{2E2FA4B2-2BC3-400F-A24A-43DC75C1FD2B}" destId="{A9194309-2ECF-46A1-B41F-FD66D1DA3DC8}" srcOrd="0" destOrd="0" presId="urn:microsoft.com/office/officeart/2005/8/layout/pyramid1"/>
    <dgm:cxn modelId="{DEF63272-DF3D-42FB-BEDD-7C7293D941E4}" type="presParOf" srcId="{2E2FA4B2-2BC3-400F-A24A-43DC75C1FD2B}" destId="{DAFF8BEE-E98C-410E-B7F7-7E64FA039795}" srcOrd="1" destOrd="0" presId="urn:microsoft.com/office/officeart/2005/8/layout/pyramid1"/>
    <dgm:cxn modelId="{81DEB028-7F3C-4767-9F1F-034F86A1683A}" type="presParOf" srcId="{947FBE7C-7F3C-4E01-B6C0-74675563E8C2}" destId="{04C503A0-F812-4838-A441-B80735A18787}" srcOrd="2" destOrd="0" presId="urn:microsoft.com/office/officeart/2005/8/layout/pyramid1"/>
    <dgm:cxn modelId="{042EEA1E-B0B1-4D09-A09C-023410DC7930}" type="presParOf" srcId="{04C503A0-F812-4838-A441-B80735A18787}" destId="{BC6A52B7-95E6-4D8B-BF97-75083038F685}" srcOrd="0" destOrd="0" presId="urn:microsoft.com/office/officeart/2005/8/layout/pyramid1"/>
    <dgm:cxn modelId="{545950ED-780A-4E9A-9194-67C87A58313E}" type="presParOf" srcId="{04C503A0-F812-4838-A441-B80735A18787}" destId="{A7691B93-405E-4319-B467-94AA28171C38}" srcOrd="1" destOrd="0" presId="urn:microsoft.com/office/officeart/2005/8/layout/pyramid1"/>
    <dgm:cxn modelId="{EE17CC13-3CD1-476A-885B-BA8269708EE2}" type="presParOf" srcId="{947FBE7C-7F3C-4E01-B6C0-74675563E8C2}" destId="{816DA27D-947E-4475-8887-72D0E7388B8E}" srcOrd="3" destOrd="0" presId="urn:microsoft.com/office/officeart/2005/8/layout/pyramid1"/>
    <dgm:cxn modelId="{8422CC82-E639-4D7F-98EA-A26712ED0FEC}" type="presParOf" srcId="{816DA27D-947E-4475-8887-72D0E7388B8E}" destId="{2ACC089E-CB2A-4910-9A4D-FE539D51BAA0}" srcOrd="0" destOrd="0" presId="urn:microsoft.com/office/officeart/2005/8/layout/pyramid1"/>
    <dgm:cxn modelId="{CD735F9B-796C-4140-B8EF-2916E3850C2D}" type="presParOf" srcId="{816DA27D-947E-4475-8887-72D0E7388B8E}" destId="{9544895E-EEA6-4D19-8712-B4A845679E2B}" srcOrd="1" destOrd="0" presId="urn:microsoft.com/office/officeart/2005/8/layout/pyramid1"/>
    <dgm:cxn modelId="{56CA71DF-536D-448A-885B-7966314DD61F}" type="presParOf" srcId="{947FBE7C-7F3C-4E01-B6C0-74675563E8C2}" destId="{32AA0119-D2A3-461A-A662-A6FA4FAF8391}" srcOrd="4" destOrd="0" presId="urn:microsoft.com/office/officeart/2005/8/layout/pyramid1"/>
    <dgm:cxn modelId="{BC651541-E036-4D8C-ADBE-1D002E7A3BB2}" type="presParOf" srcId="{32AA0119-D2A3-461A-A662-A6FA4FAF8391}" destId="{7A97C9BE-7534-463B-AA75-7C4432CCE341}" srcOrd="0" destOrd="0" presId="urn:microsoft.com/office/officeart/2005/8/layout/pyramid1"/>
    <dgm:cxn modelId="{9571191C-5C1F-4F0F-B70C-DB59F20A4267}" type="presParOf" srcId="{32AA0119-D2A3-461A-A662-A6FA4FAF8391}" destId="{98C1524D-C9B3-481F-AD89-3381EA6BC50A}" srcOrd="1" destOrd="0" presId="urn:microsoft.com/office/officeart/2005/8/layout/pyramid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DEF88-0ADB-4738-98D2-55409E1725DE}">
      <dsp:nvSpPr>
        <dsp:cNvPr id="0" name=""/>
        <dsp:cNvSpPr/>
      </dsp:nvSpPr>
      <dsp:spPr>
        <a:xfrm>
          <a:off x="1584959" y="0"/>
          <a:ext cx="792479" cy="678814"/>
        </a:xfrm>
        <a:prstGeom prst="trapezoid">
          <a:avLst>
            <a:gd name="adj" fmla="val 58372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b="1" kern="1200" dirty="0">
            <a:solidFill>
              <a:schemeClr val="bg1"/>
            </a:solidFill>
            <a:latin typeface="Corbel" panose="020B0503020204020204" pitchFamily="34" charset="0"/>
          </a:endParaRPr>
        </a:p>
      </dsp:txBody>
      <dsp:txXfrm>
        <a:off x="1584959" y="0"/>
        <a:ext cx="792479" cy="678814"/>
      </dsp:txXfrm>
    </dsp:sp>
    <dsp:sp modelId="{A9194309-2ECF-46A1-B41F-FD66D1DA3DC8}">
      <dsp:nvSpPr>
        <dsp:cNvPr id="0" name=""/>
        <dsp:cNvSpPr/>
      </dsp:nvSpPr>
      <dsp:spPr>
        <a:xfrm>
          <a:off x="1188719" y="678814"/>
          <a:ext cx="1584959" cy="678814"/>
        </a:xfrm>
        <a:prstGeom prst="trapezoid">
          <a:avLst>
            <a:gd name="adj" fmla="val 58372"/>
          </a:avLst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bg1"/>
              </a:solidFill>
              <a:latin typeface="Corbel" panose="020B0503020204020204" pitchFamily="34" charset="0"/>
            </a:rPr>
            <a:t>ANALYTICS AVANÇADO</a:t>
          </a:r>
          <a:endParaRPr lang="pt-BR" sz="1200" b="1" kern="1200" dirty="0">
            <a:solidFill>
              <a:schemeClr val="bg1"/>
            </a:solidFill>
            <a:latin typeface="Corbel" panose="020B0503020204020204" pitchFamily="34" charset="0"/>
          </a:endParaRPr>
        </a:p>
      </dsp:txBody>
      <dsp:txXfrm>
        <a:off x="1466088" y="678814"/>
        <a:ext cx="1030224" cy="678814"/>
      </dsp:txXfrm>
    </dsp:sp>
    <dsp:sp modelId="{BC6A52B7-95E6-4D8B-BF97-75083038F685}">
      <dsp:nvSpPr>
        <dsp:cNvPr id="0" name=""/>
        <dsp:cNvSpPr/>
      </dsp:nvSpPr>
      <dsp:spPr>
        <a:xfrm>
          <a:off x="792480" y="1357629"/>
          <a:ext cx="2377439" cy="678814"/>
        </a:xfrm>
        <a:prstGeom prst="trapezoid">
          <a:avLst>
            <a:gd name="adj" fmla="val 58372"/>
          </a:avLst>
        </a:prstGeom>
        <a:solidFill>
          <a:schemeClr val="accent3">
            <a:shade val="50000"/>
            <a:hueOff val="214045"/>
            <a:satOff val="-3415"/>
            <a:lumOff val="328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bg1"/>
              </a:solidFill>
              <a:latin typeface="Corbel" panose="020B0503020204020204" pitchFamily="34" charset="0"/>
            </a:rPr>
            <a:t>FOUNDATION ANALYTICS</a:t>
          </a:r>
          <a:endParaRPr lang="pt-BR" sz="1200" b="1" kern="1200" dirty="0">
            <a:solidFill>
              <a:schemeClr val="bg1"/>
            </a:solidFill>
            <a:latin typeface="Corbel" panose="020B0503020204020204" pitchFamily="34" charset="0"/>
          </a:endParaRPr>
        </a:p>
      </dsp:txBody>
      <dsp:txXfrm>
        <a:off x="1208531" y="1357629"/>
        <a:ext cx="1545336" cy="678814"/>
      </dsp:txXfrm>
    </dsp:sp>
    <dsp:sp modelId="{2ACC089E-CB2A-4910-9A4D-FE539D51BAA0}">
      <dsp:nvSpPr>
        <dsp:cNvPr id="0" name=""/>
        <dsp:cNvSpPr/>
      </dsp:nvSpPr>
      <dsp:spPr>
        <a:xfrm>
          <a:off x="396240" y="2036445"/>
          <a:ext cx="3169919" cy="678814"/>
        </a:xfrm>
        <a:prstGeom prst="trapezoid">
          <a:avLst>
            <a:gd name="adj" fmla="val 58372"/>
          </a:avLst>
        </a:prstGeom>
        <a:solidFill>
          <a:schemeClr val="accent3">
            <a:shade val="50000"/>
            <a:hueOff val="214045"/>
            <a:satOff val="-3415"/>
            <a:lumOff val="328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bg1"/>
              </a:solidFill>
              <a:latin typeface="Corbel" panose="020B0503020204020204" pitchFamily="34" charset="0"/>
            </a:rPr>
            <a:t>RELATÓRIOS DE DESEMPENHO, PREVISÃO DE VENDAS</a:t>
          </a:r>
          <a:endParaRPr lang="pt-BR" sz="1200" b="1" kern="1200" dirty="0">
            <a:solidFill>
              <a:schemeClr val="bg1"/>
            </a:solidFill>
            <a:latin typeface="Corbel" panose="020B0503020204020204" pitchFamily="34" charset="0"/>
          </a:endParaRPr>
        </a:p>
      </dsp:txBody>
      <dsp:txXfrm>
        <a:off x="950975" y="2036445"/>
        <a:ext cx="2060448" cy="678814"/>
      </dsp:txXfrm>
    </dsp:sp>
    <dsp:sp modelId="{7A97C9BE-7534-463B-AA75-7C4432CCE341}">
      <dsp:nvSpPr>
        <dsp:cNvPr id="0" name=""/>
        <dsp:cNvSpPr/>
      </dsp:nvSpPr>
      <dsp:spPr>
        <a:xfrm>
          <a:off x="0" y="2715259"/>
          <a:ext cx="3962399" cy="678814"/>
        </a:xfrm>
        <a:prstGeom prst="trapezoid">
          <a:avLst>
            <a:gd name="adj" fmla="val 58372"/>
          </a:avLst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bg1"/>
              </a:solidFill>
              <a:latin typeface="Corbel" panose="020B0503020204020204" pitchFamily="34" charset="0"/>
            </a:rPr>
            <a:t>DADOS AGREGADOS</a:t>
          </a:r>
          <a:endParaRPr lang="pt-BR" sz="1200" b="1" kern="1200" dirty="0">
            <a:solidFill>
              <a:schemeClr val="bg1"/>
            </a:solidFill>
            <a:latin typeface="Corbel" panose="020B0503020204020204" pitchFamily="34" charset="0"/>
          </a:endParaRPr>
        </a:p>
      </dsp:txBody>
      <dsp:txXfrm>
        <a:off x="693419" y="2715259"/>
        <a:ext cx="2575560" cy="678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326B7-A729-4866-8A5E-80C845CEC599}" type="datetimeFigureOut">
              <a:rPr lang="pt-BR" smtClean="0"/>
              <a:t>09/03/17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DE4B7-F83D-4C19-B9C6-1EDE0ED376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569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6689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766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O n</a:t>
            </a:r>
            <a:r>
              <a:rPr lang="pt-BR" altLang="en-US" dirty="0" err="1" smtClean="0"/>
              <a:t>úcleo</a:t>
            </a:r>
            <a:r>
              <a:rPr lang="pt-BR" altLang="en-US" baseline="0" dirty="0" smtClean="0"/>
              <a:t> de </a:t>
            </a:r>
            <a:r>
              <a:rPr lang="en-US" altLang="en-US" dirty="0" smtClean="0"/>
              <a:t>um software</a:t>
            </a:r>
            <a:r>
              <a:rPr lang="en-US" altLang="en-US" baseline="0" dirty="0" smtClean="0"/>
              <a:t> de </a:t>
            </a:r>
            <a:r>
              <a:rPr lang="en-US" altLang="en-US" baseline="0" dirty="0" err="1" smtClean="0"/>
              <a:t>modelagem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preditiva</a:t>
            </a:r>
            <a:r>
              <a:rPr lang="en-US" altLang="en-US" baseline="0" dirty="0" smtClean="0"/>
              <a:t> </a:t>
            </a:r>
            <a:r>
              <a:rPr lang="pt-BR" altLang="en-US" baseline="0" dirty="0" smtClean="0"/>
              <a:t>é a ciência da computação, funcionando através da combinação de cálculos, e do processo de tentativa e erro.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099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9311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Com</a:t>
            </a:r>
            <a:r>
              <a:rPr lang="en-US" altLang="en-US" baseline="0" dirty="0" smtClean="0"/>
              <a:t> a an</a:t>
            </a:r>
            <a:r>
              <a:rPr lang="pt-BR" altLang="en-US" baseline="0" dirty="0" err="1" smtClean="0"/>
              <a:t>álise</a:t>
            </a:r>
            <a:r>
              <a:rPr lang="pt-BR" altLang="en-US" baseline="0" dirty="0" smtClean="0"/>
              <a:t> preditiva</a:t>
            </a:r>
            <a:r>
              <a:rPr lang="pt-BR" altLang="en-US" baseline="0" dirty="0" smtClean="0"/>
              <a:t>, a pontuaç</a:t>
            </a:r>
            <a:r>
              <a:rPr lang="pt-BR" altLang="en-US" baseline="0" dirty="0" smtClean="0"/>
              <a:t>ão</a:t>
            </a:r>
            <a:r>
              <a:rPr lang="pt-BR" altLang="en-US" baseline="0" dirty="0" smtClean="0"/>
              <a:t> preditiva </a:t>
            </a:r>
            <a:r>
              <a:rPr lang="pt-BR" altLang="en-US" baseline="0" dirty="0" smtClean="0"/>
              <a:t>de cada cliente informa qual ação realizar em relação àquele cliente. É </a:t>
            </a:r>
            <a:r>
              <a:rPr lang="pt-BR" altLang="en-US" i="1" baseline="0" dirty="0" smtClean="0"/>
              <a:t>business </a:t>
            </a:r>
            <a:r>
              <a:rPr lang="pt-BR" altLang="en-US" i="1" baseline="0" dirty="0" err="1" smtClean="0"/>
              <a:t>intelligence</a:t>
            </a:r>
            <a:r>
              <a:rPr lang="pt-BR" altLang="en-US" baseline="0" dirty="0" smtClean="0"/>
              <a:t> para a tomada de decisão.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Este</a:t>
            </a:r>
            <a:r>
              <a:rPr lang="en-US" altLang="en-US" baseline="0" dirty="0" smtClean="0"/>
              <a:t> slide </a:t>
            </a:r>
            <a:r>
              <a:rPr lang="en-US" altLang="en-US" baseline="0" dirty="0" err="1" smtClean="0"/>
              <a:t>ilustra</a:t>
            </a:r>
            <a:r>
              <a:rPr lang="en-US" altLang="en-US" baseline="0" dirty="0" smtClean="0"/>
              <a:t> </a:t>
            </a:r>
            <a:r>
              <a:rPr lang="en-US" altLang="en-US" i="1" baseline="0" dirty="0" err="1" smtClean="0"/>
              <a:t>automaç</a:t>
            </a:r>
            <a:r>
              <a:rPr lang="pt-BR" altLang="en-US" i="1" baseline="0" dirty="0" err="1" smtClean="0"/>
              <a:t>ão</a:t>
            </a:r>
            <a:r>
              <a:rPr lang="pt-BR" altLang="en-US" i="1" baseline="0" dirty="0" smtClean="0"/>
              <a:t> de decisão</a:t>
            </a:r>
            <a:r>
              <a:rPr lang="pt-BR" altLang="en-US" baseline="0" dirty="0" smtClean="0"/>
              <a:t>. Outra opção menos automatizada é o emprego de </a:t>
            </a:r>
            <a:r>
              <a:rPr lang="pt-BR" altLang="en-US" baseline="0" dirty="0" smtClean="0"/>
              <a:t>pontuações preditivas </a:t>
            </a:r>
            <a:r>
              <a:rPr lang="pt-BR" altLang="en-US" baseline="0" dirty="0" smtClean="0"/>
              <a:t>para </a:t>
            </a:r>
            <a:r>
              <a:rPr lang="pt-BR" altLang="en-US" i="1" baseline="0" dirty="0" smtClean="0"/>
              <a:t>apoio à decisão</a:t>
            </a:r>
            <a:r>
              <a:rPr lang="pt-BR" altLang="en-US" baseline="0" dirty="0" smtClean="0"/>
              <a:t>.</a:t>
            </a:r>
            <a:endParaRPr lang="en-US" altLang="en-US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972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0" dirty="0" smtClean="0"/>
              <a:t>O </a:t>
            </a:r>
            <a:r>
              <a:rPr lang="en-US" altLang="en-US" b="0" dirty="0" err="1" smtClean="0"/>
              <a:t>que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possibilita</a:t>
            </a:r>
            <a:r>
              <a:rPr lang="en-US" altLang="en-US" b="0" baseline="0" dirty="0" smtClean="0"/>
              <a:t> a an</a:t>
            </a:r>
            <a:r>
              <a:rPr lang="pt-BR" altLang="en-US" b="0" baseline="0" dirty="0" err="1" smtClean="0"/>
              <a:t>álise</a:t>
            </a:r>
            <a:r>
              <a:rPr lang="pt-BR" altLang="en-US" b="0" baseline="0" dirty="0" smtClean="0"/>
              <a:t> preditiva é o valor preditivo, ou seja, uma pontuação única atribuída para cada cliente. Por exemplo, </a:t>
            </a:r>
            <a:r>
              <a:rPr lang="pt-BR" altLang="en-US" b="0" baseline="0" dirty="0" err="1" smtClean="0"/>
              <a:t>recência</a:t>
            </a:r>
            <a:r>
              <a:rPr lang="pt-BR" altLang="en-US" b="0" baseline="0" dirty="0" smtClean="0"/>
              <a:t>, que é baseada no número de semanas desde a última compra do cliente, apresenta maiores </a:t>
            </a:r>
            <a:r>
              <a:rPr lang="pt-BR" altLang="en-US" b="0" baseline="0" dirty="0" err="1" smtClean="0"/>
              <a:t>valoes</a:t>
            </a:r>
            <a:r>
              <a:rPr lang="pt-BR" altLang="en-US" b="0" baseline="0" dirty="0" smtClean="0"/>
              <a:t> para clientes que fizeram compras mais recentemente. Esse valor preditivo costuma ser um valor preditivo de resposta bastante confiável: você terá mais respostas daqueles clientes a que foram atribuídas pontuações preditivas mais altas de acordo com </a:t>
            </a:r>
            <a:r>
              <a:rPr lang="pt-BR" altLang="en-US" b="0" baseline="0" dirty="0" err="1" smtClean="0"/>
              <a:t>recência</a:t>
            </a:r>
            <a:r>
              <a:rPr lang="pt-BR" altLang="en-US" b="0" baseline="0" dirty="0" smtClean="0"/>
              <a:t>. Isso significa que se você entrar em contato com clientes na ordem de sua </a:t>
            </a:r>
            <a:r>
              <a:rPr lang="pt-BR" altLang="en-US" b="0" baseline="0" dirty="0" err="1" smtClean="0"/>
              <a:t>recência</a:t>
            </a:r>
            <a:r>
              <a:rPr lang="pt-BR" altLang="en-US" b="0" baseline="0" dirty="0" smtClean="0"/>
              <a:t> – telefonando, primeiro os clientes que fizeram compras mais recentemente – sua taxa de resposta irá melhorar. </a:t>
            </a:r>
          </a:p>
          <a:p>
            <a:pPr eaLnBrk="1" hangingPunct="1"/>
            <a:endParaRPr lang="pt-BR" altLang="en-US" b="0" baseline="0" dirty="0" smtClean="0"/>
          </a:p>
          <a:p>
            <a:pPr eaLnBrk="1" hangingPunct="1"/>
            <a:r>
              <a:rPr lang="en-US" altLang="en-US" b="0" dirty="0" err="1" smtClean="0"/>
              <a:t>Clientes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que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passam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menos</a:t>
            </a:r>
            <a:r>
              <a:rPr lang="en-US" altLang="en-US" b="0" dirty="0" smtClean="0"/>
              <a:t> tempo </a:t>
            </a:r>
            <a:r>
              <a:rPr lang="en-US" altLang="en-US" b="0" dirty="0" err="1" smtClean="0"/>
              <a:t>logados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est</a:t>
            </a:r>
            <a:r>
              <a:rPr lang="pt-BR" altLang="en-US" b="0" dirty="0" err="1" smtClean="0"/>
              <a:t>ão</a:t>
            </a:r>
            <a:r>
              <a:rPr lang="pt-BR" altLang="en-US" b="0" dirty="0" smtClean="0"/>
              <a:t> menos propensos a renovar</a:t>
            </a:r>
            <a:r>
              <a:rPr lang="pt-BR" altLang="en-US" b="0" baseline="0" dirty="0" smtClean="0"/>
              <a:t> suas assinaturas anuais. Neste caso, campanhas de retenção podem ser direcionadas para clientes que apresentam valores preditivos de baixo consumo mensal (e portanto, ser uma campanha mais econômica e eficiente). Para usar mais de uma variável preditiva de uma vez é necessário combiná-las com um modelo. A criação de um modelo é o propósito da análise preditiva.</a:t>
            </a:r>
            <a:endParaRPr lang="en-US" altLang="en-US" b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2517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000" dirty="0" err="1" smtClean="0"/>
              <a:t>Tabela</a:t>
            </a:r>
            <a:r>
              <a:rPr lang="en-US" altLang="en-US" sz="1000" baseline="0" dirty="0" smtClean="0"/>
              <a:t> simples</a:t>
            </a:r>
            <a:endParaRPr lang="en-US" altLang="en-US" sz="10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1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1000" dirty="0" smtClean="0"/>
              <a:t>Uma </a:t>
            </a:r>
            <a:r>
              <a:rPr lang="en-US" altLang="en-US" sz="1000" dirty="0" err="1" smtClean="0"/>
              <a:t>vez</a:t>
            </a:r>
            <a:r>
              <a:rPr lang="en-US" altLang="en-US" sz="1000" baseline="0" dirty="0" smtClean="0"/>
              <a:t> </a:t>
            </a:r>
            <a:r>
              <a:rPr lang="en-US" altLang="en-US" sz="1000" baseline="0" dirty="0" err="1" smtClean="0"/>
              <a:t>que</a:t>
            </a:r>
            <a:r>
              <a:rPr lang="en-US" altLang="en-US" sz="1000" baseline="0" dirty="0" smtClean="0"/>
              <a:t> </a:t>
            </a:r>
            <a:r>
              <a:rPr lang="en-US" altLang="en-US" sz="1000" baseline="0" dirty="0" err="1" smtClean="0"/>
              <a:t>voc</a:t>
            </a:r>
            <a:r>
              <a:rPr lang="pt-BR" altLang="en-US" sz="1000" baseline="0" dirty="0" err="1" smtClean="0"/>
              <a:t>ê</a:t>
            </a:r>
            <a:r>
              <a:rPr lang="pt-BR" altLang="en-US" sz="1000" baseline="0" dirty="0" smtClean="0"/>
              <a:t> tiver os dados neste formato, o modelo central é AUTOMÁTICO</a:t>
            </a:r>
            <a:r>
              <a:rPr lang="en-US" altLang="en-US" sz="10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1000" dirty="0" err="1" smtClean="0"/>
              <a:t>Terminologia</a:t>
            </a:r>
            <a:r>
              <a:rPr lang="en-US" altLang="en-US" sz="1000" baseline="0" dirty="0" smtClean="0"/>
              <a:t> dos Dados de </a:t>
            </a:r>
            <a:r>
              <a:rPr lang="en-US" altLang="en-US" sz="1000" baseline="0" dirty="0" err="1" smtClean="0"/>
              <a:t>Treino</a:t>
            </a:r>
            <a:r>
              <a:rPr lang="en-US" altLang="en-US" sz="1000" baseline="0" dirty="0" smtClean="0"/>
              <a:t>:</a:t>
            </a:r>
            <a:endParaRPr lang="en-US" altLang="en-US" sz="2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1000" u="sng" dirty="0" smtClean="0"/>
              <a:t/>
            </a:r>
            <a:br>
              <a:rPr lang="en-US" altLang="en-US" sz="1000" u="sng" dirty="0" smtClean="0"/>
            </a:br>
            <a:r>
              <a:rPr lang="en-US" altLang="en-US" sz="1000" u="sng" dirty="0" err="1" smtClean="0"/>
              <a:t>Fileiras</a:t>
            </a:r>
            <a:r>
              <a:rPr lang="en-US" altLang="en-US" sz="1000" u="sng" dirty="0" smtClean="0"/>
              <a:t>:</a:t>
            </a:r>
          </a:p>
          <a:p>
            <a:pPr eaLnBrk="1" hangingPunct="1">
              <a:lnSpc>
                <a:spcPct val="90000"/>
              </a:lnSpc>
              <a:spcBef>
                <a:spcPts val="150"/>
              </a:spcBef>
            </a:pPr>
            <a:r>
              <a:rPr lang="en-US" altLang="en-US" sz="1000" dirty="0" err="1" smtClean="0"/>
              <a:t>registros</a:t>
            </a:r>
            <a:endParaRPr lang="en-US" altLang="en-US" sz="1000" dirty="0" smtClean="0"/>
          </a:p>
          <a:p>
            <a:pPr eaLnBrk="1" hangingPunct="1">
              <a:lnSpc>
                <a:spcPct val="90000"/>
              </a:lnSpc>
              <a:spcBef>
                <a:spcPts val="150"/>
              </a:spcBef>
            </a:pPr>
            <a:r>
              <a:rPr lang="en-US" altLang="en-US" sz="1000" dirty="0" err="1" smtClean="0"/>
              <a:t>elementos</a:t>
            </a:r>
            <a:endParaRPr lang="en-US" altLang="en-US" sz="1000" dirty="0" smtClean="0"/>
          </a:p>
          <a:p>
            <a:pPr eaLnBrk="1" hangingPunct="1">
              <a:lnSpc>
                <a:spcPct val="90000"/>
              </a:lnSpc>
              <a:spcBef>
                <a:spcPts val="150"/>
              </a:spcBef>
            </a:pPr>
            <a:r>
              <a:rPr lang="en-US" altLang="en-US" sz="1000" dirty="0" smtClean="0"/>
              <a:t>[</a:t>
            </a:r>
            <a:r>
              <a:rPr lang="en-US" altLang="en-US" sz="1000" dirty="0" err="1" smtClean="0"/>
              <a:t>treino</a:t>
            </a:r>
            <a:r>
              <a:rPr lang="en-US" altLang="en-US" sz="1000" dirty="0" smtClean="0"/>
              <a:t>] </a:t>
            </a:r>
            <a:r>
              <a:rPr lang="en-US" altLang="en-US" sz="1000" dirty="0" err="1" smtClean="0"/>
              <a:t>examplos</a:t>
            </a:r>
            <a:endParaRPr lang="en-US" altLang="en-US" sz="1000" dirty="0" smtClean="0"/>
          </a:p>
          <a:p>
            <a:pPr eaLnBrk="1" hangingPunct="1">
              <a:lnSpc>
                <a:spcPct val="90000"/>
              </a:lnSpc>
              <a:spcBef>
                <a:spcPts val="150"/>
              </a:spcBef>
            </a:pPr>
            <a:r>
              <a:rPr lang="en-US" altLang="en-US" sz="1000" dirty="0" err="1" smtClean="0"/>
              <a:t>casos</a:t>
            </a:r>
            <a:endParaRPr lang="en-US" altLang="en-US" sz="1000" dirty="0" smtClean="0"/>
          </a:p>
          <a:p>
            <a:pPr eaLnBrk="1" hangingPunct="1">
              <a:lnSpc>
                <a:spcPct val="90000"/>
              </a:lnSpc>
              <a:spcBef>
                <a:spcPts val="150"/>
              </a:spcBef>
            </a:pPr>
            <a:r>
              <a:rPr lang="en-US" altLang="en-US" sz="1000" dirty="0" err="1" smtClean="0"/>
              <a:t>observaç</a:t>
            </a:r>
            <a:r>
              <a:rPr lang="pt-BR" altLang="en-US" sz="1000" dirty="0" err="1" smtClean="0"/>
              <a:t>ões</a:t>
            </a:r>
            <a:endParaRPr lang="en-US" altLang="en-US" sz="1000" dirty="0" smtClean="0"/>
          </a:p>
          <a:p>
            <a:pPr eaLnBrk="1" hangingPunct="1">
              <a:lnSpc>
                <a:spcPct val="90000"/>
              </a:lnSpc>
              <a:spcBef>
                <a:spcPts val="150"/>
              </a:spcBef>
            </a:pPr>
            <a:r>
              <a:rPr lang="en-US" altLang="en-US" sz="1000" dirty="0" err="1" smtClean="0"/>
              <a:t>amostras</a:t>
            </a:r>
            <a:endParaRPr lang="en-US" altLang="en-US" sz="1000" dirty="0" smtClean="0"/>
          </a:p>
          <a:p>
            <a:pPr eaLnBrk="1" hangingPunct="1">
              <a:lnSpc>
                <a:spcPct val="90000"/>
              </a:lnSpc>
              <a:spcBef>
                <a:spcPts val="150"/>
              </a:spcBef>
            </a:pPr>
            <a:r>
              <a:rPr lang="en-US" altLang="en-US" sz="1000" dirty="0" err="1" smtClean="0"/>
              <a:t>exemplares</a:t>
            </a:r>
            <a:endParaRPr lang="en-US" altLang="en-US" sz="1000" dirty="0" smtClean="0"/>
          </a:p>
          <a:p>
            <a:pPr eaLnBrk="1" hangingPunct="1">
              <a:lnSpc>
                <a:spcPct val="90000"/>
              </a:lnSpc>
              <a:spcBef>
                <a:spcPts val="150"/>
              </a:spcBef>
            </a:pPr>
            <a:r>
              <a:rPr lang="en-US" altLang="en-US" sz="1000" dirty="0" smtClean="0"/>
              <a:t>[</a:t>
            </a:r>
            <a:r>
              <a:rPr lang="en-US" altLang="en-US" sz="1000" dirty="0" err="1" smtClean="0"/>
              <a:t>treino</a:t>
            </a:r>
            <a:r>
              <a:rPr lang="en-US" altLang="en-US" sz="1000" dirty="0" smtClean="0"/>
              <a:t>] </a:t>
            </a:r>
            <a:r>
              <a:rPr lang="en-US" altLang="en-US" sz="1000" dirty="0" err="1" smtClean="0"/>
              <a:t>inst</a:t>
            </a:r>
            <a:r>
              <a:rPr lang="pt-BR" altLang="en-US" sz="1000" dirty="0" err="1" smtClean="0"/>
              <a:t>âncias</a:t>
            </a:r>
            <a:endParaRPr lang="en-US" altLang="en-US" sz="1000" dirty="0" smtClean="0"/>
          </a:p>
          <a:p>
            <a:pPr eaLnBrk="1" hangingPunct="1">
              <a:lnSpc>
                <a:spcPct val="90000"/>
              </a:lnSpc>
              <a:spcBef>
                <a:spcPts val="150"/>
              </a:spcBef>
            </a:pPr>
            <a:r>
              <a:rPr lang="en-US" altLang="en-US" sz="1000" b="0" i="0" dirty="0" smtClean="0"/>
              <a:t>“Tuples”</a:t>
            </a:r>
            <a:endParaRPr lang="en-US" altLang="en-US" sz="1000" b="0" i="0" dirty="0" smtClean="0"/>
          </a:p>
          <a:p>
            <a:pPr eaLnBrk="1" hangingPunct="1">
              <a:lnSpc>
                <a:spcPct val="90000"/>
              </a:lnSpc>
            </a:pPr>
            <a:endParaRPr lang="en-US" altLang="en-US" sz="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1000" u="sng" dirty="0" err="1" smtClean="0"/>
              <a:t>Colunas</a:t>
            </a:r>
            <a:r>
              <a:rPr lang="en-US" altLang="en-US" sz="1000" u="sng" dirty="0" smtClean="0"/>
              <a:t>:</a:t>
            </a:r>
          </a:p>
          <a:p>
            <a:pPr eaLnBrk="1" hangingPunct="1">
              <a:lnSpc>
                <a:spcPct val="90000"/>
              </a:lnSpc>
              <a:spcBef>
                <a:spcPts val="150"/>
              </a:spcBef>
            </a:pPr>
            <a:r>
              <a:rPr lang="en-US" altLang="en-US" sz="1000" dirty="0" err="1" smtClean="0"/>
              <a:t>vari</a:t>
            </a:r>
            <a:r>
              <a:rPr lang="pt-BR" altLang="en-US" sz="1000" dirty="0" err="1" smtClean="0"/>
              <a:t>áveis</a:t>
            </a:r>
            <a:endParaRPr lang="en-US" altLang="en-US" sz="1000" dirty="0" smtClean="0"/>
          </a:p>
          <a:p>
            <a:pPr lvl="1" eaLnBrk="1" hangingPunct="1">
              <a:lnSpc>
                <a:spcPct val="90000"/>
              </a:lnSpc>
              <a:spcBef>
                <a:spcPts val="150"/>
              </a:spcBef>
            </a:pPr>
            <a:r>
              <a:rPr lang="en-US" altLang="en-US" sz="1000" dirty="0" err="1" smtClean="0"/>
              <a:t>Preditivas</a:t>
            </a:r>
            <a:endParaRPr lang="en-US" altLang="en-US" sz="1000" dirty="0" smtClean="0"/>
          </a:p>
          <a:p>
            <a:pPr lvl="1" eaLnBrk="1" hangingPunct="1">
              <a:lnSpc>
                <a:spcPct val="90000"/>
              </a:lnSpc>
              <a:spcBef>
                <a:spcPts val="150"/>
              </a:spcBef>
            </a:pPr>
            <a:r>
              <a:rPr lang="en-US" altLang="en-US" sz="1000" dirty="0" err="1" smtClean="0"/>
              <a:t>Alvo</a:t>
            </a:r>
            <a:r>
              <a:rPr lang="en-US" altLang="en-US" sz="1000" baseline="0" dirty="0" smtClean="0"/>
              <a:t> </a:t>
            </a:r>
            <a:r>
              <a:rPr lang="en-US" altLang="en-US" sz="1000" dirty="0" err="1" smtClean="0"/>
              <a:t>ou</a:t>
            </a:r>
            <a:r>
              <a:rPr lang="en-US" altLang="en-US" sz="1000" dirty="0" smtClean="0"/>
              <a:t> </a:t>
            </a:r>
            <a:r>
              <a:rPr lang="en-US" altLang="en-US" sz="1000" dirty="0" err="1" smtClean="0"/>
              <a:t>dependente</a:t>
            </a:r>
            <a:endParaRPr lang="en-US" altLang="en-US" sz="1000" dirty="0" smtClean="0"/>
          </a:p>
          <a:p>
            <a:pPr eaLnBrk="1" hangingPunct="1">
              <a:lnSpc>
                <a:spcPct val="90000"/>
              </a:lnSpc>
              <a:spcBef>
                <a:spcPts val="150"/>
              </a:spcBef>
            </a:pPr>
            <a:r>
              <a:rPr lang="en-US" altLang="en-US" sz="1000" dirty="0" err="1" smtClean="0"/>
              <a:t>caracter</a:t>
            </a:r>
            <a:r>
              <a:rPr lang="pt-BR" altLang="en-US" sz="1000" dirty="0" err="1" smtClean="0"/>
              <a:t>ísticas</a:t>
            </a:r>
            <a:endParaRPr lang="en-US" altLang="en-US" sz="1000" dirty="0" smtClean="0"/>
          </a:p>
          <a:p>
            <a:pPr eaLnBrk="1" hangingPunct="1">
              <a:lnSpc>
                <a:spcPct val="90000"/>
              </a:lnSpc>
              <a:spcBef>
                <a:spcPts val="150"/>
              </a:spcBef>
            </a:pPr>
            <a:r>
              <a:rPr lang="en-US" altLang="en-US" sz="1000" dirty="0" err="1" smtClean="0"/>
              <a:t>atributos</a:t>
            </a:r>
            <a:endParaRPr lang="en-US" altLang="en-US" sz="1000" dirty="0" smtClean="0"/>
          </a:p>
          <a:p>
            <a:pPr eaLnBrk="1" hangingPunct="1">
              <a:lnSpc>
                <a:spcPct val="90000"/>
              </a:lnSpc>
              <a:spcBef>
                <a:spcPts val="150"/>
              </a:spcBef>
            </a:pPr>
            <a:r>
              <a:rPr lang="en-US" altLang="en-US" sz="1000" dirty="0" err="1" smtClean="0"/>
              <a:t>campos</a:t>
            </a:r>
            <a:endParaRPr lang="en-US" altLang="en-US" sz="1000" dirty="0" smtClean="0"/>
          </a:p>
          <a:p>
            <a:pPr eaLnBrk="1" hangingPunct="1">
              <a:lnSpc>
                <a:spcPct val="90000"/>
              </a:lnSpc>
              <a:spcBef>
                <a:spcPts val="150"/>
              </a:spcBef>
            </a:pPr>
            <a:r>
              <a:rPr lang="en-US" altLang="en-US" sz="1000" dirty="0" err="1" smtClean="0"/>
              <a:t>indicadores</a:t>
            </a:r>
            <a:endParaRPr lang="en-US" altLang="en-US" sz="1000" dirty="0" smtClean="0"/>
          </a:p>
          <a:p>
            <a:pPr eaLnBrk="1" hangingPunct="1">
              <a:lnSpc>
                <a:spcPct val="90000"/>
              </a:lnSpc>
              <a:spcBef>
                <a:spcPts val="150"/>
              </a:spcBef>
            </a:pPr>
            <a:r>
              <a:rPr lang="en-US" altLang="en-US" sz="1000" dirty="0" smtClean="0"/>
              <a:t>m</a:t>
            </a:r>
            <a:r>
              <a:rPr lang="pt-BR" altLang="en-US" sz="1000" dirty="0" smtClean="0"/>
              <a:t>é</a:t>
            </a:r>
            <a:r>
              <a:rPr lang="en-US" altLang="en-US" sz="1000" dirty="0" err="1" smtClean="0"/>
              <a:t>tricas</a:t>
            </a:r>
            <a:endParaRPr lang="en-US" altLang="en-US" sz="100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794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45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Generalizar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sobre</a:t>
            </a:r>
            <a:r>
              <a:rPr lang="en-US" altLang="en-US" dirty="0" smtClean="0"/>
              <a:t> o </a:t>
            </a:r>
            <a:r>
              <a:rPr lang="en-US" altLang="en-US" dirty="0" err="1" smtClean="0"/>
              <a:t>passado</a:t>
            </a:r>
            <a:r>
              <a:rPr lang="en-US" altLang="en-US" baseline="0" dirty="0" smtClean="0"/>
              <a:t> </a:t>
            </a:r>
            <a:r>
              <a:rPr lang="pt-BR" altLang="en-US" baseline="0" dirty="0" smtClean="0"/>
              <a:t>é uma coisa. Garantir que generalizações funcionarão no futuro é outra.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err="1" smtClean="0"/>
              <a:t>Decorar</a:t>
            </a:r>
            <a:r>
              <a:rPr lang="en-US" altLang="en-US" dirty="0" smtClean="0"/>
              <a:t> n</a:t>
            </a:r>
            <a:r>
              <a:rPr lang="pt-BR" altLang="en-US" dirty="0" err="1" smtClean="0"/>
              <a:t>ão</a:t>
            </a:r>
            <a:r>
              <a:rPr lang="pt-BR" altLang="en-US" dirty="0" smtClean="0"/>
              <a:t> é aprender;</a:t>
            </a:r>
            <a:r>
              <a:rPr lang="pt-BR" altLang="en-US" baseline="0" dirty="0" smtClean="0"/>
              <a:t> alunos que decoram as respostas antes do exame não aprenderam nada.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663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0931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Cada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folha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extremidade</a:t>
            </a:r>
            <a:r>
              <a:rPr lang="en-US" altLang="en-US" dirty="0" smtClean="0"/>
              <a:t>) </a:t>
            </a:r>
            <a:r>
              <a:rPr lang="en-US" altLang="en-US" dirty="0" err="1" smtClean="0"/>
              <a:t>representa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algo</a:t>
            </a:r>
            <a:r>
              <a:rPr lang="en-US" altLang="en-US" dirty="0" smtClean="0"/>
              <a:t> no </a:t>
            </a:r>
            <a:r>
              <a:rPr lang="en-US" altLang="en-US" dirty="0" err="1" smtClean="0"/>
              <a:t>mundo</a:t>
            </a:r>
            <a:r>
              <a:rPr lang="en-US" altLang="en-US" dirty="0" smtClean="0"/>
              <a:t> real.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err="1" smtClean="0"/>
              <a:t>Acesse</a:t>
            </a:r>
            <a:r>
              <a:rPr lang="en-US" altLang="en-US" dirty="0" smtClean="0"/>
              <a:t> </a:t>
            </a:r>
            <a:r>
              <a:rPr lang="en-US" altLang="en-US" b="0" dirty="0" smtClean="0"/>
              <a:t>“</a:t>
            </a:r>
            <a:r>
              <a:rPr lang="en-US" altLang="en-US" b="0" dirty="0" smtClean="0"/>
              <a:t>guess-the-sitcom-character-or-evil-dictator”: </a:t>
            </a:r>
            <a:r>
              <a:rPr lang="en-US" altLang="en-US" b="0" dirty="0" smtClean="0"/>
              <a:t>http://</a:t>
            </a:r>
            <a:r>
              <a:rPr lang="en-US" altLang="en-US" b="0" dirty="0" err="1" smtClean="0"/>
              <a:t>www.smalltime.com</a:t>
            </a:r>
            <a:r>
              <a:rPr lang="en-US" altLang="en-US" b="0" dirty="0" smtClean="0"/>
              <a:t>/</a:t>
            </a:r>
            <a:r>
              <a:rPr lang="en-US" altLang="en-US" b="0" dirty="0" err="1" smtClean="0"/>
              <a:t>dictator.html</a:t>
            </a:r>
            <a:r>
              <a:rPr lang="en-US" altLang="en-US" b="0" dirty="0" smtClean="0"/>
              <a:t>”</a:t>
            </a:r>
          </a:p>
          <a:p>
            <a:pPr eaLnBrk="1" hangingPunct="1"/>
            <a:endParaRPr lang="en-US" altLang="en-US" b="1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1451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66673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Evidentemente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que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modelos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reais</a:t>
            </a:r>
            <a:r>
              <a:rPr lang="en-US" altLang="en-US" dirty="0" smtClean="0"/>
              <a:t> s</a:t>
            </a:r>
            <a:r>
              <a:rPr lang="pt-BR" altLang="en-US" dirty="0" err="1" smtClean="0"/>
              <a:t>ão</a:t>
            </a:r>
            <a:r>
              <a:rPr lang="pt-BR" altLang="en-US" dirty="0" smtClean="0"/>
              <a:t> maiores</a:t>
            </a:r>
            <a:r>
              <a:rPr lang="pt-BR" altLang="en-US" baseline="0" dirty="0" smtClean="0"/>
              <a:t> e mais complexos.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r>
              <a:rPr lang="en-US" altLang="en-US" dirty="0" err="1" smtClean="0"/>
              <a:t>Sobre</a:t>
            </a:r>
            <a:r>
              <a:rPr lang="en-US" altLang="en-US" dirty="0" smtClean="0"/>
              <a:t> a </a:t>
            </a:r>
            <a:r>
              <a:rPr lang="en-US" altLang="en-US" dirty="0" err="1" smtClean="0"/>
              <a:t>regra</a:t>
            </a:r>
            <a:r>
              <a:rPr lang="en-US" altLang="en-US" dirty="0" smtClean="0"/>
              <a:t>: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b="1" dirty="0" smtClean="0"/>
              <a:t>Se</a:t>
            </a:r>
            <a:r>
              <a:rPr lang="en-US" altLang="en-US" dirty="0" smtClean="0"/>
              <a:t> n</a:t>
            </a:r>
            <a:r>
              <a:rPr lang="pt-BR" altLang="en-US" dirty="0" err="1" smtClean="0"/>
              <a:t>ão</a:t>
            </a:r>
            <a:r>
              <a:rPr lang="pt-BR" altLang="en-US" dirty="0" smtClean="0"/>
              <a:t> compraram sapato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e</a:t>
            </a:r>
            <a:r>
              <a:rPr lang="en-US" altLang="en-US" dirty="0" smtClean="0"/>
              <a:t> s</a:t>
            </a:r>
            <a:r>
              <a:rPr lang="pt-BR" altLang="en-US" dirty="0" err="1" smtClean="0"/>
              <a:t>ão</a:t>
            </a:r>
            <a:r>
              <a:rPr lang="pt-BR" altLang="en-US" dirty="0" smtClean="0"/>
              <a:t> de alta renda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ent</a:t>
            </a:r>
            <a:r>
              <a:rPr lang="pt-BR" altLang="en-US" b="1" dirty="0" err="1" smtClean="0"/>
              <a:t>ão</a:t>
            </a:r>
            <a:r>
              <a:rPr lang="en-US" altLang="en-US" dirty="0" smtClean="0"/>
              <a:t> </a:t>
            </a:r>
            <a:r>
              <a:rPr lang="en-US" altLang="en-US" u="sng" dirty="0" err="1" smtClean="0"/>
              <a:t>venda</a:t>
            </a:r>
            <a:r>
              <a:rPr lang="en-US" altLang="en-US" u="sng" dirty="0" smtClean="0"/>
              <a:t> </a:t>
            </a:r>
            <a:r>
              <a:rPr lang="en-US" altLang="en-US" u="sng" dirty="0" err="1" smtClean="0"/>
              <a:t>sapato</a:t>
            </a:r>
            <a:r>
              <a:rPr lang="en-US" altLang="en-US" dirty="0" smtClean="0"/>
              <a:t>. </a:t>
            </a:r>
          </a:p>
          <a:p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err="1" smtClean="0"/>
              <a:t>Neste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exemplo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fict</a:t>
            </a:r>
            <a:r>
              <a:rPr lang="pt-BR" altLang="en-US" dirty="0" err="1" smtClean="0"/>
              <a:t>ício</a:t>
            </a:r>
            <a:r>
              <a:rPr lang="pt-BR" altLang="en-US" dirty="0" smtClean="0"/>
              <a:t>,  a regra se provou</a:t>
            </a:r>
            <a:r>
              <a:rPr lang="pt-BR" altLang="en-US" baseline="0" dirty="0" smtClean="0"/>
              <a:t> certa em 35% das vezes para os casos de treino. Isso significa que. dos clientes deste segmento, a regra está, a rigor, errada 65% das vezes. No entanto, se assumirmos que 2% de </a:t>
            </a:r>
            <a:r>
              <a:rPr lang="pt-BR" altLang="en-US" b="1" i="1" baseline="0" dirty="0" smtClean="0"/>
              <a:t>todos</a:t>
            </a:r>
            <a:r>
              <a:rPr lang="pt-BR" altLang="en-US" b="0" i="0" baseline="0" dirty="0" smtClean="0"/>
              <a:t> os clientes compram sapatos, isso significa que identificamos um segmento que compra sapatos quase que 18 vezes mais que a média. Isso significa que temos um ganho de 18.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5260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SPSS: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Seguradora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reduz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custos</a:t>
            </a:r>
            <a:r>
              <a:rPr lang="en-US" altLang="en-US" baseline="0" dirty="0" smtClean="0"/>
              <a:t> com mala direta </a:t>
            </a:r>
            <a:r>
              <a:rPr lang="en-US" altLang="en-US" baseline="0" dirty="0" err="1" smtClean="0"/>
              <a:t>em</a:t>
            </a:r>
            <a:r>
              <a:rPr lang="en-US" altLang="en-US" baseline="0" dirty="0" smtClean="0"/>
              <a:t> 35% e </a:t>
            </a:r>
            <a:r>
              <a:rPr lang="en-US" altLang="en-US" baseline="0" dirty="0" err="1" smtClean="0"/>
              <a:t>aumenta</a:t>
            </a:r>
            <a:r>
              <a:rPr lang="en-US" altLang="en-US" baseline="0" dirty="0" smtClean="0"/>
              <a:t> taxa de convers</a:t>
            </a:r>
            <a:r>
              <a:rPr lang="pt-BR" altLang="en-US" baseline="0" dirty="0" err="1" smtClean="0"/>
              <a:t>ão</a:t>
            </a:r>
            <a:r>
              <a:rPr lang="pt-BR" altLang="en-US" baseline="0" dirty="0" smtClean="0"/>
              <a:t> em 40%</a:t>
            </a:r>
            <a:endParaRPr lang="en-US" altLang="en-US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69949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24023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 </a:t>
            </a:r>
            <a:r>
              <a:rPr lang="en-US" altLang="en-US" dirty="0" err="1" smtClean="0"/>
              <a:t>curva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linha</a:t>
            </a:r>
            <a:r>
              <a:rPr lang="en-US" altLang="en-US" baseline="0" dirty="0" smtClean="0"/>
              <a:t> de </a:t>
            </a:r>
            <a:r>
              <a:rPr lang="en-US" altLang="en-US" baseline="0" dirty="0" err="1" smtClean="0"/>
              <a:t>lucro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previsto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sobe</a:t>
            </a:r>
            <a:r>
              <a:rPr lang="en-US" altLang="en-US" baseline="0" dirty="0" smtClean="0"/>
              <a:t> logo no </a:t>
            </a:r>
            <a:r>
              <a:rPr lang="en-US" altLang="en-US" baseline="0" dirty="0" err="1" smtClean="0"/>
              <a:t>começo</a:t>
            </a:r>
            <a:r>
              <a:rPr lang="en-US" altLang="en-US" baseline="0" dirty="0" smtClean="0"/>
              <a:t>, </a:t>
            </a:r>
            <a:r>
              <a:rPr lang="en-US" altLang="en-US" baseline="0" dirty="0" err="1" smtClean="0"/>
              <a:t>uma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vez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que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voc</a:t>
            </a:r>
            <a:r>
              <a:rPr lang="pt-BR" altLang="en-US" baseline="0" dirty="0" err="1" smtClean="0"/>
              <a:t>ê</a:t>
            </a:r>
            <a:r>
              <a:rPr lang="pt-BR" altLang="en-US" baseline="0" dirty="0" smtClean="0"/>
              <a:t> entra em contato primeiro com aqueles clientes que estão mais propensos a responder. Depois de esgotar os clientes com maior </a:t>
            </a:r>
            <a:r>
              <a:rPr lang="pt-BR" altLang="en-US" b="1" baseline="0" dirty="0" smtClean="0"/>
              <a:t>pontuaç</a:t>
            </a:r>
            <a:r>
              <a:rPr lang="pt-BR" altLang="en-US" b="1" baseline="0" dirty="0" smtClean="0"/>
              <a:t>ão preditiva</a:t>
            </a:r>
            <a:r>
              <a:rPr lang="pt-BR" altLang="en-US" baseline="0" dirty="0" smtClean="0"/>
              <a:t>, </a:t>
            </a:r>
            <a:r>
              <a:rPr lang="pt-BR" altLang="en-US" baseline="0" dirty="0" smtClean="0"/>
              <a:t>entrar em contato com os demais clientes vai apenas reduzir seu lucro. Você provavelmente vai querer para a campanha no ponto do lucro máximo, embora esta decisão dependa da sua estratégia de marketing de longo prazo. 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E </a:t>
            </a:r>
            <a:r>
              <a:rPr lang="en-US" altLang="en-US" dirty="0" err="1" smtClean="0"/>
              <a:t>efici</a:t>
            </a:r>
            <a:r>
              <a:rPr lang="pt-BR" altLang="en-US" dirty="0" err="1" smtClean="0"/>
              <a:t>ência</a:t>
            </a:r>
            <a:r>
              <a:rPr lang="pt-BR" altLang="en-US" dirty="0" smtClean="0"/>
              <a:t> do ranking preditivo é clara. Sem um modelo preditivo ou</a:t>
            </a:r>
            <a:r>
              <a:rPr lang="pt-BR" altLang="en-US" baseline="0" dirty="0" smtClean="0"/>
              <a:t> recursos para classificar os clientes, pode gerar prejuízo ao invés de lucro, como ilustrado pela linha diagonal na parte inferior do gráfico</a:t>
            </a:r>
            <a:r>
              <a:rPr lang="en-US" altLang="en-US" dirty="0" smtClean="0"/>
              <a:t>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85215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err="1" smtClean="0"/>
              <a:t>Tabela</a:t>
            </a:r>
            <a:r>
              <a:rPr lang="en-US" altLang="en-US" dirty="0" smtClean="0"/>
              <a:t>/gr</a:t>
            </a:r>
            <a:r>
              <a:rPr lang="pt-BR" altLang="en-US" dirty="0" err="1" smtClean="0"/>
              <a:t>áfico</a:t>
            </a:r>
            <a:r>
              <a:rPr lang="pt-BR" altLang="en-US" dirty="0" smtClean="0"/>
              <a:t> de ganho</a:t>
            </a:r>
            <a:endParaRPr lang="en-US" altLang="en-US" dirty="0" smtClean="0"/>
          </a:p>
          <a:p>
            <a:pPr eaLnBrk="1" hangingPunct="1"/>
            <a:r>
              <a:rPr lang="en-US" altLang="en-US" dirty="0" err="1" smtClean="0"/>
              <a:t>Mostram</a:t>
            </a:r>
            <a:r>
              <a:rPr lang="en-US" altLang="en-US" dirty="0" smtClean="0"/>
              <a:t> </a:t>
            </a:r>
            <a:r>
              <a:rPr lang="pt-BR" altLang="en-US" dirty="0" smtClean="0"/>
              <a:t>a n</a:t>
            </a:r>
            <a:r>
              <a:rPr lang="pt-BR" altLang="en-US" dirty="0" smtClean="0"/>
              <a:t>ível de </a:t>
            </a:r>
            <a:r>
              <a:rPr lang="pt-BR" altLang="en-US" dirty="0" err="1" smtClean="0"/>
              <a:t>responsividade</a:t>
            </a:r>
            <a:r>
              <a:rPr lang="pt-BR" altLang="en-US" dirty="0" smtClean="0"/>
              <a:t> em</a:t>
            </a:r>
            <a:r>
              <a:rPr lang="pt-BR" altLang="en-US" baseline="0" dirty="0" smtClean="0"/>
              <a:t> diferentes pontos de uma mesma curva – um milhão de modelos em um...</a:t>
            </a:r>
          </a:p>
          <a:p>
            <a:pPr eaLnBrk="1" hangingPunct="1"/>
            <a:r>
              <a:rPr lang="pt-BR" altLang="en-US" baseline="0" dirty="0" smtClean="0"/>
              <a:t>Mostram duas curvas com diferentes picos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94649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20629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03908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53193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en-US" dirty="0" smtClean="0"/>
              <a:t>Áreas</a:t>
            </a:r>
            <a:r>
              <a:rPr lang="pt-BR" altLang="en-US" baseline="0" dirty="0" smtClean="0"/>
              <a:t> </a:t>
            </a:r>
            <a:r>
              <a:rPr lang="pt-BR" altLang="en-US" baseline="0" dirty="0" smtClean="0"/>
              <a:t>em que a Análise Preditiva é aplicada: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  <a:p>
            <a:pPr eaLnBrk="1" hangingPunct="1"/>
            <a:r>
              <a:rPr lang="en-US" altLang="en-US" dirty="0" err="1" smtClean="0"/>
              <a:t>Unidades</a:t>
            </a:r>
            <a:r>
              <a:rPr lang="en-US" altLang="en-US" dirty="0" smtClean="0"/>
              <a:t> s</a:t>
            </a:r>
            <a:r>
              <a:rPr lang="pt-BR" altLang="en-US" dirty="0" err="1" smtClean="0"/>
              <a:t>ão</a:t>
            </a:r>
            <a:r>
              <a:rPr lang="pt-BR" altLang="en-US" dirty="0" smtClean="0"/>
              <a:t> pessoas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- </a:t>
            </a:r>
            <a:r>
              <a:rPr lang="en-US" altLang="en-US" dirty="0" err="1" smtClean="0"/>
              <a:t>neg</a:t>
            </a:r>
            <a:r>
              <a:rPr lang="pt-BR" altLang="en-US" dirty="0" smtClean="0"/>
              <a:t>ócios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- marketing – </a:t>
            </a:r>
            <a:r>
              <a:rPr lang="en-US" altLang="en-US" dirty="0" err="1" smtClean="0"/>
              <a:t>tamb</a:t>
            </a:r>
            <a:r>
              <a:rPr lang="pt-BR" altLang="en-US" dirty="0" err="1" smtClean="0"/>
              <a:t>ém</a:t>
            </a:r>
            <a:r>
              <a:rPr lang="pt-BR" altLang="en-US" dirty="0" smtClean="0"/>
              <a:t> </a:t>
            </a:r>
            <a:r>
              <a:rPr lang="en-US" altLang="en-US" dirty="0" err="1" smtClean="0"/>
              <a:t>faz</a:t>
            </a:r>
            <a:r>
              <a:rPr lang="en-US" altLang="en-US" dirty="0" smtClean="0"/>
              <a:t> b-2-b – </a:t>
            </a:r>
            <a:r>
              <a:rPr lang="en-US" altLang="en-US" dirty="0" err="1" smtClean="0"/>
              <a:t>muito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semelhante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	</a:t>
            </a:r>
            <a:r>
              <a:rPr lang="en-US" altLang="en-US" dirty="0" err="1" smtClean="0"/>
              <a:t>levantamento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recursos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- CRM</a:t>
            </a:r>
          </a:p>
          <a:p>
            <a:pPr eaLnBrk="1" hangingPunct="1"/>
            <a:r>
              <a:rPr lang="en-US" altLang="en-US" dirty="0" smtClean="0"/>
              <a:t>- </a:t>
            </a:r>
            <a:r>
              <a:rPr lang="en-US" altLang="en-US" dirty="0" err="1" smtClean="0"/>
              <a:t>fraude</a:t>
            </a:r>
            <a:r>
              <a:rPr lang="en-US" altLang="en-US" dirty="0" smtClean="0"/>
              <a:t>, an</a:t>
            </a:r>
            <a:r>
              <a:rPr lang="pt-BR" altLang="en-US" dirty="0" err="1" smtClean="0"/>
              <a:t>álise</a:t>
            </a:r>
            <a:r>
              <a:rPr lang="pt-BR" altLang="en-US" dirty="0" smtClean="0"/>
              <a:t> de </a:t>
            </a:r>
            <a:r>
              <a:rPr lang="en-US" altLang="en-US" dirty="0" err="1" smtClean="0"/>
              <a:t>cr</a:t>
            </a:r>
            <a:r>
              <a:rPr lang="pt-BR" altLang="en-US" dirty="0" smtClean="0"/>
              <a:t>édito</a:t>
            </a:r>
            <a:r>
              <a:rPr lang="en-US" altLang="en-US" dirty="0" smtClean="0"/>
              <a:t>, an</a:t>
            </a:r>
            <a:r>
              <a:rPr lang="pt-BR" altLang="en-US" dirty="0" err="1" smtClean="0"/>
              <a:t>álise</a:t>
            </a:r>
            <a:r>
              <a:rPr lang="pt-BR" altLang="en-US" dirty="0" smtClean="0"/>
              <a:t> de risco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- </a:t>
            </a:r>
            <a:r>
              <a:rPr lang="en-US" altLang="en-US" dirty="0" err="1" smtClean="0"/>
              <a:t>solicitantes</a:t>
            </a:r>
            <a:r>
              <a:rPr lang="en-US" altLang="en-US" baseline="0" dirty="0" smtClean="0"/>
              <a:t> de </a:t>
            </a:r>
            <a:r>
              <a:rPr lang="en-US" altLang="en-US" baseline="0" dirty="0" err="1" smtClean="0"/>
              <a:t>benef</a:t>
            </a:r>
            <a:r>
              <a:rPr lang="pt-BR" altLang="en-US" baseline="0" dirty="0" err="1" smtClean="0"/>
              <a:t>ícios</a:t>
            </a:r>
            <a:r>
              <a:rPr lang="pt-BR" altLang="en-US" baseline="0" dirty="0" smtClean="0"/>
              <a:t> </a:t>
            </a:r>
            <a:r>
              <a:rPr lang="en-US" altLang="en-US" dirty="0" smtClean="0"/>
              <a:t>(</a:t>
            </a:r>
            <a:r>
              <a:rPr lang="en-US" altLang="en-US" dirty="0" err="1" smtClean="0"/>
              <a:t>governo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plano</a:t>
            </a:r>
            <a:r>
              <a:rPr lang="en-US" altLang="en-US" baseline="0" dirty="0" smtClean="0"/>
              <a:t> de </a:t>
            </a:r>
            <a:r>
              <a:rPr lang="en-US" altLang="en-US" baseline="0" dirty="0" err="1" smtClean="0"/>
              <a:t>sa</a:t>
            </a:r>
            <a:r>
              <a:rPr lang="pt-BR" altLang="en-US" baseline="0" dirty="0" err="1" smtClean="0"/>
              <a:t>úde</a:t>
            </a:r>
            <a:r>
              <a:rPr lang="en-US" altLang="en-US" dirty="0" smtClean="0"/>
              <a:t>)</a:t>
            </a:r>
          </a:p>
          <a:p>
            <a:pPr eaLnBrk="1" hangingPunct="1"/>
            <a:r>
              <a:rPr lang="en-US" altLang="en-US" dirty="0" smtClean="0"/>
              <a:t>- m</a:t>
            </a:r>
            <a:r>
              <a:rPr lang="pt-BR" altLang="en-US" dirty="0" smtClean="0"/>
              <a:t>é</a:t>
            </a:r>
            <a:r>
              <a:rPr lang="en-US" altLang="en-US" dirty="0" err="1" smtClean="0"/>
              <a:t>dico</a:t>
            </a:r>
            <a:r>
              <a:rPr lang="en-US" altLang="en-US" dirty="0" smtClean="0"/>
              <a:t>/</a:t>
            </a:r>
            <a:r>
              <a:rPr lang="en-US" altLang="en-US" dirty="0" err="1" smtClean="0"/>
              <a:t>farmac</a:t>
            </a:r>
            <a:r>
              <a:rPr lang="pt-BR" altLang="en-US" dirty="0" err="1" smtClean="0"/>
              <a:t>ê</a:t>
            </a:r>
            <a:r>
              <a:rPr lang="en-US" altLang="en-US" dirty="0" err="1" smtClean="0"/>
              <a:t>utico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- </a:t>
            </a:r>
            <a:r>
              <a:rPr lang="en-US" altLang="en-US" dirty="0" err="1" smtClean="0"/>
              <a:t>Em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todas</a:t>
            </a:r>
            <a:r>
              <a:rPr lang="en-US" altLang="en-US" dirty="0" smtClean="0"/>
              <a:t> as </a:t>
            </a:r>
            <a:r>
              <a:rPr lang="en-US" altLang="en-US" dirty="0" err="1" smtClean="0"/>
              <a:t>verticais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segmentos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industriais</a:t>
            </a:r>
            <a:r>
              <a:rPr lang="en-US" altLang="en-US" baseline="0" dirty="0" smtClean="0"/>
              <a:t>, </a:t>
            </a:r>
            <a:r>
              <a:rPr lang="en-US" altLang="en-US" baseline="0" dirty="0" err="1" smtClean="0"/>
              <a:t>setores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governamentais</a:t>
            </a:r>
            <a:r>
              <a:rPr lang="en-US" altLang="en-US" baseline="0" dirty="0" smtClean="0"/>
              <a:t>, etc.</a:t>
            </a:r>
            <a:endParaRPr lang="en-US" altLang="en-US" dirty="0" smtClean="0"/>
          </a:p>
          <a:p>
            <a:pPr eaLnBrk="1" hangingPunct="1"/>
            <a:r>
              <a:rPr lang="en-US" altLang="en-US" dirty="0" err="1" smtClean="0"/>
              <a:t>Unidades</a:t>
            </a:r>
            <a:r>
              <a:rPr lang="en-US" altLang="en-US" dirty="0" smtClean="0"/>
              <a:t> n</a:t>
            </a:r>
            <a:r>
              <a:rPr lang="pt-BR" altLang="en-US" dirty="0" err="1" smtClean="0"/>
              <a:t>ão</a:t>
            </a:r>
            <a:r>
              <a:rPr lang="pt-BR" altLang="en-US" dirty="0" smtClean="0"/>
              <a:t> são pessoas</a:t>
            </a:r>
            <a:endParaRPr lang="en-US" altLang="en-US" dirty="0" smtClean="0"/>
          </a:p>
          <a:p>
            <a:pPr marL="171450" indent="-171450" eaLnBrk="1" hangingPunct="1">
              <a:buFontTx/>
              <a:buChar char="-"/>
            </a:pPr>
            <a:r>
              <a:rPr lang="en-US" altLang="en-US" dirty="0" err="1" smtClean="0"/>
              <a:t>Engenharia</a:t>
            </a:r>
            <a:endParaRPr lang="en-US" altLang="en-US" dirty="0" smtClean="0"/>
          </a:p>
          <a:p>
            <a:pPr marL="171450" indent="-171450" eaLnBrk="1" hangingPunct="1">
              <a:buFontTx/>
              <a:buChar char="-"/>
            </a:pPr>
            <a:r>
              <a:rPr lang="en-US" altLang="en-US" dirty="0" err="1" smtClean="0"/>
              <a:t>descoberta</a:t>
            </a:r>
            <a:r>
              <a:rPr lang="en-US" altLang="en-US" dirty="0" smtClean="0"/>
              <a:t> </a:t>
            </a:r>
            <a:r>
              <a:rPr lang="en-US" altLang="en-US" dirty="0" smtClean="0"/>
              <a:t>de </a:t>
            </a:r>
            <a:r>
              <a:rPr lang="en-US" altLang="en-US" dirty="0" err="1" smtClean="0"/>
              <a:t>novas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drogas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- </a:t>
            </a:r>
            <a:r>
              <a:rPr lang="en-US" altLang="en-US" dirty="0" err="1" smtClean="0"/>
              <a:t>classificaç</a:t>
            </a:r>
            <a:r>
              <a:rPr lang="pt-BR" altLang="en-US" dirty="0" err="1" smtClean="0"/>
              <a:t>ão</a:t>
            </a:r>
            <a:r>
              <a:rPr lang="pt-BR" altLang="en-US" dirty="0" smtClean="0"/>
              <a:t> de imagens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- </a:t>
            </a:r>
            <a:r>
              <a:rPr lang="en-US" altLang="en-US" dirty="0" err="1" smtClean="0"/>
              <a:t>classificaç</a:t>
            </a:r>
            <a:r>
              <a:rPr lang="pt-BR" altLang="en-US" dirty="0" err="1" smtClean="0"/>
              <a:t>ão</a:t>
            </a:r>
            <a:r>
              <a:rPr lang="en-US" altLang="en-US" b="0" dirty="0" smtClean="0"/>
              <a:t>/</a:t>
            </a:r>
            <a:r>
              <a:rPr lang="en-US" altLang="en-US" b="0" dirty="0" err="1" smtClean="0"/>
              <a:t>recuperaç</a:t>
            </a:r>
            <a:r>
              <a:rPr lang="pt-BR" altLang="en-US" b="0" dirty="0" err="1" smtClean="0"/>
              <a:t>ão</a:t>
            </a:r>
            <a:r>
              <a:rPr lang="pt-BR" altLang="en-US" dirty="0" smtClean="0"/>
              <a:t> </a:t>
            </a:r>
            <a:r>
              <a:rPr lang="en-US" altLang="en-US" dirty="0" smtClean="0"/>
              <a:t>de </a:t>
            </a:r>
            <a:r>
              <a:rPr lang="en-US" altLang="en-US" dirty="0" err="1" smtClean="0"/>
              <a:t>textos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- </a:t>
            </a:r>
            <a:r>
              <a:rPr lang="en-US" altLang="en-US" dirty="0" err="1" smtClean="0"/>
              <a:t>financeiro</a:t>
            </a:r>
            <a:r>
              <a:rPr lang="en-US" altLang="en-US" dirty="0" smtClean="0"/>
              <a:t>: </a:t>
            </a:r>
            <a:r>
              <a:rPr lang="en-US" altLang="en-US" dirty="0" err="1" smtClean="0"/>
              <a:t>mercado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capitais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- </a:t>
            </a:r>
            <a:r>
              <a:rPr lang="en-US" altLang="en-US" dirty="0" err="1" smtClean="0"/>
              <a:t>esportes</a:t>
            </a:r>
            <a:endParaRPr lang="en-US" altLang="en-US" dirty="0" smtClean="0"/>
          </a:p>
          <a:p>
            <a:pPr marL="171450" indent="-171450" eaLnBrk="1" hangingPunct="1">
              <a:buFontTx/>
              <a:buChar char="-"/>
            </a:pPr>
            <a:r>
              <a:rPr lang="en-US" altLang="en-US" dirty="0" err="1" smtClean="0"/>
              <a:t>segurança</a:t>
            </a:r>
            <a:endParaRPr lang="en-US" altLang="en-US" dirty="0" smtClean="0"/>
          </a:p>
          <a:p>
            <a:pPr marL="171450" indent="-171450" eaLnBrk="1" hangingPunct="1">
              <a:buFontTx/>
              <a:buChar char="-"/>
            </a:pPr>
            <a:r>
              <a:rPr lang="en-US" altLang="en-US" dirty="0" err="1" smtClean="0"/>
              <a:t>detecç</a:t>
            </a:r>
            <a:r>
              <a:rPr lang="pt-BR" altLang="en-US" dirty="0" err="1" smtClean="0"/>
              <a:t>ão</a:t>
            </a:r>
            <a:r>
              <a:rPr lang="pt-BR" altLang="en-US" dirty="0" smtClean="0"/>
              <a:t> de invasão</a:t>
            </a:r>
            <a:endParaRPr lang="en-US" altLang="en-US" dirty="0" smtClean="0"/>
          </a:p>
          <a:p>
            <a:pPr marL="171450" indent="-171450" eaLnBrk="1" hangingPunct="1">
              <a:buFontTx/>
              <a:buChar char="-"/>
            </a:pPr>
            <a:r>
              <a:rPr lang="en-US" altLang="en-US" dirty="0" smtClean="0"/>
              <a:t>v</a:t>
            </a:r>
            <a:r>
              <a:rPr lang="pt-BR" altLang="en-US" dirty="0" err="1" smtClean="0"/>
              <a:t>írus</a:t>
            </a:r>
            <a:endParaRPr lang="pt-BR" altLang="en-US" dirty="0"/>
          </a:p>
          <a:p>
            <a:pPr eaLnBrk="1" hangingPunct="1"/>
            <a:endParaRPr lang="en-US" altLang="en-US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6511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Do </a:t>
            </a:r>
            <a:r>
              <a:rPr lang="en-US" altLang="en-US" dirty="0" err="1" smtClean="0"/>
              <a:t>livro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Competing on Analytics: The New Science of Winning, </a:t>
            </a:r>
            <a:r>
              <a:rPr lang="en-US" altLang="en-US" dirty="0" smtClean="0"/>
              <a:t>T. Davenport e J. Harris</a:t>
            </a:r>
          </a:p>
          <a:p>
            <a:pPr eaLnBrk="1" hangingPunct="1"/>
            <a:r>
              <a:rPr lang="en-US" altLang="en-US" dirty="0" smtClean="0"/>
              <a:t>E</a:t>
            </a:r>
            <a:r>
              <a:rPr lang="en-US" altLang="en-US" baseline="0" dirty="0" smtClean="0"/>
              <a:t> de </a:t>
            </a:r>
            <a:r>
              <a:rPr lang="en-US" altLang="en-US" baseline="0" dirty="0" err="1" smtClean="0"/>
              <a:t>artigo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hom</a:t>
            </a:r>
            <a:r>
              <a:rPr lang="pt-BR" altLang="en-US" baseline="0" dirty="0" err="1" smtClean="0"/>
              <a:t>ônimo</a:t>
            </a:r>
            <a:r>
              <a:rPr lang="pt-BR" altLang="en-US" baseline="0" dirty="0" smtClean="0"/>
              <a:t> de Tom </a:t>
            </a:r>
            <a:r>
              <a:rPr lang="en-US" altLang="en-US" dirty="0" smtClean="0"/>
              <a:t>Davenport’s </a:t>
            </a:r>
            <a:r>
              <a:rPr lang="en-US" altLang="en-US" dirty="0" err="1" smtClean="0"/>
              <a:t>publicado</a:t>
            </a:r>
            <a:r>
              <a:rPr lang="en-US" altLang="en-US" baseline="0" dirty="0" smtClean="0"/>
              <a:t> no </a:t>
            </a:r>
            <a:r>
              <a:rPr lang="en-US" altLang="en-US" dirty="0" smtClean="0"/>
              <a:t>Harvard Business Review.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err="1" smtClean="0"/>
              <a:t>Neste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contexto</a:t>
            </a:r>
            <a:r>
              <a:rPr lang="en-US" altLang="en-US" dirty="0" smtClean="0"/>
              <a:t>,</a:t>
            </a:r>
            <a:r>
              <a:rPr lang="en-US" altLang="en-US" baseline="0" dirty="0" smtClean="0"/>
              <a:t> a an</a:t>
            </a:r>
            <a:r>
              <a:rPr lang="pt-BR" altLang="en-US" baseline="0" dirty="0" err="1" smtClean="0"/>
              <a:t>álise</a:t>
            </a:r>
            <a:r>
              <a:rPr lang="pt-BR" altLang="en-US" baseline="0" dirty="0" smtClean="0"/>
              <a:t> preditiva resulta é cria capacidades técnicas para tomada de ação em negócios e retorno sobre investimento (ROI) provado. Um estudo da IDC mostrou que </a:t>
            </a:r>
            <a:r>
              <a:rPr lang="pt-BR" altLang="en-US" b="1" i="1" baseline="0" dirty="0" smtClean="0"/>
              <a:t>iniciativas de </a:t>
            </a:r>
            <a:r>
              <a:rPr lang="pt-BR" altLang="en-US" b="1" i="1" baseline="0" dirty="0" err="1" smtClean="0"/>
              <a:t>analytics</a:t>
            </a:r>
            <a:r>
              <a:rPr lang="pt-BR" altLang="en-US" b="0" i="1" baseline="0" dirty="0" smtClean="0"/>
              <a:t> </a:t>
            </a:r>
            <a:r>
              <a:rPr lang="pt-BR" altLang="en-US" b="1" i="1" baseline="0" dirty="0" smtClean="0"/>
              <a:t>resultam em um ROI médio de 145% comparativamente a 89% de iniciativas de </a:t>
            </a:r>
            <a:r>
              <a:rPr lang="pt-BR" altLang="en-US" b="1" i="1" baseline="0" dirty="0" err="1" smtClean="0"/>
              <a:t>analytics</a:t>
            </a:r>
            <a:r>
              <a:rPr lang="pt-BR" altLang="en-US" b="1" i="1" baseline="0" dirty="0" smtClean="0"/>
              <a:t> não-preditivos. </a:t>
            </a:r>
            <a:r>
              <a:rPr lang="pt-BR" altLang="en-US" b="0" i="0" baseline="0" dirty="0" smtClean="0"/>
              <a:t>Esses dados são de um estudo de 43 empresas espalhadas entre os EUA e a Europa, conforme descrito em </a:t>
            </a:r>
            <a:r>
              <a:rPr lang="en-US" altLang="en-US" dirty="0" smtClean="0"/>
              <a:t>“Predictive Analytics and ROI: Lessons from IDC’s Financial Impact Study,” </a:t>
            </a:r>
            <a:r>
              <a:rPr lang="en-US" altLang="en-US" dirty="0" err="1" smtClean="0"/>
              <a:t>setembro</a:t>
            </a:r>
            <a:r>
              <a:rPr lang="en-US" altLang="en-US" dirty="0" smtClean="0"/>
              <a:t>, 2003.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2978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err="1" smtClean="0"/>
              <a:t>Esta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definiç</a:t>
            </a:r>
            <a:r>
              <a:rPr lang="pt-BR" altLang="en-US" dirty="0" err="1" smtClean="0"/>
              <a:t>ão</a:t>
            </a:r>
            <a:r>
              <a:rPr lang="pt-BR" altLang="en-US" dirty="0" smtClean="0"/>
              <a:t> simplificada</a:t>
            </a:r>
            <a:r>
              <a:rPr lang="pt-BR" altLang="en-US" baseline="0" dirty="0" smtClean="0"/>
              <a:t> de análise preditiva se refere a seu produto resultante e proposta de valor ao invés da tecnologia a que é movida, i.e., como os </a:t>
            </a:r>
            <a:r>
              <a:rPr lang="pt-BR" altLang="en-US" baseline="0" dirty="0" smtClean="0"/>
              <a:t>pontuaç</a:t>
            </a:r>
            <a:r>
              <a:rPr lang="pt-BR" altLang="en-US" baseline="0" dirty="0" smtClean="0"/>
              <a:t>ões </a:t>
            </a:r>
            <a:r>
              <a:rPr lang="pt-BR" altLang="en-US" baseline="0" dirty="0" smtClean="0"/>
              <a:t>preditivos </a:t>
            </a:r>
            <a:r>
              <a:rPr lang="pt-BR" altLang="en-US" baseline="0" dirty="0" smtClean="0"/>
              <a:t>são gerados. Mas essa tecnologia é a característica determinante da análise preditiva – portanto, avance alguns slides para ver a definição completa no contexto deste treinamento.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09552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As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informaç</a:t>
            </a:r>
            <a:r>
              <a:rPr lang="pt-BR" altLang="en-US" baseline="0" dirty="0" err="1" smtClean="0"/>
              <a:t>ões</a:t>
            </a:r>
            <a:r>
              <a:rPr lang="pt-BR" altLang="en-US" baseline="0" dirty="0" smtClean="0"/>
              <a:t> são baseadas em uma figura de:</a:t>
            </a:r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i="1" dirty="0" smtClean="0"/>
              <a:t>“Smart (Enough) Systems,”</a:t>
            </a:r>
            <a:r>
              <a:rPr lang="en-US" altLang="en-US" dirty="0" smtClean="0"/>
              <a:t> de James Taylor e Neil </a:t>
            </a:r>
            <a:r>
              <a:rPr lang="en-US" altLang="en-US" dirty="0" err="1" smtClean="0"/>
              <a:t>Raden</a:t>
            </a:r>
            <a:r>
              <a:rPr lang="en-US" altLang="en-US" dirty="0" smtClean="0"/>
              <a:t>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http://smartenoughsystems.com/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17835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termo</a:t>
            </a:r>
            <a:r>
              <a:rPr lang="en-US" altLang="en-US" dirty="0" smtClean="0"/>
              <a:t> “</a:t>
            </a:r>
            <a:r>
              <a:rPr lang="en-US" altLang="en-US" dirty="0" err="1" smtClean="0"/>
              <a:t>cliente</a:t>
            </a:r>
            <a:r>
              <a:rPr lang="en-US" altLang="en-US" dirty="0" smtClean="0"/>
              <a:t>” </a:t>
            </a:r>
            <a:r>
              <a:rPr lang="en-US" altLang="en-US" dirty="0" smtClean="0"/>
              <a:t>t</a:t>
            </a:r>
            <a:r>
              <a:rPr lang="pt-BR" altLang="en-US" dirty="0" smtClean="0"/>
              <a:t>em </a:t>
            </a:r>
            <a:r>
              <a:rPr lang="pt-BR" altLang="en-US" dirty="0" smtClean="0"/>
              <a:t>um significado mais amplo</a:t>
            </a:r>
            <a:r>
              <a:rPr lang="en-US" altLang="en-US" dirty="0" smtClean="0"/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04485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O </a:t>
            </a:r>
            <a:r>
              <a:rPr lang="en-US" altLang="en-US" dirty="0" err="1" smtClean="0"/>
              <a:t>bal</a:t>
            </a:r>
            <a:r>
              <a:rPr lang="pt-BR" altLang="en-US" dirty="0" err="1" smtClean="0"/>
              <a:t>ão</a:t>
            </a:r>
            <a:r>
              <a:rPr lang="pt-BR" altLang="en-US" dirty="0" smtClean="0"/>
              <a:t> se expande de acordo</a:t>
            </a:r>
            <a:r>
              <a:rPr lang="pt-BR" altLang="en-US" baseline="0" dirty="0" smtClean="0"/>
              <a:t> com a taxa de crescimento; a área abaixo da represa acaba enchendo caso o nível de evasão não seja muito alto.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8947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81231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N</a:t>
            </a:r>
            <a:r>
              <a:rPr lang="pt-BR" altLang="en-US" dirty="0" smtClean="0"/>
              <a:t>úmero de assinantes</a:t>
            </a:r>
            <a:r>
              <a:rPr lang="pt-BR" altLang="en-US" baseline="0" dirty="0" smtClean="0"/>
              <a:t> pagantes internacionalmente: </a:t>
            </a:r>
            <a:r>
              <a:rPr lang="en-US" altLang="en-US" dirty="0" smtClean="0"/>
              <a:t>145.000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0575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Nota: </a:t>
            </a:r>
            <a:r>
              <a:rPr lang="en-US" altLang="en-US" dirty="0" err="1" smtClean="0"/>
              <a:t>Clientes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que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encontram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seu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parceiro</a:t>
            </a:r>
            <a:r>
              <a:rPr lang="en-US" altLang="en-US" baseline="0" dirty="0" smtClean="0"/>
              <a:t> de </a:t>
            </a:r>
            <a:r>
              <a:rPr lang="en-US" altLang="en-US" baseline="0" dirty="0" err="1" smtClean="0"/>
              <a:t>vida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cancelam</a:t>
            </a:r>
            <a:r>
              <a:rPr lang="en-US" altLang="en-US" baseline="0" dirty="0" smtClean="0"/>
              <a:t> o </a:t>
            </a:r>
            <a:r>
              <a:rPr lang="en-US" altLang="en-US" baseline="0" dirty="0" err="1" smtClean="0"/>
              <a:t>serviço</a:t>
            </a:r>
            <a:r>
              <a:rPr lang="en-US" altLang="en-US" baseline="0" dirty="0" smtClean="0"/>
              <a:t>. </a:t>
            </a:r>
            <a:r>
              <a:rPr lang="en-US" altLang="en-US" baseline="0" dirty="0" err="1" smtClean="0"/>
              <a:t>Isso</a:t>
            </a:r>
            <a:r>
              <a:rPr lang="en-US" altLang="en-US" baseline="0" dirty="0" smtClean="0"/>
              <a:t> </a:t>
            </a:r>
            <a:r>
              <a:rPr lang="pt-BR" altLang="en-US" baseline="0" dirty="0" smtClean="0"/>
              <a:t>é ruim para o negócio. Psicoterapeutas enfrentam um dilema parecido.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34235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 smtClean="0"/>
              <a:t>LOGIN_DAYSSINCELAST_F, </a:t>
            </a:r>
            <a:r>
              <a:rPr lang="en-US" altLang="en-US" b="0" dirty="0" err="1" smtClean="0"/>
              <a:t>significa</a:t>
            </a:r>
            <a:r>
              <a:rPr lang="en-US" altLang="en-US" b="0" baseline="0" dirty="0" smtClean="0"/>
              <a:t> </a:t>
            </a:r>
            <a:r>
              <a:rPr lang="en-US" altLang="en-US" b="0" baseline="0" dirty="0" err="1" smtClean="0"/>
              <a:t>dias</a:t>
            </a:r>
            <a:r>
              <a:rPr lang="en-US" altLang="en-US" b="0" baseline="0" dirty="0" smtClean="0"/>
              <a:t> </a:t>
            </a:r>
            <a:r>
              <a:rPr lang="en-US" altLang="en-US" b="0" baseline="0" dirty="0" err="1" smtClean="0"/>
              <a:t>desde</a:t>
            </a:r>
            <a:r>
              <a:rPr lang="en-US" altLang="en-US" b="0" baseline="0" dirty="0" smtClean="0"/>
              <a:t> a </a:t>
            </a:r>
            <a:r>
              <a:rPr lang="pt-BR" altLang="en-US" b="0" baseline="0" dirty="0" smtClean="0"/>
              <a:t>última tentativa mal sucedida de fazer </a:t>
            </a:r>
            <a:r>
              <a:rPr lang="pt-BR" altLang="en-US" b="0" baseline="0" dirty="0" err="1" smtClean="0"/>
              <a:t>login</a:t>
            </a:r>
            <a:r>
              <a:rPr lang="pt-BR" altLang="en-US" b="0" baseline="0" dirty="0" smtClean="0"/>
              <a:t>.</a:t>
            </a:r>
            <a:endParaRPr lang="en-US" altLang="en-US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9685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99868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0" dirty="0" smtClean="0">
                <a:sym typeface="Wingdings" pitchFamily="2" charset="2"/>
              </a:rPr>
              <a:t>Obrigado </a:t>
            </a:r>
            <a:r>
              <a:rPr lang="pt-BR" altLang="en-US" b="0" dirty="0" smtClean="0">
                <a:sym typeface="Wingdings" pitchFamily="2" charset="2"/>
              </a:rPr>
              <a:t>à nossa</a:t>
            </a:r>
            <a:r>
              <a:rPr lang="pt-BR" altLang="en-US" b="0" baseline="0" dirty="0" smtClean="0">
                <a:sym typeface="Wingdings" pitchFamily="2" charset="2"/>
              </a:rPr>
              <a:t> empresa parceira Top </a:t>
            </a:r>
            <a:r>
              <a:rPr lang="pt-BR" altLang="en-US" b="0" baseline="0" dirty="0" err="1" smtClean="0">
                <a:sym typeface="Wingdings" pitchFamily="2" charset="2"/>
              </a:rPr>
              <a:t>Right</a:t>
            </a:r>
            <a:r>
              <a:rPr lang="en-US" altLang="en-US" b="0" baseline="0" dirty="0" smtClean="0">
                <a:sym typeface="Wingdings" pitchFamily="2" charset="2"/>
              </a:rPr>
              <a:t> </a:t>
            </a:r>
            <a:r>
              <a:rPr lang="en-US" altLang="en-US" b="0" dirty="0" smtClean="0">
                <a:sym typeface="Wingdings" pitchFamily="2" charset="2"/>
              </a:rPr>
              <a:t>(http</a:t>
            </a:r>
            <a:r>
              <a:rPr lang="en-US" altLang="en-US" b="0" dirty="0" smtClean="0">
                <a:sym typeface="Wingdings" pitchFamily="2" charset="2"/>
              </a:rPr>
              <a:t>://www.topright.com) </a:t>
            </a:r>
            <a:r>
              <a:rPr lang="en-US" altLang="en-US" b="0" dirty="0" smtClean="0">
                <a:sym typeface="Wingdings" pitchFamily="2" charset="2"/>
              </a:rPr>
              <a:t>pela </a:t>
            </a:r>
            <a:r>
              <a:rPr lang="en-US" altLang="en-US" b="0" dirty="0" err="1" smtClean="0">
                <a:sym typeface="Wingdings" pitchFamily="2" charset="2"/>
              </a:rPr>
              <a:t>orientaç</a:t>
            </a:r>
            <a:r>
              <a:rPr lang="pt-BR" altLang="en-US" b="0" dirty="0" err="1" smtClean="0">
                <a:sym typeface="Wingdings" pitchFamily="2" charset="2"/>
              </a:rPr>
              <a:t>ão</a:t>
            </a:r>
            <a:r>
              <a:rPr lang="pt-BR" altLang="en-US" b="0" dirty="0" smtClean="0">
                <a:sym typeface="Wingdings" pitchFamily="2" charset="2"/>
              </a:rPr>
              <a:t> e pelos dados usados neste</a:t>
            </a:r>
            <a:r>
              <a:rPr lang="pt-BR" altLang="en-US" b="0" baseline="0" dirty="0" smtClean="0">
                <a:sym typeface="Wingdings" pitchFamily="2" charset="2"/>
              </a:rPr>
              <a:t> estudo de caso. A Top </a:t>
            </a:r>
            <a:r>
              <a:rPr lang="pt-BR" altLang="en-US" b="0" baseline="0" dirty="0" err="1" smtClean="0">
                <a:sym typeface="Wingdings" pitchFamily="2" charset="2"/>
              </a:rPr>
              <a:t>Right</a:t>
            </a:r>
            <a:r>
              <a:rPr lang="pt-BR" altLang="en-US" b="0" baseline="0" dirty="0" smtClean="0">
                <a:sym typeface="Wingdings" pitchFamily="2" charset="2"/>
              </a:rPr>
              <a:t> ajuda varejistas online a aumentarem suas vendas ao fornecer informações relevantes sobre seus clientes que estão escondidas nos registro histórico de pedidos da loja online. É um banco de dados de marketing simples e fácil de usar para varejo online.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253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0" dirty="0" err="1" smtClean="0"/>
              <a:t>Esta</a:t>
            </a:r>
            <a:r>
              <a:rPr lang="en-US" altLang="en-US" b="0" baseline="0" dirty="0" smtClean="0"/>
              <a:t> </a:t>
            </a:r>
            <a:r>
              <a:rPr lang="en-US" altLang="en-US" b="0" baseline="0" dirty="0" err="1" smtClean="0"/>
              <a:t>aplicaç</a:t>
            </a:r>
            <a:r>
              <a:rPr lang="pt-BR" altLang="en-US" b="0" baseline="0" dirty="0" err="1" smtClean="0"/>
              <a:t>ão</a:t>
            </a:r>
            <a:r>
              <a:rPr lang="pt-BR" altLang="en-US" b="0" baseline="0" dirty="0" smtClean="0"/>
              <a:t> está detalhada no artigo no </a:t>
            </a:r>
            <a:r>
              <a:rPr lang="pt-BR" altLang="en-US" b="0" baseline="0" dirty="0" err="1" smtClean="0"/>
              <a:t>DMReview</a:t>
            </a:r>
            <a:r>
              <a:rPr lang="en-US" altLang="en-US" b="0" dirty="0" smtClean="0"/>
              <a:t>: </a:t>
            </a:r>
            <a:r>
              <a:rPr lang="en-US" altLang="en-US" b="0" dirty="0" smtClean="0"/>
              <a:t>“Predictive Analytics’ Killer App,” </a:t>
            </a:r>
            <a:r>
              <a:rPr lang="en-US" altLang="en-US" b="0" dirty="0" err="1" smtClean="0"/>
              <a:t>por</a:t>
            </a:r>
            <a:r>
              <a:rPr lang="en-US" altLang="en-US" b="0" dirty="0" smtClean="0"/>
              <a:t> </a:t>
            </a:r>
            <a:r>
              <a:rPr lang="en-US" altLang="en-US" b="0" dirty="0" smtClean="0"/>
              <a:t>Eric Siegel, </a:t>
            </a:r>
            <a:r>
              <a:rPr lang="en-US" altLang="en-US" b="0" dirty="0" err="1" smtClean="0"/>
              <a:t>em</a:t>
            </a:r>
            <a:r>
              <a:rPr lang="en-US" altLang="en-US" b="0" dirty="0" smtClean="0"/>
              <a:t>:</a:t>
            </a:r>
            <a:endParaRPr lang="en-US" altLang="en-US" b="0" dirty="0" smtClean="0"/>
          </a:p>
          <a:p>
            <a:pPr eaLnBrk="1" hangingPunct="1"/>
            <a:r>
              <a:rPr lang="en-US" altLang="en-US" b="0" dirty="0" smtClean="0"/>
              <a:t>http://</a:t>
            </a:r>
            <a:r>
              <a:rPr lang="en-US" altLang="en-US" b="0" dirty="0" err="1" smtClean="0"/>
              <a:t>www.dmreview.com</a:t>
            </a:r>
            <a:r>
              <a:rPr lang="en-US" altLang="en-US" b="0" dirty="0" smtClean="0"/>
              <a:t>/</a:t>
            </a:r>
            <a:r>
              <a:rPr lang="en-US" altLang="en-US" b="0" dirty="0" err="1" smtClean="0"/>
              <a:t>article_sub.cfm?articleID</a:t>
            </a:r>
            <a:r>
              <a:rPr lang="en-US" altLang="en-US" b="0" dirty="0" smtClean="0"/>
              <a:t>=1019956</a:t>
            </a:r>
          </a:p>
          <a:p>
            <a:pPr eaLnBrk="1" hangingPunct="1"/>
            <a:endParaRPr lang="en-US" altLang="en-US" sz="300" b="0" dirty="0" smtClean="0"/>
          </a:p>
          <a:p>
            <a:pPr eaLnBrk="1" hangingPunct="1"/>
            <a:r>
              <a:rPr lang="en-US" altLang="en-US" b="0" dirty="0" err="1" smtClean="0"/>
              <a:t>Podemos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capturar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muito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clientes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prospectos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que</a:t>
            </a:r>
            <a:r>
              <a:rPr lang="en-US" altLang="en-US" b="0" dirty="0" smtClean="0"/>
              <a:t> j</a:t>
            </a:r>
            <a:r>
              <a:rPr lang="pt-BR" altLang="en-US" b="0" dirty="0" smtClean="0"/>
              <a:t>á realizaram</a:t>
            </a:r>
            <a:r>
              <a:rPr lang="pt-BR" altLang="en-US" b="0" baseline="0" dirty="0" smtClean="0"/>
              <a:t> uma compra com um investimento bem baixo. Se nós prevermos quais clientes compra apenas um vez, podemos segmentá-los para uma campanha de conversão agressiva, convencendo estes que não voltariam a realizar uma nova compra através de um descontão ou “degustação” grátis. Assim tornamos um “primeiro encontro” em um “namoro”.</a:t>
            </a:r>
            <a:endParaRPr lang="en-US" altLang="en-US" b="0" dirty="0" smtClean="0"/>
          </a:p>
          <a:p>
            <a:pPr eaLnBrk="1" hangingPunct="1"/>
            <a:endParaRPr lang="en-US" altLang="en-US" sz="300" b="0" dirty="0" smtClean="0"/>
          </a:p>
          <a:p>
            <a:pPr eaLnBrk="1" hangingPunct="1">
              <a:spcBef>
                <a:spcPts val="200"/>
              </a:spcBef>
            </a:pPr>
            <a:r>
              <a:rPr lang="en-US" altLang="en-US" b="0" dirty="0" err="1" smtClean="0"/>
              <a:t>Considere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uma</a:t>
            </a:r>
            <a:r>
              <a:rPr lang="en-US" altLang="en-US" b="0" baseline="0" dirty="0" smtClean="0"/>
              <a:t> </a:t>
            </a:r>
            <a:r>
              <a:rPr lang="en-US" altLang="en-US" b="0" baseline="0" dirty="0" err="1" smtClean="0"/>
              <a:t>loja</a:t>
            </a:r>
            <a:r>
              <a:rPr lang="en-US" altLang="en-US" b="0" baseline="0" dirty="0" smtClean="0"/>
              <a:t> de </a:t>
            </a:r>
            <a:r>
              <a:rPr lang="en-US" altLang="en-US" b="0" baseline="0" dirty="0" err="1" smtClean="0"/>
              <a:t>varejo</a:t>
            </a:r>
            <a:r>
              <a:rPr lang="en-US" altLang="en-US" b="0" baseline="0" dirty="0" smtClean="0"/>
              <a:t> online </a:t>
            </a:r>
            <a:r>
              <a:rPr lang="en-US" altLang="en-US" b="0" baseline="0" dirty="0" err="1" smtClean="0"/>
              <a:t>que</a:t>
            </a:r>
            <a:r>
              <a:rPr lang="en-US" altLang="en-US" b="0" baseline="0" dirty="0" smtClean="0"/>
              <a:t> </a:t>
            </a:r>
            <a:r>
              <a:rPr lang="en-US" altLang="en-US" b="0" baseline="0" dirty="0" err="1" smtClean="0"/>
              <a:t>atrai</a:t>
            </a:r>
            <a:r>
              <a:rPr lang="en-US" altLang="en-US" b="0" baseline="0" dirty="0" smtClean="0"/>
              <a:t>, </a:t>
            </a:r>
            <a:r>
              <a:rPr lang="en-US" altLang="en-US" b="0" baseline="0" dirty="0" err="1" smtClean="0"/>
              <a:t>atrav</a:t>
            </a:r>
            <a:r>
              <a:rPr lang="pt-BR" altLang="en-US" b="0" baseline="0" dirty="0" smtClean="0"/>
              <a:t>és de anúncios online,</a:t>
            </a:r>
            <a:r>
              <a:rPr lang="en-US" altLang="en-US" b="0" baseline="0" dirty="0" smtClean="0"/>
              <a:t> </a:t>
            </a:r>
            <a:r>
              <a:rPr lang="en-US" altLang="en-US" b="0" baseline="0" dirty="0" err="1" smtClean="0"/>
              <a:t>muitos</a:t>
            </a:r>
            <a:r>
              <a:rPr lang="en-US" altLang="en-US" b="0" baseline="0" dirty="0" smtClean="0"/>
              <a:t> </a:t>
            </a:r>
            <a:r>
              <a:rPr lang="en-US" altLang="en-US" b="0" baseline="0" dirty="0" err="1" smtClean="0"/>
              <a:t>compradores</a:t>
            </a:r>
            <a:r>
              <a:rPr lang="en-US" altLang="en-US" b="0" baseline="0" dirty="0" smtClean="0"/>
              <a:t> </a:t>
            </a:r>
            <a:r>
              <a:rPr lang="en-US" altLang="en-US" b="0" baseline="0" dirty="0" err="1" smtClean="0"/>
              <a:t>que</a:t>
            </a:r>
            <a:r>
              <a:rPr lang="en-US" altLang="en-US" b="0" baseline="0" dirty="0" smtClean="0"/>
              <a:t> </a:t>
            </a:r>
            <a:r>
              <a:rPr lang="en-US" altLang="en-US" b="0" baseline="0" dirty="0" err="1" smtClean="0"/>
              <a:t>compra</a:t>
            </a:r>
            <a:r>
              <a:rPr lang="en-US" altLang="en-US" b="0" baseline="0" dirty="0" smtClean="0"/>
              <a:t> </a:t>
            </a:r>
            <a:r>
              <a:rPr lang="en-US" altLang="en-US" b="0" baseline="0" dirty="0" err="1" smtClean="0"/>
              <a:t>apenas</a:t>
            </a:r>
            <a:r>
              <a:rPr lang="en-US" altLang="en-US" b="0" baseline="0" dirty="0" smtClean="0"/>
              <a:t> um </a:t>
            </a:r>
            <a:r>
              <a:rPr lang="en-US" altLang="en-US" b="0" baseline="0" dirty="0" err="1" smtClean="0"/>
              <a:t>vez</a:t>
            </a:r>
            <a:r>
              <a:rPr lang="en-US" altLang="en-US" b="0" baseline="0" dirty="0" smtClean="0"/>
              <a:t>. </a:t>
            </a:r>
            <a:r>
              <a:rPr lang="en-US" altLang="en-US" b="0" baseline="0" dirty="0" err="1" smtClean="0"/>
              <a:t>Nesta</a:t>
            </a:r>
            <a:r>
              <a:rPr lang="en-US" altLang="en-US" b="0" baseline="0" dirty="0" smtClean="0"/>
              <a:t> </a:t>
            </a:r>
            <a:r>
              <a:rPr lang="en-US" altLang="en-US" b="0" baseline="0" dirty="0" err="1" smtClean="0"/>
              <a:t>ilustraç</a:t>
            </a:r>
            <a:r>
              <a:rPr lang="pt-BR" altLang="en-US" b="0" baseline="0" dirty="0" err="1" smtClean="0"/>
              <a:t>ão</a:t>
            </a:r>
            <a:r>
              <a:rPr lang="pt-BR" altLang="en-US" b="0" baseline="0" dirty="0" smtClean="0"/>
              <a:t>, novos clientes que acabaram de realizar sua primeira compra vêm da esquerda. Esses clientes são então direcionados em um de duas direções possíveis de acordo com o modelo preditivo: clientes mais propensos a voltarem sem qualquer incentivo são “deixados em paz”, enquanto aqueles clientes menos propensos a retornar se tornam alvo de uma campanha de conversão agressiva, como um cupom via </a:t>
            </a:r>
            <a:r>
              <a:rPr lang="pt-BR" altLang="en-US" b="0" baseline="0" dirty="0" err="1" smtClean="0"/>
              <a:t>email</a:t>
            </a:r>
            <a:r>
              <a:rPr lang="pt-BR" altLang="en-US" b="0" baseline="0" dirty="0" smtClean="0"/>
              <a:t> oferecendo desconto de 30% ou 50% em sua próxima compra. </a:t>
            </a:r>
            <a:br>
              <a:rPr lang="pt-BR" altLang="en-US" b="0" baseline="0" dirty="0" smtClean="0"/>
            </a:br>
            <a:r>
              <a:rPr lang="pt-BR" altLang="en-US" b="0" baseline="0" dirty="0" smtClean="0"/>
              <a:t/>
            </a:r>
            <a:br>
              <a:rPr lang="pt-BR" altLang="en-US" b="0" baseline="0" dirty="0" smtClean="0"/>
            </a:br>
            <a:r>
              <a:rPr lang="pt-BR" altLang="en-US" b="0" baseline="0" dirty="0" smtClean="0"/>
              <a:t>Se 80% dos clientes de uma empresa não retornam, a captura de apenas 3% desses resulta em um aumento de 12% sobre a taxa geral de crescimento da base.</a:t>
            </a:r>
            <a:br>
              <a:rPr lang="pt-BR" altLang="en-US" b="0" baseline="0" dirty="0" smtClean="0"/>
            </a:br>
            <a:r>
              <a:rPr lang="pt-BR" altLang="en-US" b="0" baseline="0" dirty="0" smtClean="0"/>
              <a:t> </a:t>
            </a:r>
            <a:r>
              <a:rPr lang="en-US" altLang="en-US" b="0" dirty="0" smtClean="0"/>
              <a:t>[</a:t>
            </a:r>
            <a:r>
              <a:rPr lang="en-US" altLang="en-US" b="0" dirty="0" smtClean="0"/>
              <a:t>1] </a:t>
            </a:r>
            <a:r>
              <a:rPr lang="en-US" altLang="en-US" b="0" dirty="0" smtClean="0"/>
              <a:t>Este m</a:t>
            </a:r>
            <a:r>
              <a:rPr lang="pt-BR" altLang="en-US" b="0" dirty="0" err="1" smtClean="0"/>
              <a:t>étodo</a:t>
            </a:r>
            <a:r>
              <a:rPr lang="pt-BR" altLang="en-US" b="0" dirty="0" smtClean="0"/>
              <a:t> é,</a:t>
            </a:r>
            <a:r>
              <a:rPr lang="pt-BR" altLang="en-US" b="0" baseline="0" dirty="0" smtClean="0"/>
              <a:t> na verdade,</a:t>
            </a:r>
            <a:r>
              <a:rPr lang="pt-BR" altLang="en-US" b="0" dirty="0" smtClean="0"/>
              <a:t> uma forma de “estimativa de sensibilidade</a:t>
            </a:r>
            <a:r>
              <a:rPr lang="pt-BR" altLang="en-US" b="0" baseline="0" dirty="0" smtClean="0"/>
              <a:t> a preço” e de “seleção de preço dinâmica”, já que o custo de um segundo pedido dos clientes é otimizado para cada um deles, individualmente.</a:t>
            </a:r>
            <a:r>
              <a:rPr lang="en-US" altLang="en-US" b="0" dirty="0" smtClean="0"/>
              <a:t/>
            </a:r>
            <a:br>
              <a:rPr lang="en-US" altLang="en-US" b="0" dirty="0" smtClean="0"/>
            </a:br>
            <a:endParaRPr lang="en-US" altLang="en-US" sz="1000" b="0" dirty="0" smtClean="0"/>
          </a:p>
          <a:p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977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i="1" dirty="0" smtClean="0"/>
              <a:t>”O </a:t>
            </a:r>
            <a:r>
              <a:rPr lang="en-US" altLang="en-US" i="1" dirty="0" err="1" smtClean="0"/>
              <a:t>progresso</a:t>
            </a:r>
            <a:r>
              <a:rPr lang="en-US" altLang="en-US" i="1" baseline="0" dirty="0" smtClean="0"/>
              <a:t> </a:t>
            </a:r>
            <a:r>
              <a:rPr lang="en-US" altLang="en-US" i="1" baseline="0" dirty="0" err="1" smtClean="0"/>
              <a:t>nasce</a:t>
            </a:r>
            <a:r>
              <a:rPr lang="en-US" altLang="en-US" i="1" baseline="0" dirty="0" smtClean="0"/>
              <a:t> do </a:t>
            </a:r>
            <a:r>
              <a:rPr lang="en-US" altLang="en-US" i="1" baseline="0" dirty="0" err="1" smtClean="0"/>
              <a:t>uso</a:t>
            </a:r>
            <a:r>
              <a:rPr lang="en-US" altLang="en-US" i="1" baseline="0" dirty="0" smtClean="0"/>
              <a:t> </a:t>
            </a:r>
            <a:r>
              <a:rPr lang="en-US" altLang="en-US" i="1" baseline="0" dirty="0" err="1" smtClean="0"/>
              <a:t>inteligente</a:t>
            </a:r>
            <a:r>
              <a:rPr lang="en-US" altLang="en-US" i="1" baseline="0" dirty="0" smtClean="0"/>
              <a:t> da </a:t>
            </a:r>
            <a:r>
              <a:rPr lang="en-US" altLang="en-US" i="1" baseline="0" dirty="0" err="1" smtClean="0"/>
              <a:t>experi</a:t>
            </a:r>
            <a:r>
              <a:rPr lang="pt-BR" altLang="en-US" i="1" baseline="0" dirty="0" err="1" smtClean="0"/>
              <a:t>ência</a:t>
            </a:r>
            <a:r>
              <a:rPr lang="pt-BR" altLang="en-US" i="1" baseline="0" dirty="0" smtClean="0"/>
              <a:t>.”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5972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 </a:t>
            </a:r>
            <a:r>
              <a:rPr lang="en-US" altLang="en-US" dirty="0" err="1" smtClean="0"/>
              <a:t>muitas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outras</a:t>
            </a:r>
            <a:r>
              <a:rPr lang="en-US" altLang="en-US" dirty="0" smtClean="0"/>
              <a:t>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err="1" smtClean="0"/>
              <a:t>Estas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est</a:t>
            </a:r>
            <a:r>
              <a:rPr lang="pt-BR" altLang="en-US" dirty="0" err="1" smtClean="0"/>
              <a:t>ão</a:t>
            </a:r>
            <a:r>
              <a:rPr lang="pt-BR" altLang="en-US" dirty="0" smtClean="0"/>
              <a:t> ordenados em</a:t>
            </a:r>
            <a:r>
              <a:rPr lang="pt-BR" altLang="en-US" baseline="0" dirty="0" smtClean="0"/>
              <a:t> valor preditivo decrescente.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19099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err="1" smtClean="0"/>
              <a:t>Daqueles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que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visitaram</a:t>
            </a:r>
            <a:r>
              <a:rPr lang="en-US" altLang="en-US" dirty="0" smtClean="0"/>
              <a:t> a p</a:t>
            </a:r>
            <a:r>
              <a:rPr lang="pt-BR" altLang="en-US" dirty="0" err="1" smtClean="0"/>
              <a:t>ágina</a:t>
            </a:r>
            <a:r>
              <a:rPr lang="pt-BR" altLang="en-US" dirty="0" smtClean="0"/>
              <a:t> (alguns provenientes da página de referência)</a:t>
            </a:r>
            <a:r>
              <a:rPr lang="pt-BR" altLang="en-US" baseline="0" dirty="0" smtClean="0"/>
              <a:t> e </a:t>
            </a:r>
            <a:r>
              <a:rPr lang="pt-BR" altLang="en-US" b="1" baseline="0" dirty="0" smtClean="0"/>
              <a:t>compraram</a:t>
            </a:r>
            <a:r>
              <a:rPr lang="pt-BR" altLang="en-US" b="0" baseline="0" dirty="0" smtClean="0"/>
              <a:t> algo, quantos vão retornar? A página de referência (origem) exerce uma grande influência. (Tecnicamente, o certo é dizer que é um dos fatores preponderantes – não se sabe ao certo se isso é uma causa direta, mas isso não tem importância. Correlação não se traduz necessariamente em causalidade. De toda forma, os números de falam por eles mesmos).</a:t>
            </a:r>
            <a:endParaRPr lang="en-US" altLang="en-US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91581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0" dirty="0" smtClean="0"/>
              <a:t>O “</a:t>
            </a:r>
            <a:r>
              <a:rPr lang="en-US" altLang="en-US" b="0" dirty="0" err="1" smtClean="0"/>
              <a:t>certo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conjunto</a:t>
            </a:r>
            <a:r>
              <a:rPr lang="en-US" altLang="en-US" b="0" dirty="0" smtClean="0"/>
              <a:t>” de </a:t>
            </a:r>
            <a:r>
              <a:rPr lang="en-US" altLang="en-US" b="0" dirty="0" err="1" smtClean="0"/>
              <a:t>produtos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apresentados</a:t>
            </a:r>
            <a:r>
              <a:rPr lang="en-US" altLang="en-US" b="0" baseline="0" dirty="0" smtClean="0"/>
              <a:t> </a:t>
            </a:r>
            <a:r>
              <a:rPr lang="en-US" altLang="en-US" b="0" baseline="0" dirty="0" err="1" smtClean="0"/>
              <a:t>acima</a:t>
            </a:r>
            <a:r>
              <a:rPr lang="en-US" altLang="en-US" b="0" baseline="0" dirty="0" smtClean="0"/>
              <a:t> </a:t>
            </a:r>
            <a:r>
              <a:rPr lang="pt-BR" altLang="en-US" b="0" baseline="0" dirty="0" smtClean="0"/>
              <a:t>é definido a partir de uma </a:t>
            </a:r>
            <a:r>
              <a:rPr lang="pt-BR" altLang="en-US" b="0" baseline="0" dirty="0" err="1" smtClean="0"/>
              <a:t>lsita</a:t>
            </a:r>
            <a:r>
              <a:rPr lang="pt-BR" altLang="en-US" b="0" baseline="0" dirty="0" smtClean="0"/>
              <a:t> de 10 produtos populares, mais a inclusão de todos os produtos adquiridos com frequência mínima relativa. Este conjunto foi definido automaticamente pela ferramenta CART.</a:t>
            </a:r>
          </a:p>
          <a:p>
            <a:pPr eaLnBrk="1" hangingPunct="1"/>
            <a:endParaRPr lang="en-US" altLang="en-US" b="0" dirty="0" smtClean="0"/>
          </a:p>
          <a:p>
            <a:pPr eaLnBrk="1" hangingPunct="1"/>
            <a:r>
              <a:rPr lang="en-US" altLang="en-US" b="0" dirty="0" smtClean="0"/>
              <a:t>Este </a:t>
            </a:r>
            <a:r>
              <a:rPr lang="en-US" altLang="en-US" b="0" dirty="0" err="1" smtClean="0"/>
              <a:t>segmento</a:t>
            </a:r>
            <a:r>
              <a:rPr lang="en-US" altLang="en-US" b="0" dirty="0" smtClean="0"/>
              <a:t> </a:t>
            </a:r>
            <a:r>
              <a:rPr lang="pt-BR" altLang="en-US" b="0" dirty="0" smtClean="0"/>
              <a:t>é definido em parte pela proporção de residentes dentro</a:t>
            </a:r>
            <a:r>
              <a:rPr lang="pt-BR" altLang="en-US" b="0" baseline="0" dirty="0" smtClean="0"/>
              <a:t> de uma mesmo CEP de um certo grupo minoritário (religioso, étnico, etc.), de acordo com dados do censo. Gerar decisões automaticamente a partir deste tipo de dado por levantar questões éticas ou até legais para certas funções de negócio. </a:t>
            </a: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06127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67486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76868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2330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Modelagem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em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si</a:t>
            </a:r>
            <a:r>
              <a:rPr lang="en-US" altLang="en-US" baseline="0" dirty="0" smtClean="0"/>
              <a:t> </a:t>
            </a:r>
            <a:r>
              <a:rPr lang="pt-BR" altLang="en-US" baseline="0" dirty="0" smtClean="0"/>
              <a:t>é genérica; a preparação dos dados faz a diferença entre domínios e aplicações.</a:t>
            </a:r>
            <a:endParaRPr lang="en-US" altLang="en-US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86325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Definiç</a:t>
            </a:r>
            <a:r>
              <a:rPr lang="pt-BR" altLang="en-US" dirty="0" err="1" smtClean="0"/>
              <a:t>ão</a:t>
            </a:r>
            <a:r>
              <a:rPr lang="pt-BR" altLang="en-US" dirty="0" smtClean="0"/>
              <a:t> de </a:t>
            </a:r>
            <a:r>
              <a:rPr lang="en-US" altLang="en-US" dirty="0" err="1" smtClean="0"/>
              <a:t>evas</a:t>
            </a:r>
            <a:r>
              <a:rPr lang="pt-BR" altLang="en-US" dirty="0" err="1" smtClean="0"/>
              <a:t>ão</a:t>
            </a:r>
            <a:r>
              <a:rPr lang="pt-BR" altLang="en-US" dirty="0" smtClean="0"/>
              <a:t>,</a:t>
            </a:r>
            <a:r>
              <a:rPr lang="pt-BR" altLang="en-US" baseline="0" dirty="0" smtClean="0"/>
              <a:t> por exemplo: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  </a:t>
            </a:r>
            <a:r>
              <a:rPr lang="en-US" altLang="en-US" dirty="0" err="1" smtClean="0"/>
              <a:t>Encerramento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definitivo</a:t>
            </a:r>
            <a:r>
              <a:rPr lang="en-US" altLang="en-US" baseline="0" dirty="0" smtClean="0"/>
              <a:t> de </a:t>
            </a:r>
            <a:r>
              <a:rPr lang="en-US" altLang="en-US" baseline="0" dirty="0" err="1" smtClean="0"/>
              <a:t>contas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  </a:t>
            </a:r>
            <a:r>
              <a:rPr lang="en-US" altLang="en-US" dirty="0" err="1" smtClean="0"/>
              <a:t>Reduç</a:t>
            </a:r>
            <a:r>
              <a:rPr lang="pt-BR" altLang="en-US" dirty="0" err="1" smtClean="0"/>
              <a:t>ão</a:t>
            </a:r>
            <a:r>
              <a:rPr lang="pt-BR" altLang="en-US" dirty="0" smtClean="0"/>
              <a:t> significativa do saldo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“</a:t>
            </a:r>
            <a:r>
              <a:rPr lang="en-US" altLang="en-US" dirty="0" err="1" smtClean="0"/>
              <a:t>Esse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cliente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vai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cancelar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nosso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serviço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caso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começarmos</a:t>
            </a:r>
            <a:r>
              <a:rPr lang="en-US" altLang="en-US" dirty="0" smtClean="0"/>
              <a:t> a </a:t>
            </a:r>
            <a:r>
              <a:rPr lang="en-US" altLang="en-US" dirty="0" err="1" smtClean="0"/>
              <a:t>cobrar</a:t>
            </a:r>
            <a:r>
              <a:rPr lang="en-US" altLang="en-US" dirty="0" smtClean="0"/>
              <a:t> </a:t>
            </a:r>
            <a:r>
              <a:rPr lang="en-US" altLang="en-US" baseline="0" dirty="0" err="1" smtClean="0"/>
              <a:t>taxas</a:t>
            </a:r>
            <a:r>
              <a:rPr lang="en-US" altLang="en-US" baseline="0" dirty="0" smtClean="0"/>
              <a:t>?”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680600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CEPs e </a:t>
            </a:r>
            <a:r>
              <a:rPr lang="en-US" altLang="en-US" b="1" dirty="0" err="1" smtClean="0"/>
              <a:t>endereços</a:t>
            </a:r>
            <a:r>
              <a:rPr lang="en-US" altLang="en-US" b="1" dirty="0" smtClean="0"/>
              <a:t>: </a:t>
            </a:r>
            <a:r>
              <a:rPr lang="en-US" altLang="en-US" b="1" dirty="0" smtClean="0"/>
              <a:t/>
            </a:r>
            <a:br>
              <a:rPr lang="en-US" altLang="en-US" b="1" dirty="0" smtClean="0"/>
            </a:br>
            <a:endParaRPr lang="en-US" altLang="en-US" b="1" dirty="0" smtClean="0"/>
          </a:p>
          <a:p>
            <a:pPr eaLnBrk="1" hangingPunct="1">
              <a:buFontTx/>
              <a:buChar char="•"/>
            </a:pPr>
            <a:r>
              <a:rPr lang="en-US" altLang="en-US" b="1" dirty="0" smtClean="0"/>
              <a:t>Combin</a:t>
            </a:r>
            <a:r>
              <a:rPr lang="en-US" altLang="en-US" b="1" baseline="0" dirty="0" smtClean="0"/>
              <a:t>e </a:t>
            </a:r>
            <a:r>
              <a:rPr lang="en-US" altLang="en-US" b="1" baseline="0" dirty="0" err="1" smtClean="0"/>
              <a:t>uma</a:t>
            </a:r>
            <a:r>
              <a:rPr lang="en-US" altLang="en-US" b="1" baseline="0" dirty="0" smtClean="0"/>
              <a:t> base de dados de US$80 </a:t>
            </a:r>
            <a:r>
              <a:rPr lang="en-US" altLang="en-US" b="1" baseline="0" dirty="0" err="1" smtClean="0"/>
              <a:t>contendo</a:t>
            </a:r>
            <a:r>
              <a:rPr lang="en-US" altLang="en-US" b="1" baseline="0" dirty="0" smtClean="0"/>
              <a:t> CEPs a </a:t>
            </a:r>
            <a:r>
              <a:rPr lang="en-US" altLang="en-US" b="1" baseline="0" dirty="0" err="1" smtClean="0"/>
              <a:t>partir</a:t>
            </a:r>
            <a:r>
              <a:rPr lang="en-US" altLang="en-US" b="1" baseline="0" dirty="0" smtClean="0"/>
              <a:t> de dados de </a:t>
            </a:r>
            <a:r>
              <a:rPr lang="en-US" altLang="en-US" b="1" baseline="0" dirty="0" err="1" smtClean="0"/>
              <a:t>censo</a:t>
            </a:r>
            <a:r>
              <a:rPr lang="en-US" altLang="en-US" b="1" baseline="0" dirty="0" smtClean="0"/>
              <a:t> (</a:t>
            </a:r>
            <a:r>
              <a:rPr lang="en-US" altLang="en-US" b="1" dirty="0" err="1" smtClean="0"/>
              <a:t>Exemplo</a:t>
            </a:r>
            <a:r>
              <a:rPr lang="en-US" altLang="en-US" b="1" baseline="0" dirty="0" smtClean="0"/>
              <a:t> </a:t>
            </a:r>
            <a:r>
              <a:rPr lang="en-US" altLang="en-US" b="1" baseline="0" dirty="0" err="1" smtClean="0"/>
              <a:t>nos</a:t>
            </a:r>
            <a:r>
              <a:rPr lang="en-US" altLang="en-US" b="1" baseline="0" dirty="0" smtClean="0"/>
              <a:t> EUA</a:t>
            </a:r>
            <a:r>
              <a:rPr lang="en-US" altLang="en-US" b="1" dirty="0" smtClean="0"/>
              <a:t>: </a:t>
            </a:r>
            <a:r>
              <a:rPr lang="en-US" altLang="en-US" b="1" dirty="0" smtClean="0"/>
              <a:t>zip-codes.com)</a:t>
            </a:r>
          </a:p>
          <a:p>
            <a:pPr eaLnBrk="1" hangingPunct="1">
              <a:buFontTx/>
              <a:buChar char="•"/>
            </a:pPr>
            <a:r>
              <a:rPr lang="en-US" altLang="en-US" b="1" dirty="0" smtClean="0"/>
              <a:t>Fazer o </a:t>
            </a:r>
            <a:r>
              <a:rPr lang="en-US" altLang="en-US" b="1" dirty="0" err="1" smtClean="0"/>
              <a:t>mesmo</a:t>
            </a:r>
            <a:r>
              <a:rPr lang="en-US" altLang="en-US" b="1" dirty="0" smtClean="0"/>
              <a:t> para c</a:t>
            </a:r>
            <a:r>
              <a:rPr lang="pt-BR" altLang="en-US" b="1" dirty="0" err="1" smtClean="0"/>
              <a:t>ódigos</a:t>
            </a:r>
            <a:r>
              <a:rPr lang="pt-BR" altLang="en-US" b="1" dirty="0" smtClean="0"/>
              <a:t> DDD </a:t>
            </a:r>
            <a:r>
              <a:rPr lang="en-US" altLang="en-US" b="1" dirty="0" smtClean="0"/>
              <a:t>– </a:t>
            </a:r>
            <a:r>
              <a:rPr lang="en-US" altLang="en-US" b="1" dirty="0" err="1" smtClean="0"/>
              <a:t>ver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www.area-codes.com</a:t>
            </a:r>
            <a:r>
              <a:rPr lang="en-US" altLang="en-US" b="1" dirty="0" smtClean="0"/>
              <a:t> (EUA)</a:t>
            </a:r>
            <a:endParaRPr lang="en-US" altLang="en-US" b="1" dirty="0" smtClean="0"/>
          </a:p>
          <a:p>
            <a:pPr eaLnBrk="1" hangingPunct="1">
              <a:buFontTx/>
              <a:buChar char="•"/>
            </a:pPr>
            <a:r>
              <a:rPr lang="en-US" altLang="en-US" b="1" dirty="0" smtClean="0"/>
              <a:t>Combine CEPs </a:t>
            </a:r>
            <a:r>
              <a:rPr lang="en-US" altLang="en-US" b="1" dirty="0" err="1" smtClean="0"/>
              <a:t>mais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precisamente</a:t>
            </a:r>
            <a:r>
              <a:rPr lang="en-US" altLang="en-US" b="1" dirty="0" smtClean="0"/>
              <a:t> +4 </a:t>
            </a:r>
            <a:r>
              <a:rPr lang="en-US" altLang="en-US" b="1" dirty="0" err="1" smtClean="0"/>
              <a:t>bancos</a:t>
            </a:r>
            <a:r>
              <a:rPr lang="en-US" altLang="en-US" b="1" dirty="0" smtClean="0"/>
              <a:t> de dados </a:t>
            </a:r>
            <a:r>
              <a:rPr lang="en-US" altLang="en-US" b="1" dirty="0" err="1" smtClean="0"/>
              <a:t>por</a:t>
            </a:r>
            <a:r>
              <a:rPr lang="en-US" altLang="en-US" b="1" dirty="0" smtClean="0"/>
              <a:t> $</a:t>
            </a:r>
            <a:r>
              <a:rPr lang="en-US" altLang="en-US" b="1" dirty="0" smtClean="0"/>
              <a:t>1,250 (</a:t>
            </a:r>
            <a:r>
              <a:rPr lang="en-US" altLang="en-US" b="1" dirty="0" err="1" smtClean="0"/>
              <a:t>www.easidemographics.com</a:t>
            </a:r>
            <a:r>
              <a:rPr lang="en-US" altLang="en-US" b="1" dirty="0" smtClean="0"/>
              <a:t> - EUA)</a:t>
            </a:r>
            <a:endParaRPr lang="en-US" altLang="en-US" b="1" dirty="0" smtClean="0"/>
          </a:p>
          <a:p>
            <a:pPr eaLnBrk="1" hangingPunct="1">
              <a:buFontTx/>
              <a:buChar char="•"/>
            </a:pPr>
            <a:r>
              <a:rPr lang="en-US" altLang="en-US" b="1" dirty="0" err="1" smtClean="0"/>
              <a:t>Soluç</a:t>
            </a:r>
            <a:r>
              <a:rPr lang="pt-BR" altLang="en-US" b="1" dirty="0" err="1" smtClean="0"/>
              <a:t>ões</a:t>
            </a:r>
            <a:r>
              <a:rPr lang="pt-BR" altLang="en-US" b="1" dirty="0" smtClean="0"/>
              <a:t> mais caras</a:t>
            </a:r>
            <a:r>
              <a:rPr lang="en-US" altLang="en-US" b="1" dirty="0" smtClean="0"/>
              <a:t> </a:t>
            </a:r>
            <a:r>
              <a:rPr lang="en-US" altLang="en-US" b="1" dirty="0" smtClean="0"/>
              <a:t>- </a:t>
            </a:r>
            <a:r>
              <a:rPr lang="en-US" altLang="en-US" b="1" dirty="0" err="1" smtClean="0"/>
              <a:t>Claritas</a:t>
            </a:r>
            <a:r>
              <a:rPr lang="en-US" altLang="en-US" b="1" dirty="0" smtClean="0"/>
              <a:t> Prizm </a:t>
            </a:r>
            <a:r>
              <a:rPr lang="en-US" altLang="en-US" b="1" dirty="0" smtClean="0"/>
              <a:t>clusters</a:t>
            </a:r>
            <a:r>
              <a:rPr lang="en-US" altLang="en-US" b="1" baseline="0" dirty="0" smtClean="0"/>
              <a:t> </a:t>
            </a:r>
            <a:r>
              <a:rPr lang="en-US" altLang="en-US" b="1" baseline="0" dirty="0" err="1" smtClean="0"/>
              <a:t>sobre</a:t>
            </a:r>
            <a:r>
              <a:rPr lang="en-US" altLang="en-US" b="1" baseline="0" dirty="0" smtClean="0"/>
              <a:t> </a:t>
            </a:r>
            <a:r>
              <a:rPr lang="en-US" altLang="en-US" b="1" baseline="0" dirty="0" err="1" smtClean="0"/>
              <a:t>endereços</a:t>
            </a:r>
            <a:r>
              <a:rPr lang="en-US" altLang="en-US" b="1" dirty="0" smtClean="0"/>
              <a:t> </a:t>
            </a:r>
            <a:r>
              <a:rPr lang="en-US" altLang="en-US" b="1" dirty="0" smtClean="0"/>
              <a:t>(~60 </a:t>
            </a:r>
            <a:r>
              <a:rPr lang="en-US" altLang="en-US" b="1" dirty="0" err="1" smtClean="0"/>
              <a:t>microgeocategorias</a:t>
            </a:r>
            <a:r>
              <a:rPr lang="en-US" altLang="en-US" b="1" dirty="0" smtClean="0"/>
              <a:t>)</a:t>
            </a:r>
          </a:p>
          <a:p>
            <a:pPr lvl="1" eaLnBrk="1" hangingPunct="1">
              <a:buFontTx/>
              <a:buChar char="•"/>
            </a:pPr>
            <a:r>
              <a:rPr lang="en-US" altLang="en-US" b="1" dirty="0" err="1" smtClean="0"/>
              <a:t>Ver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tamb</a:t>
            </a:r>
            <a:r>
              <a:rPr lang="pt-BR" altLang="en-US" b="1" dirty="0" err="1" smtClean="0"/>
              <a:t>ém</a:t>
            </a:r>
            <a:r>
              <a:rPr lang="en-US" altLang="en-US" b="1" dirty="0" smtClean="0"/>
              <a:t> </a:t>
            </a:r>
            <a:r>
              <a:rPr lang="en-US" altLang="en-US" b="1" dirty="0" smtClean="0"/>
              <a:t>MapInfo</a:t>
            </a:r>
          </a:p>
          <a:p>
            <a:pPr eaLnBrk="1" hangingPunct="1">
              <a:buFontTx/>
              <a:buChar char="•"/>
            </a:pPr>
            <a:r>
              <a:rPr lang="en-US" altLang="en-US" b="1" dirty="0" smtClean="0"/>
              <a:t>Acxiom</a:t>
            </a:r>
          </a:p>
          <a:p>
            <a:pPr eaLnBrk="1" hangingPunct="1"/>
            <a:endParaRPr lang="en-US" altLang="en-US" b="1" dirty="0" smtClean="0"/>
          </a:p>
          <a:p>
            <a:pPr eaLnBrk="1" hangingPunct="1"/>
            <a:r>
              <a:rPr lang="en-US" altLang="en-US" b="1" dirty="0" err="1" smtClean="0"/>
              <a:t>Nomes</a:t>
            </a:r>
            <a:r>
              <a:rPr lang="en-US" altLang="en-US" b="1" dirty="0" smtClean="0"/>
              <a:t>:</a:t>
            </a:r>
          </a:p>
          <a:p>
            <a:pPr eaLnBrk="1" hangingPunct="1"/>
            <a:r>
              <a:rPr lang="en-US" altLang="en-US" b="1" dirty="0" err="1" smtClean="0"/>
              <a:t>Listas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gratuitas</a:t>
            </a:r>
            <a:r>
              <a:rPr lang="en-US" altLang="en-US" b="1" dirty="0" smtClean="0"/>
              <a:t>, </a:t>
            </a:r>
            <a:r>
              <a:rPr lang="en-US" altLang="en-US" b="1" dirty="0" err="1" smtClean="0"/>
              <a:t>exemplo</a:t>
            </a:r>
            <a:r>
              <a:rPr lang="en-US" altLang="en-US" b="1" dirty="0" smtClean="0"/>
              <a:t>, </a:t>
            </a:r>
            <a:r>
              <a:rPr lang="en-US" altLang="en-US" b="1" dirty="0" err="1" smtClean="0"/>
              <a:t>babynames.com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possui</a:t>
            </a:r>
            <a:r>
              <a:rPr lang="en-US" altLang="en-US" b="1" dirty="0" smtClean="0"/>
              <a:t> a</a:t>
            </a:r>
            <a:r>
              <a:rPr lang="en-US" altLang="en-US" b="1" baseline="0" dirty="0" smtClean="0"/>
              <a:t> </a:t>
            </a:r>
            <a:r>
              <a:rPr lang="en-US" altLang="en-US" b="1" baseline="0" dirty="0" err="1" smtClean="0"/>
              <a:t>origem</a:t>
            </a:r>
            <a:r>
              <a:rPr lang="en-US" altLang="en-US" b="1" dirty="0" smtClean="0"/>
              <a:t> e </a:t>
            </a:r>
            <a:r>
              <a:rPr lang="en-US" altLang="en-US" b="1" dirty="0" err="1" smtClean="0"/>
              <a:t>tratamento</a:t>
            </a:r>
            <a:r>
              <a:rPr lang="en-US" altLang="en-US" b="1" dirty="0" smtClean="0"/>
              <a:t> (</a:t>
            </a:r>
            <a:r>
              <a:rPr lang="en-US" altLang="en-US" b="1" dirty="0" smtClean="0"/>
              <a:t>Dr.), III, Jr.; </a:t>
            </a:r>
            <a:r>
              <a:rPr lang="en-US" altLang="en-US" b="1" dirty="0" smtClean="0"/>
              <a:t>se </a:t>
            </a:r>
            <a:r>
              <a:rPr lang="en-US" altLang="en-US" b="1" dirty="0" err="1" smtClean="0"/>
              <a:t>casado</a:t>
            </a:r>
            <a:r>
              <a:rPr lang="en-US" altLang="en-US" b="1" dirty="0" smtClean="0"/>
              <a:t>(a) (</a:t>
            </a:r>
            <a:r>
              <a:rPr lang="en-US" altLang="en-US" b="1" dirty="0" err="1" smtClean="0"/>
              <a:t>em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alguns</a:t>
            </a:r>
            <a:r>
              <a:rPr lang="en-US" altLang="en-US" b="1" baseline="0" dirty="0" smtClean="0"/>
              <a:t> </a:t>
            </a:r>
            <a:r>
              <a:rPr lang="en-US" altLang="en-US" b="1" baseline="0" dirty="0" err="1" smtClean="0"/>
              <a:t>casos</a:t>
            </a:r>
            <a:r>
              <a:rPr lang="en-US" altLang="en-US" b="1" dirty="0" smtClean="0"/>
              <a:t>)</a:t>
            </a:r>
            <a:endParaRPr lang="en-US" altLang="en-US" b="1" dirty="0" smtClean="0"/>
          </a:p>
          <a:p>
            <a:pPr eaLnBrk="1" hangingPunct="1"/>
            <a:endParaRPr lang="en-US" altLang="en-US" b="1" dirty="0" smtClean="0"/>
          </a:p>
          <a:p>
            <a:pPr eaLnBrk="1" hangingPunct="1"/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b="1" dirty="0" err="1" smtClean="0"/>
              <a:t>Serviços</a:t>
            </a:r>
            <a:r>
              <a:rPr lang="en-US" altLang="en-US" b="1" baseline="0" dirty="0" smtClean="0"/>
              <a:t> de </a:t>
            </a:r>
            <a:r>
              <a:rPr lang="en-US" altLang="en-US" b="1" baseline="0" dirty="0" err="1" smtClean="0"/>
              <a:t>complemento</a:t>
            </a:r>
            <a:r>
              <a:rPr lang="en-US" altLang="en-US" b="1" baseline="0" dirty="0" smtClean="0"/>
              <a:t> de email:</a:t>
            </a:r>
            <a:r>
              <a:rPr lang="en-US" altLang="en-US" b="1" dirty="0" smtClean="0"/>
              <a:t> </a:t>
            </a:r>
            <a:endParaRPr lang="en-US" altLang="en-US" b="1" dirty="0" smtClean="0"/>
          </a:p>
          <a:p>
            <a:pPr eaLnBrk="1" hangingPunct="1">
              <a:buFontTx/>
              <a:buChar char="•"/>
            </a:pPr>
            <a:r>
              <a:rPr lang="en-US" altLang="en-US" b="1" dirty="0" smtClean="0"/>
              <a:t>Para </a:t>
            </a:r>
            <a:r>
              <a:rPr lang="en-US" altLang="en-US" b="1" dirty="0" err="1" smtClean="0"/>
              <a:t>qualquer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pessoa</a:t>
            </a:r>
            <a:r>
              <a:rPr lang="en-US" altLang="en-US" b="1" dirty="0" smtClean="0"/>
              <a:t> com um email</a:t>
            </a:r>
            <a:r>
              <a:rPr lang="en-US" altLang="en-US" b="1" baseline="0" dirty="0" smtClean="0"/>
              <a:t>, a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TrustFuse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consegue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revelar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quais</a:t>
            </a:r>
            <a:r>
              <a:rPr lang="en-US" altLang="en-US" b="1" baseline="0" dirty="0" smtClean="0"/>
              <a:t> </a:t>
            </a:r>
            <a:r>
              <a:rPr lang="en-US" altLang="en-US" b="1" baseline="0" dirty="0" err="1" smtClean="0"/>
              <a:t>redes</a:t>
            </a:r>
            <a:r>
              <a:rPr lang="en-US" altLang="en-US" b="1" baseline="0" dirty="0" smtClean="0"/>
              <a:t> </a:t>
            </a:r>
            <a:r>
              <a:rPr lang="en-US" altLang="en-US" b="1" baseline="0" dirty="0" err="1" smtClean="0"/>
              <a:t>sociais</a:t>
            </a:r>
            <a:r>
              <a:rPr lang="en-US" altLang="en-US" b="1" baseline="0" dirty="0" smtClean="0"/>
              <a:t> e sites </a:t>
            </a:r>
            <a:r>
              <a:rPr lang="en-US" altLang="en-US" b="1" baseline="0" dirty="0" err="1" smtClean="0"/>
              <a:t>comercias</a:t>
            </a:r>
            <a:r>
              <a:rPr lang="en-US" altLang="en-US" b="1" baseline="0" dirty="0" smtClean="0"/>
              <a:t> </a:t>
            </a:r>
            <a:r>
              <a:rPr lang="en-US" altLang="en-US" b="1" baseline="0" dirty="0" err="1" smtClean="0"/>
              <a:t>elas</a:t>
            </a:r>
            <a:r>
              <a:rPr lang="en-US" altLang="en-US" b="1" baseline="0" dirty="0" smtClean="0"/>
              <a:t> </a:t>
            </a:r>
            <a:r>
              <a:rPr lang="en-US" altLang="en-US" b="1" baseline="0" dirty="0" err="1" smtClean="0"/>
              <a:t>usam</a:t>
            </a:r>
            <a:r>
              <a:rPr lang="en-US" altLang="en-US" b="1" baseline="0" dirty="0" smtClean="0"/>
              <a:t>, dados </a:t>
            </a:r>
            <a:r>
              <a:rPr lang="en-US" altLang="en-US" b="1" baseline="0" dirty="0" err="1" smtClean="0"/>
              <a:t>demogr</a:t>
            </a:r>
            <a:r>
              <a:rPr lang="pt-BR" altLang="en-US" b="1" baseline="0" dirty="0" err="1" smtClean="0"/>
              <a:t>áficos</a:t>
            </a:r>
            <a:r>
              <a:rPr lang="pt-BR" altLang="en-US" b="1" baseline="0" dirty="0" smtClean="0"/>
              <a:t> (idade, localização, sexo, etc.) psicografia (como filmes, músicas prediletas, etc.), interesses, quem são seus amigos, informações sobre o “rastro” digital </a:t>
            </a:r>
            <a:r>
              <a:rPr lang="pt-BR" altLang="en-US" b="1" baseline="0" dirty="0" err="1" smtClean="0"/>
              <a:t>emais</a:t>
            </a:r>
            <a:r>
              <a:rPr lang="pt-BR" altLang="en-US" b="1" baseline="0" dirty="0" smtClean="0"/>
              <a:t>.</a:t>
            </a:r>
            <a:endParaRPr lang="en-US" altLang="en-US" b="1" dirty="0" smtClean="0"/>
          </a:p>
          <a:p>
            <a:pPr eaLnBrk="1" hangingPunct="1">
              <a:buFontTx/>
              <a:buChar char="•"/>
            </a:pPr>
            <a:r>
              <a:rPr lang="en-US" altLang="en-US" b="1" dirty="0" err="1" smtClean="0"/>
              <a:t>business.rapleaf.com</a:t>
            </a:r>
            <a:r>
              <a:rPr lang="en-US" altLang="en-US" b="1" dirty="0" smtClean="0"/>
              <a:t>: "... tem</a:t>
            </a:r>
            <a:r>
              <a:rPr lang="en-US" altLang="en-US" b="1" baseline="0" dirty="0" smtClean="0"/>
              <a:t> dados </a:t>
            </a:r>
            <a:r>
              <a:rPr lang="en-US" altLang="en-US" b="1" baseline="0" dirty="0" err="1" smtClean="0"/>
              <a:t>sobre</a:t>
            </a:r>
            <a:r>
              <a:rPr lang="en-US" altLang="en-US" b="1" baseline="0" dirty="0" smtClean="0"/>
              <a:t> </a:t>
            </a:r>
            <a:r>
              <a:rPr lang="en-US" altLang="en-US" b="1" baseline="0" dirty="0" err="1" smtClean="0"/>
              <a:t>mais</a:t>
            </a:r>
            <a:r>
              <a:rPr lang="en-US" altLang="en-US" b="1" baseline="0" dirty="0" smtClean="0"/>
              <a:t> de 100 </a:t>
            </a:r>
            <a:r>
              <a:rPr lang="en-US" altLang="en-US" b="1" baseline="0" dirty="0" err="1" smtClean="0"/>
              <a:t>milh</a:t>
            </a:r>
            <a:r>
              <a:rPr lang="pt-BR" altLang="en-US" b="1" baseline="0" dirty="0" err="1" smtClean="0"/>
              <a:t>ões</a:t>
            </a:r>
            <a:r>
              <a:rPr lang="pt-BR" altLang="en-US" b="1" baseline="0" dirty="0" smtClean="0"/>
              <a:t> de pessoas</a:t>
            </a:r>
            <a:r>
              <a:rPr lang="en-US" altLang="en-US" b="1" dirty="0" smtClean="0"/>
              <a:t>. Para </a:t>
            </a:r>
            <a:r>
              <a:rPr lang="en-US" altLang="en-US" b="1" dirty="0" err="1" smtClean="0"/>
              <a:t>qualquer</a:t>
            </a:r>
            <a:r>
              <a:rPr lang="en-US" altLang="en-US" b="1" baseline="0" dirty="0" smtClean="0"/>
              <a:t> </a:t>
            </a:r>
            <a:r>
              <a:rPr lang="en-US" altLang="en-US" b="1" baseline="0" dirty="0" err="1" smtClean="0"/>
              <a:t>destas</a:t>
            </a:r>
            <a:r>
              <a:rPr lang="en-US" altLang="en-US" b="1" baseline="0" dirty="0" smtClean="0"/>
              <a:t>, a </a:t>
            </a:r>
            <a:r>
              <a:rPr lang="en-US" altLang="en-US" b="1" baseline="0" dirty="0" err="1" smtClean="0"/>
              <a:t>empresa</a:t>
            </a:r>
            <a:r>
              <a:rPr lang="en-US" altLang="en-US" b="1" baseline="0" dirty="0" smtClean="0"/>
              <a:t> </a:t>
            </a:r>
            <a:r>
              <a:rPr lang="en-US" altLang="en-US" b="1" dirty="0" err="1" smtClean="0"/>
              <a:t>consegue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revelar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quais</a:t>
            </a:r>
            <a:r>
              <a:rPr lang="en-US" altLang="en-US" b="1" baseline="0" dirty="0" smtClean="0"/>
              <a:t> </a:t>
            </a:r>
            <a:r>
              <a:rPr lang="en-US" altLang="en-US" b="1" baseline="0" dirty="0" err="1" smtClean="0"/>
              <a:t>redes</a:t>
            </a:r>
            <a:r>
              <a:rPr lang="en-US" altLang="en-US" b="1" baseline="0" dirty="0" smtClean="0"/>
              <a:t> </a:t>
            </a:r>
            <a:r>
              <a:rPr lang="en-US" altLang="en-US" b="1" baseline="0" dirty="0" err="1" smtClean="0"/>
              <a:t>sociais</a:t>
            </a:r>
            <a:r>
              <a:rPr lang="en-US" altLang="en-US" b="1" baseline="0" dirty="0" smtClean="0"/>
              <a:t> e sites </a:t>
            </a:r>
            <a:r>
              <a:rPr lang="en-US" altLang="en-US" b="1" baseline="0" dirty="0" err="1" smtClean="0"/>
              <a:t>comerciais</a:t>
            </a:r>
            <a:r>
              <a:rPr lang="en-US" altLang="en-US" b="1" baseline="0" dirty="0" smtClean="0"/>
              <a:t> </a:t>
            </a:r>
            <a:r>
              <a:rPr lang="en-US" altLang="en-US" b="1" baseline="0" dirty="0" err="1" smtClean="0"/>
              <a:t>elas</a:t>
            </a:r>
            <a:r>
              <a:rPr lang="en-US" altLang="en-US" b="1" baseline="0" dirty="0" smtClean="0"/>
              <a:t> </a:t>
            </a:r>
            <a:r>
              <a:rPr lang="en-US" altLang="en-US" b="1" baseline="0" dirty="0" err="1" smtClean="0"/>
              <a:t>usam</a:t>
            </a:r>
            <a:r>
              <a:rPr lang="en-US" altLang="en-US" b="1" baseline="0" dirty="0" smtClean="0"/>
              <a:t>, dados </a:t>
            </a:r>
            <a:r>
              <a:rPr lang="en-US" altLang="en-US" b="1" baseline="0" dirty="0" err="1" smtClean="0"/>
              <a:t>demogr</a:t>
            </a:r>
            <a:r>
              <a:rPr lang="pt-BR" altLang="en-US" b="1" baseline="0" dirty="0" err="1" smtClean="0"/>
              <a:t>áficos</a:t>
            </a:r>
            <a:r>
              <a:rPr lang="pt-BR" altLang="en-US" b="1" baseline="0" dirty="0" smtClean="0"/>
              <a:t> (idade, localização, sexo, etc.) psicografia, interesses, quem s</a:t>
            </a:r>
            <a:r>
              <a:rPr lang="pt-BR" altLang="en-US" b="1" baseline="0" dirty="0" smtClean="0"/>
              <a:t>ão seus amigos (um mapa da amizade completo), “rastro” digital social, e mais.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050230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465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err="1" smtClean="0"/>
              <a:t>Esta</a:t>
            </a:r>
            <a:r>
              <a:rPr lang="en-US" altLang="en-US" dirty="0" smtClean="0"/>
              <a:t> </a:t>
            </a:r>
            <a:r>
              <a:rPr lang="pt-BR" altLang="en-US" dirty="0" smtClean="0"/>
              <a:t>é a definição da análise preditiva no</a:t>
            </a:r>
            <a:r>
              <a:rPr lang="pt-BR" altLang="en-US" baseline="0" dirty="0" smtClean="0"/>
              <a:t> que tange à tecnologia e será a definição usada para este treinamento. </a:t>
            </a:r>
            <a:endParaRPr lang="en-US" altLang="en-US" i="1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5865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919708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A </a:t>
            </a:r>
            <a:r>
              <a:rPr lang="pt-BR" altLang="en-US" b="1" dirty="0" smtClean="0"/>
              <a:t>única maneira</a:t>
            </a:r>
            <a:r>
              <a:rPr lang="pt-BR" altLang="en-US" b="1" baseline="0" dirty="0" smtClean="0"/>
              <a:t> de direcionar uma campanha de retenção de maneira precisa onde se faz necessário é fazendo uso de </a:t>
            </a:r>
            <a:r>
              <a:rPr lang="pt-BR" altLang="en-US" b="1" baseline="0" dirty="0" smtClean="0"/>
              <a:t>pontuações preditivas </a:t>
            </a:r>
            <a:r>
              <a:rPr lang="pt-BR" altLang="en-US" b="0" baseline="0" dirty="0" smtClean="0"/>
              <a:t>que marcam quais clientes estão mais propensos a deixar a base. </a:t>
            </a:r>
            <a:br>
              <a:rPr lang="pt-BR" altLang="en-US" b="0" baseline="0" dirty="0" smtClean="0"/>
            </a:br>
            <a:r>
              <a:rPr lang="pt-BR" altLang="en-US" b="0" baseline="0" dirty="0" smtClean="0"/>
              <a:t/>
            </a:r>
            <a:br>
              <a:rPr lang="pt-BR" altLang="en-US" b="0" baseline="0" dirty="0" smtClean="0"/>
            </a:br>
            <a:r>
              <a:rPr lang="pt-BR" altLang="en-US" b="0" baseline="0" dirty="0" smtClean="0"/>
              <a:t>Ofertas de retenção direcionadas para os clientes certos costuma ser a aplicação da análise preditiva mais facilmente aproveitável em uma organização.</a:t>
            </a:r>
            <a:br>
              <a:rPr lang="pt-BR" altLang="en-US" b="0" baseline="0" dirty="0" smtClean="0"/>
            </a:br>
            <a:endParaRPr lang="en-US" altLang="en-US" dirty="0" smtClean="0"/>
          </a:p>
          <a:p>
            <a:pPr eaLnBrk="1" hangingPunct="1"/>
            <a:r>
              <a:rPr lang="en-US" altLang="en-US" dirty="0" smtClean="0"/>
              <a:t>O </a:t>
            </a:r>
            <a:r>
              <a:rPr lang="en-US" altLang="en-US" dirty="0" err="1" smtClean="0"/>
              <a:t>crescimento</a:t>
            </a:r>
            <a:r>
              <a:rPr lang="en-US" altLang="en-US" dirty="0" smtClean="0"/>
              <a:t> de 12% </a:t>
            </a:r>
            <a:r>
              <a:rPr lang="en-US" altLang="en-US" dirty="0" err="1" smtClean="0"/>
              <a:t>mencionado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acima</a:t>
            </a:r>
            <a:r>
              <a:rPr lang="en-US" altLang="en-US" dirty="0" smtClean="0"/>
              <a:t> se </a:t>
            </a:r>
            <a:r>
              <a:rPr lang="en-US" altLang="en-US" dirty="0" err="1" smtClean="0"/>
              <a:t>traduz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mais</a:t>
            </a:r>
            <a:r>
              <a:rPr lang="en-US" altLang="en-US" dirty="0" smtClean="0"/>
              <a:t> de $500.000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anuais</a:t>
            </a:r>
            <a:r>
              <a:rPr lang="en-US" altLang="en-US" baseline="0" dirty="0" smtClean="0"/>
              <a:t> de </a:t>
            </a:r>
            <a:r>
              <a:rPr lang="en-US" altLang="en-US" baseline="0" dirty="0" err="1" smtClean="0"/>
              <a:t>assinatura</a:t>
            </a:r>
            <a:r>
              <a:rPr lang="en-US" altLang="en-US" baseline="0" dirty="0" smtClean="0"/>
              <a:t> mensal de </a:t>
            </a:r>
            <a:r>
              <a:rPr lang="en-US" altLang="en-US" baseline="0" dirty="0" err="1" smtClean="0"/>
              <a:t>serviço</a:t>
            </a:r>
            <a:r>
              <a:rPr lang="en-US" altLang="en-US" baseline="0" dirty="0" smtClean="0"/>
              <a:t> online de </a:t>
            </a:r>
            <a:r>
              <a:rPr lang="en-US" altLang="en-US" baseline="0" dirty="0" err="1" smtClean="0"/>
              <a:t>uma</a:t>
            </a:r>
            <a:r>
              <a:rPr lang="en-US" altLang="en-US" baseline="0" dirty="0" smtClean="0"/>
              <a:t> base de 200.000 </a:t>
            </a:r>
            <a:r>
              <a:rPr lang="en-US" altLang="en-US" baseline="0" dirty="0" err="1" smtClean="0"/>
              <a:t>clientes</a:t>
            </a:r>
            <a:r>
              <a:rPr lang="en-US" altLang="en-US" baseline="0" dirty="0" smtClean="0"/>
              <a:t>. </a:t>
            </a:r>
            <a:r>
              <a:rPr lang="en-US" altLang="en-US" baseline="0" dirty="0" err="1" smtClean="0"/>
              <a:t>Isso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sem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contar</a:t>
            </a:r>
            <a:r>
              <a:rPr lang="en-US" altLang="en-US" baseline="0" dirty="0" smtClean="0"/>
              <a:t> o </a:t>
            </a:r>
            <a:r>
              <a:rPr lang="en-US" altLang="en-US" baseline="0" dirty="0" err="1" smtClean="0"/>
              <a:t>efeito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composto</a:t>
            </a:r>
            <a:r>
              <a:rPr lang="en-US" altLang="en-US" baseline="0" dirty="0" smtClean="0"/>
              <a:t>. </a:t>
            </a:r>
            <a:br>
              <a:rPr lang="en-US" altLang="en-US" baseline="0" dirty="0" smtClean="0"/>
            </a:br>
            <a:endParaRPr lang="en-US" altLang="en-US" dirty="0" smtClean="0"/>
          </a:p>
          <a:p>
            <a:pPr eaLnBrk="1" hangingPunct="1"/>
            <a:r>
              <a:rPr lang="en-US" altLang="en-US" dirty="0" err="1" smtClean="0"/>
              <a:t>Clientes</a:t>
            </a:r>
            <a:r>
              <a:rPr lang="en-US" altLang="en-US" dirty="0" smtClean="0"/>
              <a:t> fi</a:t>
            </a:r>
            <a:r>
              <a:rPr lang="pt-BR" altLang="en-US" dirty="0" err="1" smtClean="0"/>
              <a:t>éis</a:t>
            </a:r>
            <a:r>
              <a:rPr lang="pt-BR" altLang="en-US" dirty="0" smtClean="0"/>
              <a:t>:</a:t>
            </a:r>
            <a:r>
              <a:rPr lang="pt-BR" altLang="en-US" baseline="0" dirty="0" smtClean="0"/>
              <a:t> compram mais, são menos sensíveis a preço, são mais baratos de atender – eu adoro eles!</a:t>
            </a:r>
            <a:endParaRPr lang="en-US" altLang="en-US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517873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err="1" smtClean="0"/>
              <a:t>Parecido</a:t>
            </a:r>
            <a:r>
              <a:rPr lang="en-US" altLang="en-US" dirty="0" smtClean="0"/>
              <a:t> com o m</a:t>
            </a:r>
            <a:r>
              <a:rPr lang="pt-BR" altLang="en-US" dirty="0" err="1" smtClean="0"/>
              <a:t>étodo</a:t>
            </a:r>
            <a:r>
              <a:rPr lang="pt-BR" altLang="en-US" dirty="0" smtClean="0"/>
              <a:t> do</a:t>
            </a:r>
            <a:r>
              <a:rPr lang="en-US" altLang="en-US" dirty="0" smtClean="0"/>
              <a:t> “</a:t>
            </a:r>
            <a:r>
              <a:rPr lang="en-US" altLang="en-US" dirty="0" err="1" smtClean="0"/>
              <a:t>adivinhe</a:t>
            </a:r>
            <a:r>
              <a:rPr lang="en-US" altLang="en-US" dirty="0" smtClean="0"/>
              <a:t> o animal”</a:t>
            </a:r>
            <a:r>
              <a:rPr lang="en-US" altLang="en-US" baseline="0" dirty="0" smtClean="0"/>
              <a:t> para </a:t>
            </a:r>
            <a:r>
              <a:rPr lang="en-US" altLang="en-US" baseline="0" dirty="0" err="1" smtClean="0"/>
              <a:t>expandir</a:t>
            </a:r>
            <a:r>
              <a:rPr lang="en-US" altLang="en-US" baseline="0" dirty="0" smtClean="0"/>
              <a:t> a </a:t>
            </a:r>
            <a:r>
              <a:rPr lang="pt-BR" altLang="en-US" baseline="0" dirty="0" smtClean="0"/>
              <a:t>árvore (aprendizagem).</a:t>
            </a:r>
            <a:endParaRPr lang="en-US" altLang="en-US" baseline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427805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Isso</a:t>
            </a:r>
            <a:r>
              <a:rPr lang="en-US" altLang="en-US" dirty="0" smtClean="0"/>
              <a:t> </a:t>
            </a:r>
            <a:r>
              <a:rPr lang="pt-BR" altLang="en-US" dirty="0" smtClean="0"/>
              <a:t>é fundamental</a:t>
            </a:r>
            <a:r>
              <a:rPr lang="pt-BR" altLang="en-US" baseline="0" dirty="0" smtClean="0"/>
              <a:t> para generalizar bem, o que consequentemente é a razão técnica da modelagem.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67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39392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Isso</a:t>
            </a:r>
            <a:r>
              <a:rPr lang="en-US" altLang="en-US" dirty="0" smtClean="0"/>
              <a:t> </a:t>
            </a:r>
            <a:r>
              <a:rPr lang="pt-BR" altLang="en-US" dirty="0" smtClean="0"/>
              <a:t>é fundamental</a:t>
            </a:r>
            <a:r>
              <a:rPr lang="pt-BR" altLang="en-US" baseline="0" dirty="0" smtClean="0"/>
              <a:t> para generalizar bem, o que consequentemente é a razão técnica da modelagem.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68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627612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70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353944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err="1" smtClean="0"/>
              <a:t>Muito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bom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considerando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que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trata</a:t>
            </a:r>
            <a:r>
              <a:rPr lang="en-US" altLang="en-US" baseline="0" dirty="0" smtClean="0"/>
              <a:t>-se de um </a:t>
            </a:r>
            <a:r>
              <a:rPr lang="en-US" altLang="en-US" baseline="0" dirty="0" err="1" smtClean="0"/>
              <a:t>modelo</a:t>
            </a:r>
            <a:r>
              <a:rPr lang="en-US" altLang="en-US" baseline="0" dirty="0" smtClean="0"/>
              <a:t> Na</a:t>
            </a:r>
            <a:r>
              <a:rPr lang="pt-BR" altLang="en-US" baseline="0" dirty="0" err="1" smtClean="0"/>
              <a:t>ïve</a:t>
            </a:r>
            <a:r>
              <a:rPr lang="pt-BR" altLang="en-US" baseline="0" dirty="0" smtClean="0"/>
              <a:t> </a:t>
            </a:r>
            <a:r>
              <a:rPr lang="pt-BR" altLang="en-US" baseline="0" dirty="0" err="1" smtClean="0"/>
              <a:t>Bayes</a:t>
            </a:r>
            <a:r>
              <a:rPr lang="en-US" altLang="en-US" dirty="0" smtClean="0"/>
              <a:t>;</a:t>
            </a:r>
            <a:r>
              <a:rPr lang="en-US" altLang="en-US" b="1" dirty="0" smtClean="0"/>
              <a:t> the naïve assumption is violated in general.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71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520356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 </a:t>
            </a:r>
            <a:r>
              <a:rPr lang="en-US" altLang="en-US" dirty="0" err="1" smtClean="0"/>
              <a:t>exemplo</a:t>
            </a:r>
            <a:r>
              <a:rPr lang="en-US" altLang="en-US" dirty="0" smtClean="0"/>
              <a:t> da </a:t>
            </a:r>
            <a:r>
              <a:rPr lang="en-US" altLang="en-US" dirty="0" err="1" smtClean="0"/>
              <a:t>direita</a:t>
            </a:r>
            <a:r>
              <a:rPr lang="en-US" altLang="en-US" dirty="0" smtClean="0"/>
              <a:t> </a:t>
            </a:r>
            <a:r>
              <a:rPr lang="pt-BR" altLang="en-US" dirty="0" smtClean="0"/>
              <a:t>é linearmente</a:t>
            </a:r>
            <a:r>
              <a:rPr lang="en-US" altLang="en-US" dirty="0" smtClean="0"/>
              <a:t> </a:t>
            </a:r>
            <a:r>
              <a:rPr lang="pt-BR" altLang="en-US" dirty="0" smtClean="0"/>
              <a:t>inseparável</a:t>
            </a:r>
            <a:endParaRPr lang="en-US" altLang="en-US" i="1" dirty="0" smtClean="0"/>
          </a:p>
          <a:p>
            <a:pPr eaLnBrk="1" hangingPunct="1"/>
            <a:endParaRPr lang="en-US" altLang="en-US" i="1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74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432189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dirty="0" smtClean="0"/>
              <a:t>Regress</a:t>
            </a:r>
            <a:r>
              <a:rPr lang="pt-BR" altLang="en-US" b="0" dirty="0" err="1" smtClean="0"/>
              <a:t>ão</a:t>
            </a:r>
            <a:r>
              <a:rPr lang="pt-BR" altLang="en-US" b="0" dirty="0" smtClean="0"/>
              <a:t> log-linear e logística fazem</a:t>
            </a:r>
            <a:r>
              <a:rPr lang="pt-BR" altLang="en-US" b="0" baseline="0" dirty="0" smtClean="0"/>
              <a:t> este tipo de transformação em modelos lineares.</a:t>
            </a:r>
            <a:endParaRPr lang="en-US" altLang="en-US" b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75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357152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Reconhecimento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fala</a:t>
            </a:r>
            <a:r>
              <a:rPr lang="en-US" altLang="en-US" dirty="0" smtClean="0"/>
              <a:t>: </a:t>
            </a:r>
            <a:r>
              <a:rPr lang="en-US" altLang="en-US" dirty="0" err="1" smtClean="0"/>
              <a:t>uma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rede</a:t>
            </a:r>
            <a:r>
              <a:rPr lang="en-US" altLang="en-US" dirty="0" smtClean="0"/>
              <a:t> neural de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resultados</a:t>
            </a:r>
            <a:r>
              <a:rPr lang="en-US" altLang="en-US" baseline="0" dirty="0" smtClean="0"/>
              <a:t> m</a:t>
            </a:r>
            <a:r>
              <a:rPr lang="pt-BR" altLang="en-US" baseline="0" dirty="0" err="1" smtClean="0"/>
              <a:t>últiplos</a:t>
            </a:r>
            <a:r>
              <a:rPr lang="pt-BR" altLang="en-US" baseline="0" dirty="0" smtClean="0"/>
              <a:t> reconhece uma série de sílabas semelhantes </a:t>
            </a:r>
            <a:r>
              <a:rPr lang="pt-BR" altLang="en-US" i="1" baseline="0" dirty="0" smtClean="0"/>
              <a:t>(em inglês):</a:t>
            </a:r>
            <a:r>
              <a:rPr lang="en-US" altLang="en-US" dirty="0" smtClean="0"/>
              <a:t> “head,” “hid,” etc.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err="1" smtClean="0"/>
              <a:t>Fronteiras</a:t>
            </a:r>
            <a:r>
              <a:rPr lang="en-US" altLang="en-US" baseline="0" dirty="0" smtClean="0"/>
              <a:t> de </a:t>
            </a:r>
            <a:r>
              <a:rPr lang="en-US" altLang="en-US" baseline="0" dirty="0" err="1" smtClean="0"/>
              <a:t>decis</a:t>
            </a:r>
            <a:r>
              <a:rPr lang="pt-BR" altLang="en-US" baseline="0" dirty="0" err="1" smtClean="0"/>
              <a:t>ão</a:t>
            </a:r>
            <a:r>
              <a:rPr lang="pt-BR" altLang="en-US" baseline="0" dirty="0" smtClean="0"/>
              <a:t> não lineares, emergentes</a:t>
            </a:r>
            <a:r>
              <a:rPr lang="en-US" altLang="en-US" dirty="0" smtClean="0"/>
              <a:t>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err="1" smtClean="0"/>
              <a:t>E</a:t>
            </a:r>
            <a:r>
              <a:rPr lang="en-US" altLang="en-US" baseline="0" dirty="0" err="1" smtClean="0"/>
              <a:t>xemplo</a:t>
            </a:r>
            <a:r>
              <a:rPr lang="en-US" altLang="en-US" baseline="0" dirty="0" smtClean="0"/>
              <a:t> extra</a:t>
            </a:r>
            <a:r>
              <a:rPr lang="pt-BR" altLang="en-US" baseline="0" dirty="0" err="1" smtClean="0"/>
              <a:t>ído</a:t>
            </a:r>
            <a:r>
              <a:rPr lang="en-US" altLang="en-US" baseline="0" dirty="0" smtClean="0"/>
              <a:t> do </a:t>
            </a:r>
            <a:r>
              <a:rPr lang="en-US" altLang="en-US" baseline="0" dirty="0" err="1" smtClean="0"/>
              <a:t>livro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aca</a:t>
            </a:r>
            <a:r>
              <a:rPr lang="pt-BR" altLang="en-US" baseline="0" dirty="0" err="1" smtClean="0"/>
              <a:t>dêmico</a:t>
            </a:r>
            <a:r>
              <a:rPr lang="pt-BR" altLang="en-US" baseline="0" dirty="0" smtClean="0"/>
              <a:t> completo sobre métodos de modelagem preditiva:</a:t>
            </a:r>
            <a:r>
              <a:rPr lang="pt-BR" altLang="en-US" b="0" baseline="0" dirty="0" smtClean="0"/>
              <a:t> “</a:t>
            </a:r>
            <a:r>
              <a:rPr lang="en-US" altLang="en-US" b="0" dirty="0" smtClean="0"/>
              <a:t>Machine Learning” de Tom Mitchell (McGraw Hill, 1997).</a:t>
            </a:r>
          </a:p>
          <a:p>
            <a:pPr eaLnBrk="1" hangingPunct="1"/>
            <a:endParaRPr lang="en-US" altLang="en-US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77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46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614608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err="1" smtClean="0"/>
              <a:t>Fonte</a:t>
            </a:r>
            <a:r>
              <a:rPr lang="en-US" altLang="en-US" dirty="0" smtClean="0"/>
              <a:t>: "Bundling Heterogeneous Classifiers with Advisor </a:t>
            </a:r>
            <a:r>
              <a:rPr lang="en-US" altLang="en-US" dirty="0" err="1" smtClean="0"/>
              <a:t>Perceptrons</a:t>
            </a:r>
            <a:r>
              <a:rPr lang="en-US" altLang="en-US" dirty="0" smtClean="0"/>
              <a:t>,” de S. S. Lee e J. F. Elder.  14 de </a:t>
            </a:r>
            <a:r>
              <a:rPr lang="en-US" altLang="en-US" dirty="0" err="1" smtClean="0"/>
              <a:t>outubro</a:t>
            </a:r>
            <a:r>
              <a:rPr lang="en-US" altLang="en-US" dirty="0" smtClean="0"/>
              <a:t> de</a:t>
            </a:r>
            <a:r>
              <a:rPr lang="en-US" altLang="en-US" baseline="0" dirty="0" smtClean="0"/>
              <a:t> </a:t>
            </a:r>
            <a:r>
              <a:rPr lang="en-US" altLang="en-US" dirty="0" smtClean="0"/>
              <a:t>1997.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79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74285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Entre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esses</a:t>
            </a:r>
            <a:r>
              <a:rPr lang="en-US" altLang="en-US" baseline="0" dirty="0" smtClean="0"/>
              <a:t>, o </a:t>
            </a:r>
            <a:r>
              <a:rPr lang="en-US" altLang="en-US" dirty="0" smtClean="0"/>
              <a:t>Naïve Bayes </a:t>
            </a:r>
            <a:r>
              <a:rPr lang="pt-BR" altLang="en-US" dirty="0" smtClean="0"/>
              <a:t>é o que melhor</a:t>
            </a:r>
            <a:r>
              <a:rPr lang="pt-BR" altLang="en-US" baseline="0" dirty="0" smtClean="0"/>
              <a:t> combate a </a:t>
            </a:r>
            <a:r>
              <a:rPr lang="pt-BR" altLang="en-US" b="1" baseline="0" dirty="0" smtClean="0"/>
              <a:t>aprendizagem excessiva</a:t>
            </a:r>
            <a:r>
              <a:rPr lang="pt-BR" altLang="en-US" baseline="0" dirty="0" smtClean="0"/>
              <a:t>. Em contrapartida, não ele resulta em modelos tão precisos quanto os demais. Lembre-se que a </a:t>
            </a:r>
            <a:r>
              <a:rPr lang="pt-BR" altLang="en-US" b="1" baseline="0" dirty="0" smtClean="0"/>
              <a:t>aprendizagem excessiva</a:t>
            </a:r>
            <a:r>
              <a:rPr lang="pt-BR" altLang="en-US" baseline="0" dirty="0" smtClean="0"/>
              <a:t> não é necessariamente um erro “fatal”, uma vez que ela é detectada na avaliação contra os dados de treino.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80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944204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81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6813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82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A </a:t>
            </a:r>
            <a:r>
              <a:rPr lang="pt-BR" altLang="en-US" b="1" dirty="0" smtClean="0"/>
              <a:t>única maneira</a:t>
            </a:r>
            <a:r>
              <a:rPr lang="pt-BR" altLang="en-US" b="1" baseline="0" dirty="0" smtClean="0"/>
              <a:t> de direcionar uma campanha de retenção de maneira precisa onde se faz necessário é fazendo uso de </a:t>
            </a:r>
            <a:r>
              <a:rPr lang="pt-BR" altLang="en-US" b="1" baseline="0" dirty="0" smtClean="0"/>
              <a:t>pontuações preditivas </a:t>
            </a:r>
            <a:r>
              <a:rPr lang="pt-BR" altLang="en-US" b="0" baseline="0" dirty="0" smtClean="0"/>
              <a:t>que marcam quais clientes estão mais propensos a deixar a base. </a:t>
            </a:r>
            <a:br>
              <a:rPr lang="pt-BR" altLang="en-US" b="0" baseline="0" dirty="0" smtClean="0"/>
            </a:br>
            <a:r>
              <a:rPr lang="pt-BR" altLang="en-US" b="0" baseline="0" dirty="0" smtClean="0"/>
              <a:t/>
            </a:r>
            <a:br>
              <a:rPr lang="pt-BR" altLang="en-US" b="0" baseline="0" dirty="0" smtClean="0"/>
            </a:br>
            <a:r>
              <a:rPr lang="pt-BR" altLang="en-US" b="0" baseline="0" dirty="0" smtClean="0"/>
              <a:t>Ofertas de retenção direcionadas para os clientes certos costuma ser a aplicação da análise preditiva mais facilmente aproveitável em uma organização.</a:t>
            </a:r>
            <a:br>
              <a:rPr lang="pt-BR" altLang="en-US" b="0" baseline="0" dirty="0" smtClean="0"/>
            </a:br>
            <a:endParaRPr lang="en-US" altLang="en-US" dirty="0" smtClean="0"/>
          </a:p>
          <a:p>
            <a:pPr eaLnBrk="1" hangingPunct="1"/>
            <a:r>
              <a:rPr lang="en-US" altLang="en-US" dirty="0" smtClean="0"/>
              <a:t>O </a:t>
            </a:r>
            <a:r>
              <a:rPr lang="en-US" altLang="en-US" dirty="0" err="1" smtClean="0"/>
              <a:t>crescimento</a:t>
            </a:r>
            <a:r>
              <a:rPr lang="en-US" altLang="en-US" dirty="0" smtClean="0"/>
              <a:t> de 12% </a:t>
            </a:r>
            <a:r>
              <a:rPr lang="en-US" altLang="en-US" dirty="0" err="1" smtClean="0"/>
              <a:t>mencionado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acima</a:t>
            </a:r>
            <a:r>
              <a:rPr lang="en-US" altLang="en-US" dirty="0" smtClean="0"/>
              <a:t> se </a:t>
            </a:r>
            <a:r>
              <a:rPr lang="en-US" altLang="en-US" dirty="0" err="1" smtClean="0"/>
              <a:t>traduz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mais</a:t>
            </a:r>
            <a:r>
              <a:rPr lang="en-US" altLang="en-US" dirty="0" smtClean="0"/>
              <a:t> de $500.000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anuais</a:t>
            </a:r>
            <a:r>
              <a:rPr lang="en-US" altLang="en-US" baseline="0" dirty="0" smtClean="0"/>
              <a:t> de </a:t>
            </a:r>
            <a:r>
              <a:rPr lang="en-US" altLang="en-US" baseline="0" dirty="0" err="1" smtClean="0"/>
              <a:t>assinatura</a:t>
            </a:r>
            <a:r>
              <a:rPr lang="en-US" altLang="en-US" baseline="0" dirty="0" smtClean="0"/>
              <a:t> mensal de </a:t>
            </a:r>
            <a:r>
              <a:rPr lang="en-US" altLang="en-US" baseline="0" dirty="0" err="1" smtClean="0"/>
              <a:t>serviço</a:t>
            </a:r>
            <a:r>
              <a:rPr lang="en-US" altLang="en-US" baseline="0" dirty="0" smtClean="0"/>
              <a:t> online de </a:t>
            </a:r>
            <a:r>
              <a:rPr lang="en-US" altLang="en-US" baseline="0" dirty="0" err="1" smtClean="0"/>
              <a:t>uma</a:t>
            </a:r>
            <a:r>
              <a:rPr lang="en-US" altLang="en-US" baseline="0" dirty="0" smtClean="0"/>
              <a:t> base de 200.000 </a:t>
            </a:r>
            <a:r>
              <a:rPr lang="en-US" altLang="en-US" baseline="0" dirty="0" err="1" smtClean="0"/>
              <a:t>clientes</a:t>
            </a:r>
            <a:r>
              <a:rPr lang="en-US" altLang="en-US" baseline="0" dirty="0" smtClean="0"/>
              <a:t>. </a:t>
            </a:r>
            <a:r>
              <a:rPr lang="en-US" altLang="en-US" baseline="0" dirty="0" err="1" smtClean="0"/>
              <a:t>Isso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sem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contar</a:t>
            </a:r>
            <a:r>
              <a:rPr lang="en-US" altLang="en-US" baseline="0" dirty="0" smtClean="0"/>
              <a:t> o </a:t>
            </a:r>
            <a:r>
              <a:rPr lang="en-US" altLang="en-US" baseline="0" dirty="0" err="1" smtClean="0"/>
              <a:t>efeito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composto</a:t>
            </a:r>
            <a:r>
              <a:rPr lang="en-US" altLang="en-US" baseline="0" dirty="0" smtClean="0"/>
              <a:t>. </a:t>
            </a:r>
            <a:br>
              <a:rPr lang="en-US" altLang="en-US" baseline="0" dirty="0" smtClean="0"/>
            </a:br>
            <a:endParaRPr lang="en-US" altLang="en-US" dirty="0" smtClean="0"/>
          </a:p>
          <a:p>
            <a:pPr eaLnBrk="1" hangingPunct="1"/>
            <a:r>
              <a:rPr lang="en-US" altLang="en-US" dirty="0" err="1" smtClean="0"/>
              <a:t>Clientes</a:t>
            </a:r>
            <a:r>
              <a:rPr lang="en-US" altLang="en-US" dirty="0" smtClean="0"/>
              <a:t> fi</a:t>
            </a:r>
            <a:r>
              <a:rPr lang="pt-BR" altLang="en-US" dirty="0" err="1" smtClean="0"/>
              <a:t>éis</a:t>
            </a:r>
            <a:r>
              <a:rPr lang="pt-BR" altLang="en-US" dirty="0" smtClean="0"/>
              <a:t>:</a:t>
            </a:r>
            <a:r>
              <a:rPr lang="pt-BR" altLang="en-US" baseline="0" dirty="0" smtClean="0"/>
              <a:t> compram mais, são menos sensíveis a preço, são mais baratos de atender – eu adoro eles!</a:t>
            </a:r>
            <a:endParaRPr lang="en-US" altLang="en-US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83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42714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A </a:t>
            </a:r>
            <a:r>
              <a:rPr lang="pt-BR" altLang="en-US" b="1" dirty="0" smtClean="0"/>
              <a:t>única maneira</a:t>
            </a:r>
            <a:r>
              <a:rPr lang="pt-BR" altLang="en-US" b="1" baseline="0" dirty="0" smtClean="0"/>
              <a:t> de direcionar uma campanha de retenção de maneira precisa onde se faz necessário é fazendo uso de </a:t>
            </a:r>
            <a:r>
              <a:rPr lang="pt-BR" altLang="en-US" b="1" baseline="0" dirty="0" smtClean="0"/>
              <a:t>pontuações preditivas </a:t>
            </a:r>
            <a:r>
              <a:rPr lang="pt-BR" altLang="en-US" b="0" baseline="0" dirty="0" smtClean="0"/>
              <a:t>que marcam quais clientes estão mais propensos a deixar a base. </a:t>
            </a:r>
            <a:br>
              <a:rPr lang="pt-BR" altLang="en-US" b="0" baseline="0" dirty="0" smtClean="0"/>
            </a:br>
            <a:r>
              <a:rPr lang="pt-BR" altLang="en-US" b="0" baseline="0" dirty="0" smtClean="0"/>
              <a:t/>
            </a:r>
            <a:br>
              <a:rPr lang="pt-BR" altLang="en-US" b="0" baseline="0" dirty="0" smtClean="0"/>
            </a:br>
            <a:r>
              <a:rPr lang="pt-BR" altLang="en-US" b="0" baseline="0" dirty="0" smtClean="0"/>
              <a:t>Ofertas de retenção direcionadas para os clientes certos costuma ser a aplicação da análise preditiva mais facilmente aproveitável em uma organização.</a:t>
            </a:r>
            <a:br>
              <a:rPr lang="pt-BR" altLang="en-US" b="0" baseline="0" dirty="0" smtClean="0"/>
            </a:br>
            <a:endParaRPr lang="en-US" altLang="en-US" dirty="0" smtClean="0"/>
          </a:p>
          <a:p>
            <a:pPr eaLnBrk="1" hangingPunct="1"/>
            <a:r>
              <a:rPr lang="en-US" altLang="en-US" dirty="0" smtClean="0"/>
              <a:t>O </a:t>
            </a:r>
            <a:r>
              <a:rPr lang="en-US" altLang="en-US" dirty="0" err="1" smtClean="0"/>
              <a:t>crescimento</a:t>
            </a:r>
            <a:r>
              <a:rPr lang="en-US" altLang="en-US" dirty="0" smtClean="0"/>
              <a:t> de 12% </a:t>
            </a:r>
            <a:r>
              <a:rPr lang="en-US" altLang="en-US" dirty="0" err="1" smtClean="0"/>
              <a:t>mencionado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acima</a:t>
            </a:r>
            <a:r>
              <a:rPr lang="en-US" altLang="en-US" dirty="0" smtClean="0"/>
              <a:t> se </a:t>
            </a:r>
            <a:r>
              <a:rPr lang="en-US" altLang="en-US" dirty="0" err="1" smtClean="0"/>
              <a:t>traduz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mais</a:t>
            </a:r>
            <a:r>
              <a:rPr lang="en-US" altLang="en-US" dirty="0" smtClean="0"/>
              <a:t> de $500.000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anuais</a:t>
            </a:r>
            <a:r>
              <a:rPr lang="en-US" altLang="en-US" baseline="0" dirty="0" smtClean="0"/>
              <a:t> de </a:t>
            </a:r>
            <a:r>
              <a:rPr lang="en-US" altLang="en-US" baseline="0" dirty="0" err="1" smtClean="0"/>
              <a:t>assinatura</a:t>
            </a:r>
            <a:r>
              <a:rPr lang="en-US" altLang="en-US" baseline="0" dirty="0" smtClean="0"/>
              <a:t> mensal de </a:t>
            </a:r>
            <a:r>
              <a:rPr lang="en-US" altLang="en-US" baseline="0" dirty="0" err="1" smtClean="0"/>
              <a:t>serviço</a:t>
            </a:r>
            <a:r>
              <a:rPr lang="en-US" altLang="en-US" baseline="0" dirty="0" smtClean="0"/>
              <a:t> online de </a:t>
            </a:r>
            <a:r>
              <a:rPr lang="en-US" altLang="en-US" baseline="0" dirty="0" err="1" smtClean="0"/>
              <a:t>uma</a:t>
            </a:r>
            <a:r>
              <a:rPr lang="en-US" altLang="en-US" baseline="0" dirty="0" smtClean="0"/>
              <a:t> base de 200.000 </a:t>
            </a:r>
            <a:r>
              <a:rPr lang="en-US" altLang="en-US" baseline="0" dirty="0" err="1" smtClean="0"/>
              <a:t>clientes</a:t>
            </a:r>
            <a:r>
              <a:rPr lang="en-US" altLang="en-US" baseline="0" dirty="0" smtClean="0"/>
              <a:t>. </a:t>
            </a:r>
            <a:r>
              <a:rPr lang="en-US" altLang="en-US" baseline="0" dirty="0" err="1" smtClean="0"/>
              <a:t>Isso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sem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contar</a:t>
            </a:r>
            <a:r>
              <a:rPr lang="en-US" altLang="en-US" baseline="0" dirty="0" smtClean="0"/>
              <a:t> o </a:t>
            </a:r>
            <a:r>
              <a:rPr lang="en-US" altLang="en-US" baseline="0" dirty="0" err="1" smtClean="0"/>
              <a:t>efeito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composto</a:t>
            </a:r>
            <a:r>
              <a:rPr lang="en-US" altLang="en-US" baseline="0" dirty="0" smtClean="0"/>
              <a:t>. </a:t>
            </a:r>
            <a:br>
              <a:rPr lang="en-US" altLang="en-US" baseline="0" dirty="0" smtClean="0"/>
            </a:br>
            <a:endParaRPr lang="en-US" altLang="en-US" dirty="0" smtClean="0"/>
          </a:p>
          <a:p>
            <a:pPr eaLnBrk="1" hangingPunct="1"/>
            <a:r>
              <a:rPr lang="en-US" altLang="en-US" dirty="0" err="1" smtClean="0"/>
              <a:t>Clientes</a:t>
            </a:r>
            <a:r>
              <a:rPr lang="en-US" altLang="en-US" dirty="0" smtClean="0"/>
              <a:t> fi</a:t>
            </a:r>
            <a:r>
              <a:rPr lang="pt-BR" altLang="en-US" dirty="0" err="1" smtClean="0"/>
              <a:t>éis</a:t>
            </a:r>
            <a:r>
              <a:rPr lang="pt-BR" altLang="en-US" dirty="0" smtClean="0"/>
              <a:t>:</a:t>
            </a:r>
            <a:r>
              <a:rPr lang="pt-BR" altLang="en-US" baseline="0" dirty="0" smtClean="0"/>
              <a:t> compram mais, são menos sensíveis a preço, são mais baratos de atender – eu adoro eles!</a:t>
            </a:r>
            <a:endParaRPr lang="en-US" altLang="en-US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84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958251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A </a:t>
            </a:r>
            <a:r>
              <a:rPr lang="pt-BR" altLang="en-US" b="1" dirty="0" smtClean="0"/>
              <a:t>única maneira</a:t>
            </a:r>
            <a:r>
              <a:rPr lang="pt-BR" altLang="en-US" b="1" baseline="0" dirty="0" smtClean="0"/>
              <a:t> de direcionar uma campanha de retenção de maneira precisa onde se faz necessário é fazendo uso de </a:t>
            </a:r>
            <a:r>
              <a:rPr lang="pt-BR" altLang="en-US" b="1" baseline="0" dirty="0" smtClean="0"/>
              <a:t>pontuações preditivas </a:t>
            </a:r>
            <a:r>
              <a:rPr lang="pt-BR" altLang="en-US" b="0" baseline="0" dirty="0" smtClean="0"/>
              <a:t>que marcam quais clientes estão mais propensos a deixar a base. </a:t>
            </a:r>
            <a:br>
              <a:rPr lang="pt-BR" altLang="en-US" b="0" baseline="0" dirty="0" smtClean="0"/>
            </a:br>
            <a:r>
              <a:rPr lang="pt-BR" altLang="en-US" b="0" baseline="0" dirty="0" smtClean="0"/>
              <a:t/>
            </a:r>
            <a:br>
              <a:rPr lang="pt-BR" altLang="en-US" b="0" baseline="0" dirty="0" smtClean="0"/>
            </a:br>
            <a:r>
              <a:rPr lang="pt-BR" altLang="en-US" b="0" baseline="0" dirty="0" smtClean="0"/>
              <a:t>Ofertas de retenção direcionadas para os clientes certos costuma ser a aplicação da análise preditiva mais facilmente aproveitável em uma organização.</a:t>
            </a:r>
            <a:br>
              <a:rPr lang="pt-BR" altLang="en-US" b="0" baseline="0" dirty="0" smtClean="0"/>
            </a:br>
            <a:endParaRPr lang="en-US" altLang="en-US" dirty="0" smtClean="0"/>
          </a:p>
          <a:p>
            <a:pPr eaLnBrk="1" hangingPunct="1"/>
            <a:r>
              <a:rPr lang="en-US" altLang="en-US" dirty="0" smtClean="0"/>
              <a:t>O </a:t>
            </a:r>
            <a:r>
              <a:rPr lang="en-US" altLang="en-US" dirty="0" err="1" smtClean="0"/>
              <a:t>crescimento</a:t>
            </a:r>
            <a:r>
              <a:rPr lang="en-US" altLang="en-US" dirty="0" smtClean="0"/>
              <a:t> de 12% </a:t>
            </a:r>
            <a:r>
              <a:rPr lang="en-US" altLang="en-US" dirty="0" err="1" smtClean="0"/>
              <a:t>mencionado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acima</a:t>
            </a:r>
            <a:r>
              <a:rPr lang="en-US" altLang="en-US" dirty="0" smtClean="0"/>
              <a:t> se </a:t>
            </a:r>
            <a:r>
              <a:rPr lang="en-US" altLang="en-US" dirty="0" err="1" smtClean="0"/>
              <a:t>traduz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mais</a:t>
            </a:r>
            <a:r>
              <a:rPr lang="en-US" altLang="en-US" dirty="0" smtClean="0"/>
              <a:t> de $500.000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anuais</a:t>
            </a:r>
            <a:r>
              <a:rPr lang="en-US" altLang="en-US" baseline="0" dirty="0" smtClean="0"/>
              <a:t> de </a:t>
            </a:r>
            <a:r>
              <a:rPr lang="en-US" altLang="en-US" baseline="0" dirty="0" err="1" smtClean="0"/>
              <a:t>assinatura</a:t>
            </a:r>
            <a:r>
              <a:rPr lang="en-US" altLang="en-US" baseline="0" dirty="0" smtClean="0"/>
              <a:t> mensal de </a:t>
            </a:r>
            <a:r>
              <a:rPr lang="en-US" altLang="en-US" baseline="0" dirty="0" err="1" smtClean="0"/>
              <a:t>serviço</a:t>
            </a:r>
            <a:r>
              <a:rPr lang="en-US" altLang="en-US" baseline="0" dirty="0" smtClean="0"/>
              <a:t> online de </a:t>
            </a:r>
            <a:r>
              <a:rPr lang="en-US" altLang="en-US" baseline="0" dirty="0" err="1" smtClean="0"/>
              <a:t>uma</a:t>
            </a:r>
            <a:r>
              <a:rPr lang="en-US" altLang="en-US" baseline="0" dirty="0" smtClean="0"/>
              <a:t> base de 200.000 </a:t>
            </a:r>
            <a:r>
              <a:rPr lang="en-US" altLang="en-US" baseline="0" dirty="0" err="1" smtClean="0"/>
              <a:t>clientes</a:t>
            </a:r>
            <a:r>
              <a:rPr lang="en-US" altLang="en-US" baseline="0" dirty="0" smtClean="0"/>
              <a:t>. </a:t>
            </a:r>
            <a:r>
              <a:rPr lang="en-US" altLang="en-US" baseline="0" dirty="0" err="1" smtClean="0"/>
              <a:t>Isso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sem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contar</a:t>
            </a:r>
            <a:r>
              <a:rPr lang="en-US" altLang="en-US" baseline="0" dirty="0" smtClean="0"/>
              <a:t> o </a:t>
            </a:r>
            <a:r>
              <a:rPr lang="en-US" altLang="en-US" baseline="0" dirty="0" err="1" smtClean="0"/>
              <a:t>efeito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composto</a:t>
            </a:r>
            <a:r>
              <a:rPr lang="en-US" altLang="en-US" baseline="0" dirty="0" smtClean="0"/>
              <a:t>. </a:t>
            </a:r>
            <a:br>
              <a:rPr lang="en-US" altLang="en-US" baseline="0" dirty="0" smtClean="0"/>
            </a:br>
            <a:endParaRPr lang="en-US" altLang="en-US" dirty="0" smtClean="0"/>
          </a:p>
          <a:p>
            <a:pPr eaLnBrk="1" hangingPunct="1"/>
            <a:r>
              <a:rPr lang="en-US" altLang="en-US" dirty="0" err="1" smtClean="0"/>
              <a:t>Clientes</a:t>
            </a:r>
            <a:r>
              <a:rPr lang="en-US" altLang="en-US" dirty="0" smtClean="0"/>
              <a:t> fi</a:t>
            </a:r>
            <a:r>
              <a:rPr lang="pt-BR" altLang="en-US" dirty="0" err="1" smtClean="0"/>
              <a:t>éis</a:t>
            </a:r>
            <a:r>
              <a:rPr lang="pt-BR" altLang="en-US" dirty="0" smtClean="0"/>
              <a:t>:</a:t>
            </a:r>
            <a:r>
              <a:rPr lang="pt-BR" altLang="en-US" baseline="0" dirty="0" smtClean="0"/>
              <a:t> compram mais, são menos sensíveis a preço, são mais baratos de atender – eu adoro eles!</a:t>
            </a:r>
            <a:endParaRPr lang="en-US" altLang="en-US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85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64426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A </a:t>
            </a:r>
            <a:r>
              <a:rPr lang="pt-BR" altLang="en-US" b="1" dirty="0" smtClean="0"/>
              <a:t>única maneira</a:t>
            </a:r>
            <a:r>
              <a:rPr lang="pt-BR" altLang="en-US" b="1" baseline="0" dirty="0" smtClean="0"/>
              <a:t> de direcionar uma campanha de retenção de maneira precisa onde se faz necessário é fazendo uso de </a:t>
            </a:r>
            <a:r>
              <a:rPr lang="pt-BR" altLang="en-US" b="1" baseline="0" dirty="0" smtClean="0"/>
              <a:t>pontuações preditivas </a:t>
            </a:r>
            <a:r>
              <a:rPr lang="pt-BR" altLang="en-US" b="0" baseline="0" dirty="0" smtClean="0"/>
              <a:t>que marcam quais clientes estão mais propensos a deixar a base. </a:t>
            </a:r>
            <a:br>
              <a:rPr lang="pt-BR" altLang="en-US" b="0" baseline="0" dirty="0" smtClean="0"/>
            </a:br>
            <a:r>
              <a:rPr lang="pt-BR" altLang="en-US" b="0" baseline="0" dirty="0" smtClean="0"/>
              <a:t/>
            </a:r>
            <a:br>
              <a:rPr lang="pt-BR" altLang="en-US" b="0" baseline="0" dirty="0" smtClean="0"/>
            </a:br>
            <a:r>
              <a:rPr lang="pt-BR" altLang="en-US" b="0" baseline="0" dirty="0" smtClean="0"/>
              <a:t>Ofertas de retenção direcionadas para os clientes certos costuma ser a aplicação da análise preditiva mais facilmente aproveitável em uma organização.</a:t>
            </a:r>
            <a:br>
              <a:rPr lang="pt-BR" altLang="en-US" b="0" baseline="0" dirty="0" smtClean="0"/>
            </a:br>
            <a:endParaRPr lang="en-US" altLang="en-US" dirty="0" smtClean="0"/>
          </a:p>
          <a:p>
            <a:pPr eaLnBrk="1" hangingPunct="1"/>
            <a:r>
              <a:rPr lang="en-US" altLang="en-US" dirty="0" smtClean="0"/>
              <a:t>O </a:t>
            </a:r>
            <a:r>
              <a:rPr lang="en-US" altLang="en-US" dirty="0" err="1" smtClean="0"/>
              <a:t>crescimento</a:t>
            </a:r>
            <a:r>
              <a:rPr lang="en-US" altLang="en-US" dirty="0" smtClean="0"/>
              <a:t> de 12% </a:t>
            </a:r>
            <a:r>
              <a:rPr lang="en-US" altLang="en-US" dirty="0" err="1" smtClean="0"/>
              <a:t>mencionado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acima</a:t>
            </a:r>
            <a:r>
              <a:rPr lang="en-US" altLang="en-US" dirty="0" smtClean="0"/>
              <a:t> se </a:t>
            </a:r>
            <a:r>
              <a:rPr lang="en-US" altLang="en-US" dirty="0" err="1" smtClean="0"/>
              <a:t>traduz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mais</a:t>
            </a:r>
            <a:r>
              <a:rPr lang="en-US" altLang="en-US" dirty="0" smtClean="0"/>
              <a:t> de $500.000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anuais</a:t>
            </a:r>
            <a:r>
              <a:rPr lang="en-US" altLang="en-US" baseline="0" dirty="0" smtClean="0"/>
              <a:t> de </a:t>
            </a:r>
            <a:r>
              <a:rPr lang="en-US" altLang="en-US" baseline="0" dirty="0" err="1" smtClean="0"/>
              <a:t>assinatura</a:t>
            </a:r>
            <a:r>
              <a:rPr lang="en-US" altLang="en-US" baseline="0" dirty="0" smtClean="0"/>
              <a:t> mensal de </a:t>
            </a:r>
            <a:r>
              <a:rPr lang="en-US" altLang="en-US" baseline="0" dirty="0" err="1" smtClean="0"/>
              <a:t>serviço</a:t>
            </a:r>
            <a:r>
              <a:rPr lang="en-US" altLang="en-US" baseline="0" dirty="0" smtClean="0"/>
              <a:t> online de </a:t>
            </a:r>
            <a:r>
              <a:rPr lang="en-US" altLang="en-US" baseline="0" dirty="0" err="1" smtClean="0"/>
              <a:t>uma</a:t>
            </a:r>
            <a:r>
              <a:rPr lang="en-US" altLang="en-US" baseline="0" dirty="0" smtClean="0"/>
              <a:t> base de 200.000 </a:t>
            </a:r>
            <a:r>
              <a:rPr lang="en-US" altLang="en-US" baseline="0" dirty="0" err="1" smtClean="0"/>
              <a:t>clientes</a:t>
            </a:r>
            <a:r>
              <a:rPr lang="en-US" altLang="en-US" baseline="0" dirty="0" smtClean="0"/>
              <a:t>. </a:t>
            </a:r>
            <a:r>
              <a:rPr lang="en-US" altLang="en-US" baseline="0" dirty="0" err="1" smtClean="0"/>
              <a:t>Isso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sem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contar</a:t>
            </a:r>
            <a:r>
              <a:rPr lang="en-US" altLang="en-US" baseline="0" dirty="0" smtClean="0"/>
              <a:t> o </a:t>
            </a:r>
            <a:r>
              <a:rPr lang="en-US" altLang="en-US" baseline="0" dirty="0" err="1" smtClean="0"/>
              <a:t>efeito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composto</a:t>
            </a:r>
            <a:r>
              <a:rPr lang="en-US" altLang="en-US" baseline="0" dirty="0" smtClean="0"/>
              <a:t>. </a:t>
            </a:r>
            <a:br>
              <a:rPr lang="en-US" altLang="en-US" baseline="0" dirty="0" smtClean="0"/>
            </a:br>
            <a:endParaRPr lang="en-US" altLang="en-US" dirty="0" smtClean="0"/>
          </a:p>
          <a:p>
            <a:pPr eaLnBrk="1" hangingPunct="1"/>
            <a:r>
              <a:rPr lang="en-US" altLang="en-US" dirty="0" err="1" smtClean="0"/>
              <a:t>Clientes</a:t>
            </a:r>
            <a:r>
              <a:rPr lang="en-US" altLang="en-US" dirty="0" smtClean="0"/>
              <a:t> fi</a:t>
            </a:r>
            <a:r>
              <a:rPr lang="pt-BR" altLang="en-US" dirty="0" err="1" smtClean="0"/>
              <a:t>éis</a:t>
            </a:r>
            <a:r>
              <a:rPr lang="pt-BR" altLang="en-US" dirty="0" smtClean="0"/>
              <a:t>:</a:t>
            </a:r>
            <a:r>
              <a:rPr lang="pt-BR" altLang="en-US" baseline="0" dirty="0" smtClean="0"/>
              <a:t> compram mais, são menos sensíveis a preço, são mais baratos de atender – eu adoro eles!</a:t>
            </a:r>
            <a:endParaRPr lang="en-US" altLang="en-US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86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088195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Informaç</a:t>
            </a:r>
            <a:r>
              <a:rPr lang="pt-BR" altLang="en-US" dirty="0" err="1" smtClean="0"/>
              <a:t>ões</a:t>
            </a:r>
            <a:r>
              <a:rPr lang="pt-BR" altLang="en-US" dirty="0" smtClean="0"/>
              <a:t> sobre</a:t>
            </a:r>
            <a:r>
              <a:rPr lang="pt-BR" altLang="en-US" baseline="0" dirty="0" smtClean="0"/>
              <a:t> o brinquedo “20Q” ilustrado e sua respectiva rede neural em</a:t>
            </a:r>
            <a:r>
              <a:rPr lang="en-US" altLang="en-US" baseline="0" dirty="0" smtClean="0"/>
              <a:t> </a:t>
            </a:r>
            <a:r>
              <a:rPr lang="en-US" altLang="en-US" dirty="0" smtClean="0"/>
              <a:t>http://www.20q.net/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http://en.wikipedia.org/wiki/20Q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87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034851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A </a:t>
            </a:r>
            <a:r>
              <a:rPr lang="pt-BR" altLang="en-US" b="1" dirty="0" smtClean="0"/>
              <a:t>única maneira</a:t>
            </a:r>
            <a:r>
              <a:rPr lang="pt-BR" altLang="en-US" b="1" baseline="0" dirty="0" smtClean="0"/>
              <a:t> de direcionar uma campanha de retenção de maneira precisa onde se faz necessário é fazendo uso de </a:t>
            </a:r>
            <a:r>
              <a:rPr lang="pt-BR" altLang="en-US" b="1" baseline="0" dirty="0" smtClean="0"/>
              <a:t>pontuaç</a:t>
            </a:r>
            <a:r>
              <a:rPr lang="pt-BR" altLang="en-US" b="1" baseline="0" dirty="0" smtClean="0"/>
              <a:t>ões </a:t>
            </a:r>
            <a:r>
              <a:rPr lang="pt-BR" altLang="en-US" b="1" baseline="0" dirty="0" smtClean="0"/>
              <a:t>preditivos </a:t>
            </a:r>
            <a:r>
              <a:rPr lang="pt-BR" altLang="en-US" b="0" baseline="0" dirty="0" smtClean="0"/>
              <a:t>que marcam quais clientes estão mais propensos a deixar a base. </a:t>
            </a:r>
            <a:br>
              <a:rPr lang="pt-BR" altLang="en-US" b="0" baseline="0" dirty="0" smtClean="0"/>
            </a:br>
            <a:r>
              <a:rPr lang="pt-BR" altLang="en-US" b="0" baseline="0" dirty="0" smtClean="0"/>
              <a:t/>
            </a:r>
            <a:br>
              <a:rPr lang="pt-BR" altLang="en-US" b="0" baseline="0" dirty="0" smtClean="0"/>
            </a:br>
            <a:r>
              <a:rPr lang="pt-BR" altLang="en-US" b="0" baseline="0" dirty="0" smtClean="0"/>
              <a:t>Ofertas de retenção direcionadas para os clientes certos costuma ser a aplicação da análise preditiva mais facilmente aproveitável em uma organização.</a:t>
            </a:r>
            <a:br>
              <a:rPr lang="pt-BR" altLang="en-US" b="0" baseline="0" dirty="0" smtClean="0"/>
            </a:br>
            <a:endParaRPr lang="en-US" altLang="en-US" dirty="0" smtClean="0"/>
          </a:p>
          <a:p>
            <a:pPr eaLnBrk="1" hangingPunct="1"/>
            <a:r>
              <a:rPr lang="en-US" altLang="en-US" dirty="0" smtClean="0"/>
              <a:t>O </a:t>
            </a:r>
            <a:r>
              <a:rPr lang="en-US" altLang="en-US" dirty="0" err="1" smtClean="0"/>
              <a:t>crescimento</a:t>
            </a:r>
            <a:r>
              <a:rPr lang="en-US" altLang="en-US" dirty="0" smtClean="0"/>
              <a:t> de 12% </a:t>
            </a:r>
            <a:r>
              <a:rPr lang="en-US" altLang="en-US" dirty="0" err="1" smtClean="0"/>
              <a:t>mencionado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acima</a:t>
            </a:r>
            <a:r>
              <a:rPr lang="en-US" altLang="en-US" dirty="0" smtClean="0"/>
              <a:t> se </a:t>
            </a:r>
            <a:r>
              <a:rPr lang="en-US" altLang="en-US" dirty="0" err="1" smtClean="0"/>
              <a:t>traduz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mais</a:t>
            </a:r>
            <a:r>
              <a:rPr lang="en-US" altLang="en-US" dirty="0" smtClean="0"/>
              <a:t> de $500.000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anuais</a:t>
            </a:r>
            <a:r>
              <a:rPr lang="en-US" altLang="en-US" baseline="0" dirty="0" smtClean="0"/>
              <a:t> de </a:t>
            </a:r>
            <a:r>
              <a:rPr lang="en-US" altLang="en-US" baseline="0" dirty="0" err="1" smtClean="0"/>
              <a:t>assinatura</a:t>
            </a:r>
            <a:r>
              <a:rPr lang="en-US" altLang="en-US" baseline="0" dirty="0" smtClean="0"/>
              <a:t> mensal de </a:t>
            </a:r>
            <a:r>
              <a:rPr lang="en-US" altLang="en-US" baseline="0" dirty="0" err="1" smtClean="0"/>
              <a:t>serviço</a:t>
            </a:r>
            <a:r>
              <a:rPr lang="en-US" altLang="en-US" baseline="0" dirty="0" smtClean="0"/>
              <a:t> online de </a:t>
            </a:r>
            <a:r>
              <a:rPr lang="en-US" altLang="en-US" baseline="0" dirty="0" err="1" smtClean="0"/>
              <a:t>uma</a:t>
            </a:r>
            <a:r>
              <a:rPr lang="en-US" altLang="en-US" baseline="0" dirty="0" smtClean="0"/>
              <a:t> base de 200.000 </a:t>
            </a:r>
            <a:r>
              <a:rPr lang="en-US" altLang="en-US" baseline="0" dirty="0" err="1" smtClean="0"/>
              <a:t>clientes</a:t>
            </a:r>
            <a:r>
              <a:rPr lang="en-US" altLang="en-US" baseline="0" dirty="0" smtClean="0"/>
              <a:t>. </a:t>
            </a:r>
            <a:r>
              <a:rPr lang="en-US" altLang="en-US" baseline="0" dirty="0" err="1" smtClean="0"/>
              <a:t>Isso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sem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contar</a:t>
            </a:r>
            <a:r>
              <a:rPr lang="en-US" altLang="en-US" baseline="0" dirty="0" smtClean="0"/>
              <a:t> o </a:t>
            </a:r>
            <a:r>
              <a:rPr lang="en-US" altLang="en-US" baseline="0" dirty="0" err="1" smtClean="0"/>
              <a:t>efeito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composto</a:t>
            </a:r>
            <a:r>
              <a:rPr lang="en-US" altLang="en-US" baseline="0" dirty="0" smtClean="0"/>
              <a:t>. </a:t>
            </a:r>
            <a:br>
              <a:rPr lang="en-US" altLang="en-US" baseline="0" dirty="0" smtClean="0"/>
            </a:br>
            <a:endParaRPr lang="en-US" altLang="en-US" dirty="0" smtClean="0"/>
          </a:p>
          <a:p>
            <a:pPr eaLnBrk="1" hangingPunct="1"/>
            <a:r>
              <a:rPr lang="en-US" altLang="en-US" dirty="0" err="1" smtClean="0"/>
              <a:t>Clientes</a:t>
            </a:r>
            <a:r>
              <a:rPr lang="en-US" altLang="en-US" dirty="0" smtClean="0"/>
              <a:t> fi</a:t>
            </a:r>
            <a:r>
              <a:rPr lang="pt-BR" altLang="en-US" dirty="0" err="1" smtClean="0"/>
              <a:t>éis</a:t>
            </a:r>
            <a:r>
              <a:rPr lang="pt-BR" altLang="en-US" dirty="0" smtClean="0"/>
              <a:t>:</a:t>
            </a:r>
            <a:r>
              <a:rPr lang="pt-BR" altLang="en-US" baseline="0" dirty="0" smtClean="0"/>
              <a:t> compram mais, são menos sensíveis a preço, são mais baratos de atender – eu adoro eles!</a:t>
            </a:r>
            <a:endParaRPr lang="en-US" altLang="en-US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88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19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Nota: </a:t>
            </a:r>
            <a:r>
              <a:rPr lang="en-US" altLang="en-US" dirty="0" err="1" smtClean="0"/>
              <a:t>este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modelo</a:t>
            </a:r>
            <a:r>
              <a:rPr lang="en-US" altLang="en-US" dirty="0" smtClean="0"/>
              <a:t> simples </a:t>
            </a:r>
            <a:r>
              <a:rPr lang="pt-BR" altLang="en-US" dirty="0" smtClean="0"/>
              <a:t>é baseado em apenas uma variável preditiva.</a:t>
            </a:r>
            <a:endParaRPr lang="en-US" altLang="en-US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524633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 err="1" smtClean="0"/>
              <a:t>Criado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em</a:t>
            </a:r>
            <a:r>
              <a:rPr lang="en-US" altLang="en-US" dirty="0" smtClean="0"/>
              <a:t> 1996,</a:t>
            </a:r>
            <a:r>
              <a:rPr lang="en-US" altLang="en-US" baseline="0" dirty="0" smtClean="0"/>
              <a:t> o </a:t>
            </a:r>
            <a:r>
              <a:rPr lang="en-US" altLang="en-US" i="1" dirty="0" smtClean="0"/>
              <a:t>Journal of Statistical Software </a:t>
            </a:r>
            <a:r>
              <a:rPr lang="en-US" altLang="en-US" dirty="0" smtClean="0"/>
              <a:t>(</a:t>
            </a:r>
            <a:r>
              <a:rPr lang="en-US" altLang="en-US" baseline="0" dirty="0" err="1" smtClean="0"/>
              <a:t>Jornal</a:t>
            </a:r>
            <a:r>
              <a:rPr lang="en-US" altLang="en-US" baseline="0" dirty="0" smtClean="0"/>
              <a:t> de Software </a:t>
            </a:r>
            <a:r>
              <a:rPr lang="en-US" altLang="en-US" baseline="0" dirty="0" err="1" smtClean="0"/>
              <a:t>Estat</a:t>
            </a:r>
            <a:r>
              <a:rPr lang="pt-BR" altLang="en-US" baseline="0" dirty="0" err="1" smtClean="0"/>
              <a:t>ístico</a:t>
            </a:r>
            <a:r>
              <a:rPr lang="pt-BR" altLang="en-US" baseline="0" dirty="0" smtClean="0"/>
              <a:t>) publica artigos, críticas sobre livros, códigos e avaliações sobre softwares em inglês no contexto de software estatístico e algoritmos. O acesso é gratuito em </a:t>
            </a:r>
            <a:r>
              <a:rPr lang="en-US" altLang="en-US" sz="1200" dirty="0" err="1" smtClean="0"/>
              <a:t>www.jstatsoft.org</a:t>
            </a:r>
            <a:r>
              <a:rPr lang="en-US" altLang="en-US" sz="1200" dirty="0" smtClean="0"/>
              <a:t>/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200" dirty="0" smtClean="0"/>
              <a:t/>
            </a:r>
            <a:br>
              <a:rPr lang="en-US" altLang="en-US" sz="1200" dirty="0" smtClean="0"/>
            </a:br>
            <a:r>
              <a:rPr lang="en-US" altLang="en-US" sz="1200" dirty="0" smtClean="0"/>
              <a:t>Um </a:t>
            </a:r>
            <a:r>
              <a:rPr lang="en-US" altLang="en-US" sz="1200" dirty="0" err="1" smtClean="0"/>
              <a:t>resumo</a:t>
            </a:r>
            <a:r>
              <a:rPr lang="en-US" altLang="en-US" sz="1200" dirty="0" smtClean="0"/>
              <a:t> da </a:t>
            </a:r>
            <a:r>
              <a:rPr lang="en-US" altLang="en-US" sz="1200" dirty="0" err="1" smtClean="0"/>
              <a:t>mais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recente</a:t>
            </a:r>
            <a:r>
              <a:rPr lang="en-US" altLang="en-US" sz="1200" baseline="0" dirty="0" smtClean="0"/>
              <a:t> </a:t>
            </a:r>
            <a:r>
              <a:rPr lang="en-US" altLang="en-US" sz="1200" baseline="0" dirty="0" err="1" smtClean="0"/>
              <a:t>pesquisa</a:t>
            </a:r>
            <a:r>
              <a:rPr lang="en-US" altLang="en-US" sz="1200" baseline="0" dirty="0" smtClean="0"/>
              <a:t> </a:t>
            </a:r>
            <a:r>
              <a:rPr lang="en-US" altLang="en-US" sz="1200" i="1" dirty="0" err="1" smtClean="0"/>
              <a:t>Rexer</a:t>
            </a:r>
            <a:r>
              <a:rPr lang="en-US" altLang="en-US" sz="1200" i="1" dirty="0" smtClean="0"/>
              <a:t> Analytics Data Miner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pode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ser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acessado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livremente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em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www.predictiveanalyticsworld.com</a:t>
            </a:r>
            <a:r>
              <a:rPr lang="en-US" altLang="en-US" sz="1200" dirty="0" smtClean="0"/>
              <a:t>/survey-</a:t>
            </a:r>
            <a:r>
              <a:rPr lang="en-US" altLang="en-US" sz="1200" dirty="0" err="1" smtClean="0"/>
              <a:t>signup.php</a:t>
            </a:r>
            <a:r>
              <a:rPr lang="en-US" altLang="en-US" sz="1200" dirty="0" smtClean="0"/>
              <a:t>. A </a:t>
            </a:r>
            <a:r>
              <a:rPr lang="en-US" altLang="en-US" sz="1200" dirty="0" err="1" smtClean="0"/>
              <a:t>pesquisa</a:t>
            </a:r>
            <a:r>
              <a:rPr lang="en-US" altLang="en-US" sz="1200" dirty="0" smtClean="0"/>
              <a:t> de 2007</a:t>
            </a:r>
            <a:r>
              <a:rPr lang="en-US" altLang="en-US" sz="1200" baseline="0" dirty="0" smtClean="0"/>
              <a:t> </a:t>
            </a:r>
            <a:r>
              <a:rPr lang="en-US" altLang="en-US" sz="1200" baseline="0" dirty="0" err="1" smtClean="0"/>
              <a:t>mostra</a:t>
            </a:r>
            <a:r>
              <a:rPr lang="en-US" altLang="en-US" sz="1200" baseline="0" dirty="0" smtClean="0"/>
              <a:t> a </a:t>
            </a:r>
            <a:r>
              <a:rPr lang="en-US" altLang="en-US" sz="1200" baseline="0" dirty="0" err="1" smtClean="0"/>
              <a:t>proporç</a:t>
            </a:r>
            <a:r>
              <a:rPr lang="pt-BR" altLang="en-US" sz="1200" baseline="0" dirty="0" err="1" smtClean="0"/>
              <a:t>ão</a:t>
            </a:r>
            <a:r>
              <a:rPr lang="pt-BR" altLang="en-US" sz="1200" baseline="0" dirty="0" smtClean="0"/>
              <a:t> do uso das ferramentas em 2006:</a:t>
            </a:r>
            <a:br>
              <a:rPr lang="pt-BR" altLang="en-US" sz="1200" baseline="0" dirty="0" smtClean="0"/>
            </a:br>
            <a:r>
              <a:rPr lang="en-US" altLang="en-US" sz="1200" dirty="0" smtClean="0"/>
              <a:t/>
            </a:r>
            <a:br>
              <a:rPr lang="en-US" altLang="en-US" sz="1200" dirty="0" smtClean="0"/>
            </a:br>
            <a:r>
              <a:rPr lang="en-US" altLang="en-US" sz="1200" dirty="0" smtClean="0"/>
              <a:t>    48% - SPSS</a:t>
            </a:r>
            <a:br>
              <a:rPr lang="en-US" altLang="en-US" sz="1200" dirty="0" smtClean="0"/>
            </a:br>
            <a:r>
              <a:rPr lang="en-US" altLang="en-US" sz="1200" dirty="0" smtClean="0"/>
              <a:t>    43% - SPSS Clementine</a:t>
            </a:r>
            <a:br>
              <a:rPr lang="en-US" altLang="en-US" sz="1200" dirty="0" smtClean="0"/>
            </a:br>
            <a:r>
              <a:rPr lang="en-US" altLang="en-US" sz="1200" dirty="0" smtClean="0"/>
              <a:t>    41% - SAS</a:t>
            </a:r>
            <a:br>
              <a:rPr lang="en-US" altLang="en-US" sz="1200" dirty="0" smtClean="0"/>
            </a:br>
            <a:r>
              <a:rPr lang="en-US" altLang="en-US" sz="1200" dirty="0" smtClean="0"/>
              <a:t>    23% - R</a:t>
            </a:r>
            <a:br>
              <a:rPr lang="en-US" altLang="en-US" sz="1200" dirty="0" smtClean="0"/>
            </a:br>
            <a:r>
              <a:rPr lang="en-US" altLang="en-US" sz="1200" dirty="0" smtClean="0"/>
              <a:t>    23% - SAS Enterprise Miner</a:t>
            </a:r>
            <a:br>
              <a:rPr lang="en-US" altLang="en-US" sz="1200" dirty="0" smtClean="0"/>
            </a:br>
            <a:r>
              <a:rPr lang="en-US" altLang="en-US" sz="1200" dirty="0" smtClean="0"/>
              <a:t>    22% - C4.5/C5.0/See5</a:t>
            </a:r>
            <a:br>
              <a:rPr lang="en-US" altLang="en-US" sz="1200" dirty="0" smtClean="0"/>
            </a:br>
            <a:r>
              <a:rPr lang="en-US" altLang="en-US" sz="1200" dirty="0" smtClean="0"/>
              <a:t>    21% - Weka (Pentaho)</a:t>
            </a:r>
            <a:br>
              <a:rPr lang="en-US" altLang="en-US" sz="1200" dirty="0" smtClean="0"/>
            </a:br>
            <a:r>
              <a:rPr lang="en-US" altLang="en-US" sz="1200" dirty="0" smtClean="0"/>
              <a:t>    13% - Oracle Data Mining</a:t>
            </a:r>
          </a:p>
          <a:p>
            <a:pPr eaLnBrk="1" hangingPunct="1">
              <a:lnSpc>
                <a:spcPct val="80000"/>
              </a:lnSpc>
            </a:pPr>
            <a:endParaRPr lang="en-US" altLang="en-US" sz="12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200" dirty="0" err="1" smtClean="0"/>
              <a:t>Kdnuggets.com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tamb</a:t>
            </a:r>
            <a:r>
              <a:rPr lang="pt-BR" altLang="en-US" sz="1200" dirty="0" err="1" smtClean="0"/>
              <a:t>ém</a:t>
            </a:r>
            <a:r>
              <a:rPr lang="pt-BR" altLang="en-US" sz="1200" dirty="0" smtClean="0"/>
              <a:t> realiza</a:t>
            </a:r>
            <a:r>
              <a:rPr lang="pt-BR" altLang="en-US" sz="1200" baseline="0" dirty="0" smtClean="0"/>
              <a:t> pesquisa anual sobre as ferramentas usadas:</a:t>
            </a:r>
            <a:br>
              <a:rPr lang="pt-BR" altLang="en-US" sz="1200" baseline="0" dirty="0" smtClean="0"/>
            </a:br>
            <a:r>
              <a:rPr lang="pt-BR" altLang="en-US" sz="1200" baseline="0" dirty="0" smtClean="0"/>
              <a:t/>
            </a:r>
            <a:br>
              <a:rPr lang="pt-BR" altLang="en-US" sz="1200" baseline="0" dirty="0" smtClean="0"/>
            </a:br>
            <a:r>
              <a:rPr lang="pt-BR" altLang="en-US" sz="1200" baseline="0" dirty="0" smtClean="0"/>
              <a:t>Para ver os preços de algumas soluções em análise preditiva, veja o final deste artigo: </a:t>
            </a:r>
            <a:r>
              <a:rPr lang="en-US" altLang="en-US" sz="1200" dirty="0" smtClean="0"/>
              <a:t>http://www.marketingsherpa.com/article.html?ident=30593</a:t>
            </a:r>
          </a:p>
          <a:p>
            <a:pPr>
              <a:lnSpc>
                <a:spcPct val="80000"/>
              </a:lnSpc>
            </a:pPr>
            <a:endParaRPr lang="en-US" altLang="en-US" sz="1200" dirty="0" smtClean="0"/>
          </a:p>
          <a:p>
            <a:pPr>
              <a:lnSpc>
                <a:spcPct val="80000"/>
              </a:lnSpc>
            </a:pPr>
            <a:r>
              <a:rPr lang="en-US" altLang="en-US" sz="1200" dirty="0" err="1" smtClean="0"/>
              <a:t>Comparaç</a:t>
            </a:r>
            <a:r>
              <a:rPr lang="pt-BR" altLang="en-US" sz="1200" dirty="0" err="1" smtClean="0"/>
              <a:t>ão</a:t>
            </a:r>
            <a:r>
              <a:rPr lang="pt-BR" altLang="en-US" sz="1200" dirty="0" smtClean="0"/>
              <a:t>/avaliação Wiki sobre soluções em análise preditiva</a:t>
            </a:r>
            <a:r>
              <a:rPr lang="en-US" altLang="en-US" sz="1200" dirty="0" smtClean="0"/>
              <a:t>:</a:t>
            </a:r>
          </a:p>
          <a:p>
            <a:pPr>
              <a:lnSpc>
                <a:spcPct val="80000"/>
              </a:lnSpc>
            </a:pPr>
            <a:r>
              <a:rPr lang="en-US" altLang="en-US" sz="1200" dirty="0" smtClean="0"/>
              <a:t>http://www.iterating.com/productclasses/Predictive_Analytics/products</a:t>
            </a:r>
          </a:p>
          <a:p>
            <a:pPr>
              <a:lnSpc>
                <a:spcPct val="80000"/>
              </a:lnSpc>
            </a:pPr>
            <a:endParaRPr lang="en-US" altLang="en-US" sz="1200" dirty="0" smtClean="0"/>
          </a:p>
          <a:p>
            <a:pPr>
              <a:lnSpc>
                <a:spcPct val="80000"/>
              </a:lnSpc>
            </a:pPr>
            <a:r>
              <a:rPr lang="en-US" altLang="en-US" sz="1200" dirty="0" smtClean="0"/>
              <a:t>Lista </a:t>
            </a:r>
            <a:r>
              <a:rPr lang="en-US" altLang="en-US" sz="1200" dirty="0" err="1" smtClean="0"/>
              <a:t>completa</a:t>
            </a:r>
            <a:r>
              <a:rPr lang="en-US" altLang="en-US" sz="1200" dirty="0" smtClean="0"/>
              <a:t> de </a:t>
            </a:r>
            <a:r>
              <a:rPr lang="en-US" altLang="en-US" sz="1200" dirty="0" err="1" smtClean="0"/>
              <a:t>softwares</a:t>
            </a:r>
            <a:r>
              <a:rPr lang="en-US" altLang="en-US" sz="1200" dirty="0" smtClean="0"/>
              <a:t> de data mining – </a:t>
            </a:r>
            <a:r>
              <a:rPr lang="en-US" altLang="en-US" sz="1200" dirty="0" err="1" smtClean="0"/>
              <a:t>talvez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essa</a:t>
            </a:r>
            <a:r>
              <a:rPr lang="en-US" altLang="en-US" sz="1200" baseline="0" dirty="0" smtClean="0"/>
              <a:t> lista </a:t>
            </a:r>
            <a:r>
              <a:rPr lang="en-US" altLang="en-US" sz="1200" baseline="0" dirty="0" err="1" smtClean="0"/>
              <a:t>seja</a:t>
            </a:r>
            <a:r>
              <a:rPr lang="en-US" altLang="en-US" sz="1200" baseline="0" dirty="0" smtClean="0"/>
              <a:t> </a:t>
            </a:r>
            <a:r>
              <a:rPr lang="en-US" altLang="en-US" sz="1200" baseline="0" dirty="0" err="1" smtClean="0"/>
              <a:t>extensa</a:t>
            </a:r>
            <a:r>
              <a:rPr lang="en-US" altLang="en-US" sz="1200" baseline="0" dirty="0" smtClean="0"/>
              <a:t> </a:t>
            </a:r>
            <a:r>
              <a:rPr lang="en-US" altLang="en-US" sz="1200" baseline="0" dirty="0" err="1" smtClean="0"/>
              <a:t>demais</a:t>
            </a:r>
            <a:r>
              <a:rPr lang="en-US" altLang="en-US" sz="1200" baseline="0" dirty="0" smtClean="0"/>
              <a:t> para </a:t>
            </a:r>
            <a:r>
              <a:rPr lang="en-US" altLang="en-US" sz="1200" baseline="0" dirty="0" err="1" smtClean="0"/>
              <a:t>ser</a:t>
            </a:r>
            <a:r>
              <a:rPr lang="en-US" altLang="en-US" sz="1200" baseline="0" dirty="0" smtClean="0"/>
              <a:t> </a:t>
            </a:r>
            <a:r>
              <a:rPr lang="pt-BR" altLang="en-US" sz="1200" baseline="0" dirty="0" smtClean="0"/>
              <a:t>útil, mas note a seção ao final que elenca as ferramentas gratuitas: </a:t>
            </a:r>
            <a:r>
              <a:rPr lang="en-US" altLang="en-US" sz="1200" dirty="0" smtClean="0"/>
              <a:t>http://kdnuggets.com/software/suites.html</a:t>
            </a:r>
          </a:p>
          <a:p>
            <a:pPr>
              <a:lnSpc>
                <a:spcPct val="80000"/>
              </a:lnSpc>
            </a:pPr>
            <a:endParaRPr lang="en-US" altLang="en-US" sz="1200" dirty="0" smtClean="0"/>
          </a:p>
          <a:p>
            <a:pPr>
              <a:lnSpc>
                <a:spcPct val="80000"/>
              </a:lnSpc>
            </a:pPr>
            <a:r>
              <a:rPr lang="en-US" altLang="en-US" sz="1200" dirty="0" smtClean="0"/>
              <a:t>Da</a:t>
            </a:r>
            <a:r>
              <a:rPr lang="en-US" altLang="en-US" sz="1200" baseline="0" dirty="0" smtClean="0"/>
              <a:t> </a:t>
            </a:r>
            <a:r>
              <a:rPr lang="en-US" altLang="en-US" sz="1200" baseline="0" dirty="0" err="1" smtClean="0"/>
              <a:t>mesma</a:t>
            </a:r>
            <a:r>
              <a:rPr lang="en-US" altLang="en-US" sz="1200" baseline="0" dirty="0" smtClean="0"/>
              <a:t> </a:t>
            </a:r>
            <a:r>
              <a:rPr lang="en-US" altLang="en-US" sz="1200" baseline="0" dirty="0" err="1" smtClean="0"/>
              <a:t>fonte</a:t>
            </a:r>
            <a:r>
              <a:rPr lang="en-US" altLang="en-US" sz="1200" baseline="0" dirty="0" smtClean="0"/>
              <a:t> </a:t>
            </a:r>
            <a:r>
              <a:rPr lang="en-US" altLang="en-US" sz="1200" baseline="0" dirty="0" err="1" smtClean="0"/>
              <a:t>acima</a:t>
            </a:r>
            <a:r>
              <a:rPr lang="en-US" altLang="en-US" sz="1200" baseline="0" dirty="0" smtClean="0"/>
              <a:t>, </a:t>
            </a:r>
            <a:r>
              <a:rPr lang="en-US" altLang="en-US" sz="1200" baseline="0" dirty="0" err="1" smtClean="0"/>
              <a:t>esta</a:t>
            </a:r>
            <a:r>
              <a:rPr lang="en-US" altLang="en-US" sz="1200" baseline="0" dirty="0" smtClean="0"/>
              <a:t> lista </a:t>
            </a:r>
            <a:r>
              <a:rPr lang="pt-BR" altLang="en-US" sz="1200" baseline="0" dirty="0" smtClean="0"/>
              <a:t>é elenca softwares de classificação (</a:t>
            </a:r>
            <a:r>
              <a:rPr lang="en-US" altLang="en-US" sz="1200" dirty="0" smtClean="0"/>
              <a:t>i.e., </a:t>
            </a:r>
            <a:r>
              <a:rPr lang="en-US" altLang="en-US" sz="1200" dirty="0" err="1" smtClean="0"/>
              <a:t>modelagem</a:t>
            </a:r>
            <a:r>
              <a:rPr lang="en-US" altLang="en-US" sz="1200" baseline="0" dirty="0" smtClean="0"/>
              <a:t> </a:t>
            </a:r>
            <a:r>
              <a:rPr lang="en-US" altLang="en-US" sz="1200" dirty="0" err="1" smtClean="0"/>
              <a:t>preditiva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que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diz</a:t>
            </a:r>
            <a:r>
              <a:rPr lang="en-US" altLang="en-US" sz="1200" dirty="0" smtClean="0"/>
              <a:t> ”</a:t>
            </a:r>
            <a:r>
              <a:rPr lang="en-US" altLang="en-US" sz="1200" dirty="0" err="1" smtClean="0"/>
              <a:t>qual</a:t>
            </a:r>
            <a:r>
              <a:rPr lang="en-US" altLang="en-US" sz="1200" dirty="0" smtClean="0"/>
              <a:t>" or ”se" mas n</a:t>
            </a:r>
            <a:r>
              <a:rPr lang="pt-BR" altLang="en-US" sz="1200" dirty="0" err="1" smtClean="0"/>
              <a:t>ão</a:t>
            </a:r>
            <a:r>
              <a:rPr lang="en-US" altLang="en-US" sz="1200" dirty="0" smtClean="0"/>
              <a:t> ”</a:t>
            </a:r>
            <a:r>
              <a:rPr lang="en-US" altLang="en-US" sz="1200" dirty="0" err="1" smtClean="0"/>
              <a:t>quanto</a:t>
            </a:r>
            <a:r>
              <a:rPr lang="en-US" altLang="en-US" sz="1200" dirty="0" smtClean="0"/>
              <a:t>"):</a:t>
            </a:r>
          </a:p>
          <a:p>
            <a:pPr>
              <a:lnSpc>
                <a:spcPct val="80000"/>
              </a:lnSpc>
            </a:pPr>
            <a:r>
              <a:rPr lang="en-US" altLang="en-US" sz="1200" dirty="0" smtClean="0"/>
              <a:t>http://kdnuggets.com/software/classification-multi.html</a:t>
            </a:r>
          </a:p>
          <a:p>
            <a:pPr>
              <a:lnSpc>
                <a:spcPct val="80000"/>
              </a:lnSpc>
            </a:pPr>
            <a:endParaRPr lang="en-US" altLang="en-US" sz="1200" dirty="0" smtClean="0"/>
          </a:p>
          <a:p>
            <a:pPr>
              <a:lnSpc>
                <a:spcPct val="80000"/>
              </a:lnSpc>
            </a:pPr>
            <a:r>
              <a:rPr lang="en-US" altLang="en-US" sz="1200" dirty="0" smtClean="0"/>
              <a:t>E </a:t>
            </a:r>
            <a:r>
              <a:rPr lang="en-US" altLang="en-US" sz="1200" dirty="0" err="1" smtClean="0"/>
              <a:t>mais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especificamente</a:t>
            </a:r>
            <a:r>
              <a:rPr lang="en-US" altLang="en-US" sz="1200" baseline="0" dirty="0" smtClean="0"/>
              <a:t> </a:t>
            </a:r>
            <a:r>
              <a:rPr lang="en-US" altLang="en-US" sz="1200" baseline="0" dirty="0" err="1" smtClean="0"/>
              <a:t>ainda</a:t>
            </a:r>
            <a:r>
              <a:rPr lang="en-US" altLang="en-US" sz="1200" baseline="0" dirty="0" smtClean="0"/>
              <a:t>, software de </a:t>
            </a:r>
            <a:r>
              <a:rPr lang="en-US" altLang="en-US" sz="1200" baseline="0" dirty="0" err="1" smtClean="0"/>
              <a:t>classificaç</a:t>
            </a:r>
            <a:r>
              <a:rPr lang="pt-BR" altLang="en-US" sz="1200" baseline="0" dirty="0" err="1" smtClean="0"/>
              <a:t>ão</a:t>
            </a:r>
            <a:r>
              <a:rPr lang="pt-BR" altLang="en-US" sz="1200" baseline="0" dirty="0" smtClean="0"/>
              <a:t>, particularmente com árvores de decisão:</a:t>
            </a:r>
            <a:endParaRPr lang="en-US" altLang="en-US" sz="1200" dirty="0" smtClean="0"/>
          </a:p>
          <a:p>
            <a:pPr>
              <a:lnSpc>
                <a:spcPct val="80000"/>
              </a:lnSpc>
            </a:pPr>
            <a:r>
              <a:rPr lang="en-US" altLang="en-US" sz="1200" dirty="0" smtClean="0"/>
              <a:t>http://kdnuggets.com/software/classification-decision-tree.html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89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818744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91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19986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92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32919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101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695114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Tamanho</a:t>
            </a:r>
            <a:r>
              <a:rPr lang="en-US" altLang="en-US" dirty="0" smtClean="0"/>
              <a:t> do model:  A </a:t>
            </a:r>
            <a:r>
              <a:rPr lang="en-US" altLang="en-US" dirty="0" err="1" smtClean="0"/>
              <a:t>tabela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resultante</a:t>
            </a:r>
            <a:r>
              <a:rPr lang="en-US" altLang="en-US" baseline="0" dirty="0" smtClean="0"/>
              <a:t> do </a:t>
            </a:r>
            <a:r>
              <a:rPr lang="en-US" altLang="en-US" baseline="0" dirty="0" err="1" smtClean="0"/>
              <a:t>modelo</a:t>
            </a:r>
            <a:r>
              <a:rPr lang="en-US" altLang="en-US" baseline="0" dirty="0" smtClean="0"/>
              <a:t> Na</a:t>
            </a:r>
            <a:r>
              <a:rPr lang="pt-BR" altLang="en-US" baseline="0" dirty="0" err="1" smtClean="0"/>
              <a:t>ïve</a:t>
            </a:r>
            <a:r>
              <a:rPr lang="pt-BR" altLang="en-US" baseline="0" dirty="0" smtClean="0"/>
              <a:t> </a:t>
            </a:r>
            <a:r>
              <a:rPr lang="pt-BR" altLang="en-US" baseline="0" dirty="0" err="1" smtClean="0"/>
              <a:t>Bayes</a:t>
            </a:r>
            <a:r>
              <a:rPr lang="pt-BR" altLang="en-US" baseline="0" dirty="0" smtClean="0"/>
              <a:t> tem quase 50,000 fileiras, uma por combinação </a:t>
            </a:r>
            <a:r>
              <a:rPr lang="en-US" altLang="en-US" b="1" dirty="0" err="1" smtClean="0"/>
              <a:t>programa-vari</a:t>
            </a:r>
            <a:r>
              <a:rPr lang="pt-BR" altLang="en-US" b="1" dirty="0" err="1" smtClean="0"/>
              <a:t>ável</a:t>
            </a:r>
            <a:r>
              <a:rPr lang="en-US" altLang="en-US" b="1" dirty="0" smtClean="0"/>
              <a:t>-valor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Durante a </a:t>
            </a:r>
            <a:r>
              <a:rPr lang="en-US" altLang="en-US" dirty="0" err="1" smtClean="0"/>
              <a:t>seleç</a:t>
            </a:r>
            <a:r>
              <a:rPr lang="pt-BR" altLang="en-US" dirty="0" err="1" smtClean="0"/>
              <a:t>ão</a:t>
            </a:r>
            <a:r>
              <a:rPr lang="pt-BR" altLang="en-US" dirty="0" smtClean="0"/>
              <a:t> do anúncio, o processo acima ocorre</a:t>
            </a:r>
            <a:r>
              <a:rPr lang="pt-BR" altLang="en-US" baseline="0" dirty="0" smtClean="0"/>
              <a:t> apenas para anúncios apropriados para aquele usuário em particular, portanto normalmente menos de 291 anúncios são considerados.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O </a:t>
            </a:r>
            <a:r>
              <a:rPr lang="en-US" altLang="en-US" dirty="0" err="1" smtClean="0"/>
              <a:t>lançamento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inicial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avaliado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neste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estudo</a:t>
            </a:r>
            <a:r>
              <a:rPr lang="en-US" altLang="en-US" baseline="0" dirty="0" smtClean="0"/>
              <a:t> se </a:t>
            </a:r>
            <a:r>
              <a:rPr lang="en-US" altLang="en-US" baseline="0" dirty="0" err="1" smtClean="0"/>
              <a:t>limitou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aos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usu</a:t>
            </a:r>
            <a:r>
              <a:rPr lang="pt-BR" altLang="en-US" baseline="0" dirty="0" err="1" smtClean="0"/>
              <a:t>ários</a:t>
            </a:r>
            <a:r>
              <a:rPr lang="pt-BR" altLang="en-US" baseline="0" dirty="0" smtClean="0"/>
              <a:t> que retornaram (não para usuários estreantes – seus perfis já haviam sido registrados em visitas anteriores), em anúncios de página inteira apenas (alguns anúncios também foram incorporados a páginas de produtos).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102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326797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Tamanho</a:t>
            </a:r>
            <a:r>
              <a:rPr lang="en-US" altLang="en-US" dirty="0" smtClean="0"/>
              <a:t> do model:  A </a:t>
            </a:r>
            <a:r>
              <a:rPr lang="en-US" altLang="en-US" dirty="0" err="1" smtClean="0"/>
              <a:t>tabela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resultante</a:t>
            </a:r>
            <a:r>
              <a:rPr lang="en-US" altLang="en-US" baseline="0" dirty="0" smtClean="0"/>
              <a:t> do </a:t>
            </a:r>
            <a:r>
              <a:rPr lang="en-US" altLang="en-US" baseline="0" dirty="0" err="1" smtClean="0"/>
              <a:t>modelo</a:t>
            </a:r>
            <a:r>
              <a:rPr lang="en-US" altLang="en-US" baseline="0" dirty="0" smtClean="0"/>
              <a:t> Na</a:t>
            </a:r>
            <a:r>
              <a:rPr lang="pt-BR" altLang="en-US" baseline="0" dirty="0" err="1" smtClean="0"/>
              <a:t>ïve</a:t>
            </a:r>
            <a:r>
              <a:rPr lang="pt-BR" altLang="en-US" baseline="0" dirty="0" smtClean="0"/>
              <a:t> </a:t>
            </a:r>
            <a:r>
              <a:rPr lang="pt-BR" altLang="en-US" baseline="0" dirty="0" err="1" smtClean="0"/>
              <a:t>Bayes</a:t>
            </a:r>
            <a:r>
              <a:rPr lang="pt-BR" altLang="en-US" baseline="0" dirty="0" smtClean="0"/>
              <a:t> tem quase 50,000 fileiras, uma por combinação </a:t>
            </a:r>
            <a:r>
              <a:rPr lang="en-US" altLang="en-US" b="1" dirty="0" err="1" smtClean="0"/>
              <a:t>programa-vari</a:t>
            </a:r>
            <a:r>
              <a:rPr lang="pt-BR" altLang="en-US" b="1" dirty="0" err="1" smtClean="0"/>
              <a:t>ável</a:t>
            </a:r>
            <a:r>
              <a:rPr lang="en-US" altLang="en-US" b="1" dirty="0" smtClean="0"/>
              <a:t>-valor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Durante a </a:t>
            </a:r>
            <a:r>
              <a:rPr lang="en-US" altLang="en-US" dirty="0" err="1" smtClean="0"/>
              <a:t>seleç</a:t>
            </a:r>
            <a:r>
              <a:rPr lang="pt-BR" altLang="en-US" dirty="0" err="1" smtClean="0"/>
              <a:t>ão</a:t>
            </a:r>
            <a:r>
              <a:rPr lang="pt-BR" altLang="en-US" dirty="0" smtClean="0"/>
              <a:t> do anúncio, o processo acima ocorre</a:t>
            </a:r>
            <a:r>
              <a:rPr lang="pt-BR" altLang="en-US" baseline="0" dirty="0" smtClean="0"/>
              <a:t> apenas para anúncios apropriados para aquele usuário em particular, portanto normalmente menos de 291 anúncios são considerados.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O </a:t>
            </a:r>
            <a:r>
              <a:rPr lang="en-US" altLang="en-US" dirty="0" err="1" smtClean="0"/>
              <a:t>lançamento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inicial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avaliado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neste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estudo</a:t>
            </a:r>
            <a:r>
              <a:rPr lang="en-US" altLang="en-US" baseline="0" dirty="0" smtClean="0"/>
              <a:t> se </a:t>
            </a:r>
            <a:r>
              <a:rPr lang="en-US" altLang="en-US" baseline="0" dirty="0" err="1" smtClean="0"/>
              <a:t>limitou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aos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usu</a:t>
            </a:r>
            <a:r>
              <a:rPr lang="pt-BR" altLang="en-US" baseline="0" dirty="0" err="1" smtClean="0"/>
              <a:t>ários</a:t>
            </a:r>
            <a:r>
              <a:rPr lang="pt-BR" altLang="en-US" baseline="0" dirty="0" smtClean="0"/>
              <a:t> que retornaram (não para usuários estreantes – seus perfis já haviam sido registrados em visitas anteriores), em anúncios de página inteira apenas (alguns anúncios também foram incorporados a páginas de produtos).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103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45029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104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066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i="1" dirty="0" smtClean="0"/>
              <a:t>Data mining</a:t>
            </a:r>
            <a:r>
              <a:rPr lang="en-US" altLang="en-US" dirty="0" smtClean="0"/>
              <a:t> </a:t>
            </a:r>
            <a:r>
              <a:rPr lang="pt-BR" altLang="en-US" dirty="0" smtClean="0"/>
              <a:t>é um termo amplo</a:t>
            </a:r>
            <a:r>
              <a:rPr lang="pt-BR" altLang="en-US" baseline="0" dirty="0" smtClean="0"/>
              <a:t> originado no modelagem e métodos de aprendizado, assim como, de forma mais ampla, qualquer processo em que é possível fazer alguma descoberta a partir de dados. Uma metáfora para estimular a imaginação: </a:t>
            </a:r>
            <a:r>
              <a:rPr lang="pt-BR" altLang="en-US" i="1" baseline="0" dirty="0" smtClean="0"/>
              <a:t>data mining </a:t>
            </a:r>
            <a:r>
              <a:rPr lang="pt-BR" altLang="en-US" i="0" baseline="0" dirty="0" smtClean="0"/>
              <a:t>é um termo subjetivo. Ele é bastante usado na série “24 Horas”, normalmente sob grande pressão de tempo para salvar o mundo. </a:t>
            </a:r>
            <a:br>
              <a:rPr lang="pt-BR" altLang="en-US" i="0" baseline="0" dirty="0" smtClean="0"/>
            </a:br>
            <a:r>
              <a:rPr lang="pt-BR" altLang="en-US" i="0" baseline="0" dirty="0" smtClean="0"/>
              <a:t/>
            </a:r>
            <a:br>
              <a:rPr lang="pt-BR" altLang="en-US" i="0" baseline="0" dirty="0" smtClean="0"/>
            </a:br>
            <a:r>
              <a:rPr lang="pt-BR" altLang="en-US" i="0" baseline="0" dirty="0" smtClean="0"/>
              <a:t>Mas no contexto de negócios, o termo é usado de forma sinônima a </a:t>
            </a:r>
            <a:r>
              <a:rPr lang="pt-BR" altLang="en-US" i="1" baseline="0" dirty="0" smtClean="0"/>
              <a:t>modelagem preditiva.</a:t>
            </a:r>
            <a:r>
              <a:rPr lang="pt-BR" altLang="en-US" i="0" baseline="0" dirty="0" smtClean="0"/>
              <a:t/>
            </a:r>
            <a:br>
              <a:rPr lang="pt-BR" altLang="en-US" i="0" baseline="0" dirty="0" smtClean="0"/>
            </a:br>
            <a:endParaRPr lang="pt-BR" altLang="en-US" i="0" baseline="0" dirty="0" smtClean="0"/>
          </a:p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err="1" smtClean="0"/>
              <a:t>Modelagem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preditiva</a:t>
            </a:r>
            <a:r>
              <a:rPr lang="en-US" altLang="en-US" dirty="0" smtClean="0"/>
              <a:t>, </a:t>
            </a:r>
            <a:r>
              <a:rPr lang="pt-BR" altLang="en-US" dirty="0" smtClean="0"/>
              <a:t>é o processo técnico</a:t>
            </a:r>
            <a:r>
              <a:rPr lang="pt-BR" altLang="en-US" baseline="0" dirty="0" smtClean="0"/>
              <a:t> central da análise preditiva, e é o foco deste treinamento. </a:t>
            </a:r>
          </a:p>
          <a:p>
            <a:pPr eaLnBrk="1" hangingPunct="1"/>
            <a:endParaRPr lang="pt-BR" altLang="en-US" baseline="0" dirty="0" smtClean="0"/>
          </a:p>
          <a:p>
            <a:pPr eaLnBrk="1" hangingPunct="1"/>
            <a:r>
              <a:rPr lang="pt-BR" altLang="en-US" baseline="0" dirty="0" smtClean="0"/>
              <a:t>Modelagem preditiva como campo é conhecida como </a:t>
            </a:r>
            <a:r>
              <a:rPr lang="en-US" altLang="en-US" i="1" dirty="0" smtClean="0"/>
              <a:t>machine learning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ou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aprendizado</a:t>
            </a:r>
            <a:r>
              <a:rPr lang="en-US" altLang="en-US" baseline="0" dirty="0" smtClean="0"/>
              <a:t> de m</a:t>
            </a:r>
            <a:r>
              <a:rPr lang="pt-BR" altLang="en-US" baseline="0" dirty="0" err="1" smtClean="0"/>
              <a:t>áquina</a:t>
            </a:r>
            <a:r>
              <a:rPr lang="pt-BR" altLang="en-US" baseline="0" dirty="0" smtClean="0"/>
              <a:t>) </a:t>
            </a:r>
            <a:r>
              <a:rPr lang="en-US" altLang="en-US" dirty="0" smtClean="0"/>
              <a:t>no </a:t>
            </a:r>
            <a:r>
              <a:rPr lang="en-US" altLang="en-US" dirty="0" err="1" smtClean="0"/>
              <a:t>mundo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aca</a:t>
            </a:r>
            <a:r>
              <a:rPr lang="pt-BR" altLang="en-US" dirty="0" err="1" smtClean="0"/>
              <a:t>dêmico</a:t>
            </a:r>
            <a:r>
              <a:rPr lang="en-US" altLang="en-US" dirty="0" smtClean="0"/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7957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430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 userDrawn="1"/>
        </p:nvSpPr>
        <p:spPr>
          <a:xfrm>
            <a:off x="0" y="4495800"/>
            <a:ext cx="9144000" cy="6667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Impact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, Inc. | © 2016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All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Rights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Reserved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858000" y="4692253"/>
            <a:ext cx="2133600" cy="273844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fld id="{1C50E3D8-4F71-439C-86E0-02F2949D4E0B}" type="slidenum">
              <a:rPr lang="pt-BR" smtClean="0"/>
              <a:pPr/>
              <a:t>‹#›</a:t>
            </a:fld>
            <a:endParaRPr lang="pt-BR" dirty="0"/>
          </a:p>
        </p:txBody>
      </p:sp>
      <p:sp>
        <p:nvSpPr>
          <p:cNvPr id="17" name="Título 1"/>
          <p:cNvSpPr>
            <a:spLocks noGrp="1"/>
          </p:cNvSpPr>
          <p:nvPr>
            <p:ph type="ctrTitle"/>
          </p:nvPr>
        </p:nvSpPr>
        <p:spPr>
          <a:xfrm>
            <a:off x="685800" y="1885950"/>
            <a:ext cx="7772400" cy="1102519"/>
          </a:xfrm>
        </p:spPr>
        <p:txBody>
          <a:bodyPr>
            <a:normAutofit/>
          </a:bodyPr>
          <a:lstStyle/>
          <a:p>
            <a:endParaRPr lang="en-US" altLang="pt-BR" sz="2000" b="1" i="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733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52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78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1022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 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434579"/>
            <a:ext cx="8229600" cy="460771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accent3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pt-BR" dirty="0" smtClean="0"/>
              <a:t>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3" t="21159" r="37865" b="67050"/>
          <a:stretch/>
        </p:blipFill>
        <p:spPr>
          <a:xfrm>
            <a:off x="457200" y="209550"/>
            <a:ext cx="1229531" cy="304800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0" y="4810125"/>
            <a:ext cx="9144000" cy="3333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Impact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, Inc. | © 2017 Todos os Direitos Reservados.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871252" y="4839891"/>
            <a:ext cx="2133600" cy="273844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fld id="{1C50E3D8-4F71-439C-86E0-02F2949D4E0B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5978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7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192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087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800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0904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880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337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0E3D8-4F71-439C-86E0-02F2949D4E0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03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6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microsoft.com/office/2007/relationships/hdphoto" Target="../media/hdphoto2.wdp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2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3.tif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4" Type="http://schemas.openxmlformats.org/officeDocument/2006/relationships/image" Target="../media/image3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9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tif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1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4.jp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5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49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4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iff"/><Relationship Id="rId4" Type="http://schemas.openxmlformats.org/officeDocument/2006/relationships/image" Target="../media/image5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57.tiff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4" Type="http://schemas.openxmlformats.org/officeDocument/2006/relationships/image" Target="../media/image59.jpeg"/><Relationship Id="rId5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60.jpe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jpeg"/><Relationship Id="rId5" Type="http://schemas.openxmlformats.org/officeDocument/2006/relationships/image" Target="../media/image63.tiff"/><Relationship Id="rId6" Type="http://schemas.openxmlformats.org/officeDocument/2006/relationships/image" Target="../media/image64.tiff"/><Relationship Id="rId7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e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67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1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3600" y="770441"/>
            <a:ext cx="5181600" cy="11917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3" t="21159" r="37865" b="67050"/>
          <a:stretch/>
        </p:blipFill>
        <p:spPr>
          <a:xfrm>
            <a:off x="2514600" y="54875"/>
            <a:ext cx="3841426" cy="95228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697831"/>
            <a:ext cx="7772400" cy="1102519"/>
          </a:xfrm>
        </p:spPr>
        <p:txBody>
          <a:bodyPr>
            <a:noAutofit/>
          </a:bodyPr>
          <a:lstStyle/>
          <a:p>
            <a:r>
              <a:rPr lang="en-US" altLang="pt-BR" sz="3500" b="1" dirty="0" smtClean="0">
                <a:solidFill>
                  <a:schemeClr val="accent3"/>
                </a:solidFill>
                <a:latin typeface="Tw Cen MT Condensed Extra Bold" charset="0"/>
                <a:ea typeface="Tw Cen MT Condensed Extra Bold" charset="0"/>
                <a:cs typeface="Tw Cen MT Condensed Extra Bold" charset="0"/>
              </a:rPr>
              <a:t>AN</a:t>
            </a:r>
            <a:r>
              <a:rPr lang="pt-BR" altLang="pt-BR" sz="3500" b="1" dirty="0" smtClean="0">
                <a:solidFill>
                  <a:schemeClr val="accent3"/>
                </a:solidFill>
                <a:latin typeface="Tw Cen MT Condensed Extra Bold" charset="0"/>
                <a:ea typeface="Tw Cen MT Condensed Extra Bold" charset="0"/>
                <a:cs typeface="Tw Cen MT Condensed Extra Bold" charset="0"/>
              </a:rPr>
              <a:t>ÁLISE PREDITIVA PARA</a:t>
            </a:r>
            <a:br>
              <a:rPr lang="pt-BR" altLang="pt-BR" sz="3500" b="1" dirty="0" smtClean="0">
                <a:solidFill>
                  <a:schemeClr val="accent3"/>
                </a:solidFill>
                <a:latin typeface="Tw Cen MT Condensed Extra Bold" charset="0"/>
                <a:ea typeface="Tw Cen MT Condensed Extra Bold" charset="0"/>
                <a:cs typeface="Tw Cen MT Condensed Extra Bold" charset="0"/>
              </a:rPr>
            </a:br>
            <a:r>
              <a:rPr lang="pt-BR" altLang="pt-BR" sz="3500" b="1" dirty="0" smtClean="0">
                <a:solidFill>
                  <a:schemeClr val="accent3"/>
                </a:solidFill>
                <a:latin typeface="Tw Cen MT Condensed Extra Bold" charset="0"/>
                <a:ea typeface="Tw Cen MT Condensed Extra Bold" charset="0"/>
                <a:cs typeface="Tw Cen MT Condensed Extra Bold" charset="0"/>
              </a:rPr>
              <a:t> </a:t>
            </a:r>
            <a:r>
              <a:rPr lang="en-US" altLang="pt-BR" sz="3500" b="1" dirty="0" smtClean="0">
                <a:solidFill>
                  <a:schemeClr val="accent3"/>
                </a:solidFill>
                <a:latin typeface="Tw Cen MT Condensed Extra Bold" charset="0"/>
                <a:ea typeface="Tw Cen MT Condensed Extra Bold" charset="0"/>
                <a:cs typeface="Tw Cen MT Condensed Extra Bold" charset="0"/>
              </a:rPr>
              <a:t>NEG</a:t>
            </a:r>
            <a:r>
              <a:rPr lang="pt-BR" altLang="pt-BR" sz="3500" b="1" dirty="0" smtClean="0">
                <a:solidFill>
                  <a:schemeClr val="accent3"/>
                </a:solidFill>
                <a:latin typeface="Tw Cen MT Condensed Extra Bold" charset="0"/>
                <a:ea typeface="Tw Cen MT Condensed Extra Bold" charset="0"/>
                <a:cs typeface="Tw Cen MT Condensed Extra Bold" charset="0"/>
              </a:rPr>
              <a:t>ÓCIOS, </a:t>
            </a:r>
            <a:r>
              <a:rPr lang="en-US" altLang="pt-BR" sz="3500" b="1" dirty="0" smtClean="0">
                <a:solidFill>
                  <a:schemeClr val="accent3"/>
                </a:solidFill>
                <a:latin typeface="Tw Cen MT Condensed Extra Bold" charset="0"/>
                <a:ea typeface="Tw Cen MT Condensed Extra Bold" charset="0"/>
                <a:cs typeface="Tw Cen MT Condensed Extra Bold" charset="0"/>
              </a:rPr>
              <a:t>MARKETING E WEB</a:t>
            </a:r>
            <a:endParaRPr lang="en-US" altLang="pt-BR" sz="3500" b="1" i="0" dirty="0">
              <a:solidFill>
                <a:schemeClr val="accent3"/>
              </a:solidFill>
              <a:latin typeface="Tw Cen MT Condensed Extra Bold" charset="0"/>
              <a:ea typeface="Tw Cen MT Condensed Extra Bold" charset="0"/>
              <a:cs typeface="Tw Cen MT Condensed Extra Bold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3276421"/>
            <a:ext cx="32004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rbel" charset="0"/>
                <a:ea typeface="Corbel" charset="0"/>
                <a:cs typeface="Corbel" charset="0"/>
              </a:rPr>
              <a:t>Eric Siegel, Ph.D.</a:t>
            </a:r>
            <a:br>
              <a:rPr lang="en-US" b="1" dirty="0" smtClean="0">
                <a:latin typeface="Corbel" charset="0"/>
                <a:ea typeface="Corbel" charset="0"/>
                <a:cs typeface="Corbel" charset="0"/>
              </a:rPr>
            </a:b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Prediction Impact, Inc.</a:t>
            </a:r>
            <a:b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eric@predictionimpact.com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/>
            </a:r>
            <a:b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+1 (415) 683-1146</a:t>
            </a:r>
          </a:p>
        </p:txBody>
      </p:sp>
      <p:sp>
        <p:nvSpPr>
          <p:cNvPr id="9" name="Retângulo 4"/>
          <p:cNvSpPr/>
          <p:nvPr/>
        </p:nvSpPr>
        <p:spPr>
          <a:xfrm>
            <a:off x="0" y="478155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926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971550"/>
            <a:ext cx="7772400" cy="590398"/>
          </a:xfrm>
        </p:spPr>
        <p:txBody>
          <a:bodyPr>
            <a:noAutofit/>
          </a:bodyPr>
          <a:lstStyle/>
          <a:p>
            <a:r>
              <a:rPr lang="pt-BR" altLang="pt-BR" sz="3500" b="1" dirty="0" smtClean="0">
                <a:solidFill>
                  <a:schemeClr val="accent3"/>
                </a:solidFill>
                <a:latin typeface="Tw Cen MT Condensed Extra Bold" charset="0"/>
                <a:ea typeface="Tw Cen MT Condensed Extra Bold" charset="0"/>
                <a:cs typeface="Tw Cen MT Condensed Extra Bold" charset="0"/>
              </a:rPr>
              <a:t>COMO A ANÁLISE PREDITIVA FUNCIONA</a:t>
            </a:r>
            <a:endParaRPr lang="en-US" altLang="pt-BR" sz="3500" b="1" i="0" dirty="0">
              <a:solidFill>
                <a:schemeClr val="accent3"/>
              </a:solidFill>
              <a:latin typeface="Tw Cen MT Condensed Extra Bold" charset="0"/>
              <a:ea typeface="Tw Cen MT Condensed Extra Bold" charset="0"/>
              <a:cs typeface="Tw Cen MT Condensed Extra Bold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4781550"/>
            <a:ext cx="9144000" cy="3706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Impact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, Inc. | © 2017 Todos os Direitos Reservados.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4857750"/>
            <a:ext cx="2133600" cy="273844"/>
          </a:xfrm>
        </p:spPr>
        <p:txBody>
          <a:bodyPr/>
          <a:lstStyle/>
          <a:p>
            <a:fld id="{1C50E3D8-4F71-439C-86E0-02F2949D4E0B}" type="slidenum">
              <a:rPr lang="pt-BR" smtClean="0"/>
              <a:pPr/>
              <a:t>9</a:t>
            </a:fld>
            <a:endParaRPr lang="pt-BR" dirty="0"/>
          </a:p>
        </p:txBody>
      </p:sp>
      <p:pic>
        <p:nvPicPr>
          <p:cNvPr id="10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3" t="21159" r="37865" b="67050"/>
          <a:stretch/>
        </p:blipFill>
        <p:spPr>
          <a:xfrm>
            <a:off x="2514600" y="54875"/>
            <a:ext cx="3841426" cy="9522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144041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Construindo e Executando Modelos Preditivos</a:t>
            </a:r>
            <a:endParaRPr lang="en-US" b="1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0" y="3276421"/>
            <a:ext cx="32004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rbel" charset="0"/>
                <a:ea typeface="Corbel" charset="0"/>
                <a:cs typeface="Corbel" charset="0"/>
              </a:rPr>
              <a:t>Eric Siegel, Ph.D.</a:t>
            </a:r>
            <a:br>
              <a:rPr lang="en-US" b="1" dirty="0" smtClean="0">
                <a:latin typeface="Corbel" charset="0"/>
                <a:ea typeface="Corbel" charset="0"/>
                <a:cs typeface="Corbel" charset="0"/>
              </a:rPr>
            </a:b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Prediction Impact, Inc.</a:t>
            </a:r>
            <a:b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eric@predictionimpact.com</a:t>
            </a:r>
            <a:b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+1 (415) 683-1146</a:t>
            </a:r>
          </a:p>
        </p:txBody>
      </p:sp>
      <p:sp>
        <p:nvSpPr>
          <p:cNvPr id="9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949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63179"/>
            <a:ext cx="8686800" cy="460771"/>
          </a:xfrm>
        </p:spPr>
        <p:txBody>
          <a:bodyPr/>
          <a:lstStyle/>
          <a:p>
            <a:r>
              <a:rPr lang="pt-BR" dirty="0" smtClean="0"/>
              <a:t>SEGMENTO ALTAMENTE RESPONSIVO AO ANÚNCIO DO “INSTITUTO DE ARTE”</a:t>
            </a:r>
            <a:endParaRPr lang="pt-BR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99</a:t>
            </a:fld>
            <a:endParaRPr lang="pt-BR" dirty="0"/>
          </a:p>
        </p:txBody>
      </p:sp>
      <p:sp>
        <p:nvSpPr>
          <p:cNvPr id="18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387077"/>
            <a:ext cx="8686800" cy="375642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r>
              <a:rPr lang="pt-BR" altLang="en-US" sz="2400" dirty="0" smtClean="0"/>
              <a:t>Características do segmento identificado:</a:t>
            </a:r>
            <a:br>
              <a:rPr lang="pt-BR" altLang="en-US" sz="2400" dirty="0" smtClean="0"/>
            </a:br>
            <a:endParaRPr lang="pt-BR" altLang="en-US" sz="1600" dirty="0" smtClean="0"/>
          </a:p>
          <a:p>
            <a:pPr marL="457200" indent="-457200">
              <a:lnSpc>
                <a:spcPct val="80000"/>
              </a:lnSpc>
              <a:buFont typeface="Arial" charset="0"/>
              <a:buChar char="•"/>
            </a:pPr>
            <a:r>
              <a:rPr lang="pt-BR" altLang="en-US" sz="2400" dirty="0" smtClean="0"/>
              <a:t>Ainda cursando o colegial</a:t>
            </a:r>
          </a:p>
          <a:p>
            <a:pPr marL="457200" indent="-457200">
              <a:lnSpc>
                <a:spcPct val="80000"/>
              </a:lnSpc>
              <a:buFont typeface="Arial" charset="0"/>
              <a:buChar char="•"/>
            </a:pPr>
            <a:r>
              <a:rPr lang="pt-BR" altLang="en-US" sz="2400" dirty="0"/>
              <a:t>Data de formatura </a:t>
            </a:r>
            <a:r>
              <a:rPr lang="pt-BR" altLang="en-US" sz="2400" dirty="0" smtClean="0"/>
              <a:t>esperada: 2008 ou antes</a:t>
            </a:r>
          </a:p>
          <a:p>
            <a:pPr marL="457200" indent="-457200">
              <a:lnSpc>
                <a:spcPct val="80000"/>
              </a:lnSpc>
              <a:buFont typeface="Arial" charset="0"/>
              <a:buChar char="•"/>
            </a:pPr>
            <a:r>
              <a:rPr lang="pt-BR" altLang="en-US" sz="2400" dirty="0" smtClean="0"/>
              <a:t>Algum interesse em serviço militar</a:t>
            </a:r>
          </a:p>
          <a:p>
            <a:pPr marL="457200" indent="-457200">
              <a:lnSpc>
                <a:spcPct val="80000"/>
              </a:lnSpc>
              <a:buFont typeface="Arial" charset="0"/>
              <a:buChar char="•"/>
            </a:pPr>
            <a:r>
              <a:rPr lang="pt-BR" altLang="en-US" sz="2400" dirty="0" smtClean="0"/>
              <a:t>Não havia visto o anúncio antes</a:t>
            </a:r>
          </a:p>
          <a:p>
            <a:pPr>
              <a:lnSpc>
                <a:spcPct val="80000"/>
              </a:lnSpc>
            </a:pPr>
            <a:endParaRPr lang="pt-BR" altLang="en-US" sz="2400" dirty="0" smtClean="0"/>
          </a:p>
          <a:p>
            <a:pPr>
              <a:lnSpc>
                <a:spcPct val="80000"/>
              </a:lnSpc>
            </a:pPr>
            <a:endParaRPr lang="pt-BR" altLang="en-US" sz="2400" dirty="0" smtClean="0"/>
          </a:p>
          <a:p>
            <a:pPr>
              <a:lnSpc>
                <a:spcPct val="80000"/>
              </a:lnSpc>
            </a:pPr>
            <a:r>
              <a:rPr lang="pt-BR" altLang="en-US" sz="2400" dirty="0" smtClean="0"/>
              <a:t>Probabilidade de resposta ao anúncio deste segmento: </a:t>
            </a:r>
            <a:r>
              <a:rPr lang="pt-BR" altLang="en-US" sz="2400" b="1" dirty="0" smtClean="0"/>
              <a:t>13,5%</a:t>
            </a:r>
            <a:br>
              <a:rPr lang="pt-BR" altLang="en-US" sz="2400" b="1" dirty="0" smtClean="0"/>
            </a:br>
            <a:r>
              <a:rPr lang="pt-BR" altLang="en-US" sz="2400" b="1" dirty="0" smtClean="0"/>
              <a:t/>
            </a:r>
            <a:br>
              <a:rPr lang="pt-BR" altLang="en-US" sz="2400" b="1" dirty="0" smtClean="0"/>
            </a:br>
            <a:r>
              <a:rPr lang="pt-BR" altLang="en-US" sz="2400" dirty="0" smtClean="0"/>
              <a:t>Probabilidade média de resposta ao anúncio de todo o universo: </a:t>
            </a:r>
            <a:r>
              <a:rPr lang="pt-BR" altLang="en-US" sz="2400" b="1" dirty="0" smtClean="0"/>
              <a:t>2,7%</a:t>
            </a:r>
            <a:br>
              <a:rPr lang="pt-BR" altLang="en-US" sz="2400" b="1" dirty="0" smtClean="0"/>
            </a:br>
            <a:r>
              <a:rPr lang="pt-BR" altLang="en-US" sz="2400" b="1" dirty="0" smtClean="0"/>
              <a:t/>
            </a:r>
            <a:br>
              <a:rPr lang="pt-BR" altLang="en-US" sz="2400" b="1" dirty="0" smtClean="0"/>
            </a:br>
            <a:r>
              <a:rPr lang="pt-BR" altLang="en-US" sz="2400" b="1" dirty="0" smtClean="0"/>
              <a:t/>
            </a:r>
            <a:br>
              <a:rPr lang="pt-BR" altLang="en-US" sz="2400" b="1" dirty="0" smtClean="0"/>
            </a:br>
            <a:r>
              <a:rPr lang="pt-BR" altLang="en-US" sz="2600" b="1" dirty="0" smtClean="0"/>
              <a:t>SEGMENTO 5x MAIS RESPONSIVO QUE A MÉDIA!</a:t>
            </a:r>
            <a:endParaRPr lang="pt-BR" altLang="en-US" sz="2600" b="1" dirty="0"/>
          </a:p>
          <a:p>
            <a:pPr>
              <a:lnSpc>
                <a:spcPct val="80000"/>
              </a:lnSpc>
            </a:pPr>
            <a:r>
              <a:rPr lang="pt-BR" altLang="en-US" sz="2000" dirty="0" smtClean="0"/>
              <a:t/>
            </a:r>
            <a:br>
              <a:rPr lang="pt-BR" altLang="en-US" sz="2000" dirty="0" smtClean="0"/>
            </a:br>
            <a:endParaRPr lang="pt-BR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1800" dirty="0"/>
          </a:p>
          <a:p>
            <a:endParaRPr lang="pt-BR" dirty="0"/>
          </a:p>
        </p:txBody>
      </p:sp>
      <p:sp>
        <p:nvSpPr>
          <p:cNvPr id="6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451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63179"/>
            <a:ext cx="8686800" cy="460771"/>
          </a:xfrm>
        </p:spPr>
        <p:txBody>
          <a:bodyPr/>
          <a:lstStyle/>
          <a:p>
            <a:r>
              <a:rPr lang="pt-BR" dirty="0" smtClean="0"/>
              <a:t>SEGMENTO ALTAMENTE RESPONSIVO AO ANÚNCIO DE RECRUTAMENTO MILITAR (MARINHA - EUA)</a:t>
            </a:r>
            <a:endParaRPr lang="pt-BR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100</a:t>
            </a:fld>
            <a:endParaRPr lang="pt-BR" dirty="0"/>
          </a:p>
        </p:txBody>
      </p:sp>
      <p:sp>
        <p:nvSpPr>
          <p:cNvPr id="18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387077"/>
            <a:ext cx="8686800" cy="372665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r>
              <a:rPr lang="pt-BR" altLang="en-US" sz="2400" dirty="0" smtClean="0"/>
              <a:t>Características do segmento identificado:</a:t>
            </a:r>
            <a:br>
              <a:rPr lang="pt-BR" altLang="en-US" sz="2400" dirty="0" smtClean="0"/>
            </a:br>
            <a:endParaRPr lang="pt-BR" altLang="en-US" sz="1600" dirty="0" smtClean="0"/>
          </a:p>
          <a:p>
            <a:pPr marL="457200" indent="-457200">
              <a:lnSpc>
                <a:spcPct val="80000"/>
              </a:lnSpc>
              <a:buFont typeface="Arial" charset="0"/>
              <a:buChar char="•"/>
            </a:pPr>
            <a:r>
              <a:rPr lang="pt-BR" altLang="en-US" sz="2400" dirty="0" smtClean="0"/>
              <a:t>Inscrição voluntária no “mailing </a:t>
            </a:r>
            <a:r>
              <a:rPr lang="pt-BR" altLang="en-US" sz="2400" dirty="0" err="1" smtClean="0"/>
              <a:t>list</a:t>
            </a:r>
            <a:r>
              <a:rPr lang="pt-BR" altLang="en-US" sz="2400" dirty="0" smtClean="0"/>
              <a:t>”</a:t>
            </a:r>
          </a:p>
          <a:p>
            <a:pPr marL="457200" indent="-457200">
              <a:lnSpc>
                <a:spcPct val="80000"/>
              </a:lnSpc>
              <a:buFont typeface="Arial" charset="0"/>
              <a:buChar char="•"/>
            </a:pPr>
            <a:r>
              <a:rPr lang="pt-BR" altLang="en-US" sz="2400" dirty="0"/>
              <a:t>Não havia visto o anúncio </a:t>
            </a:r>
            <a:r>
              <a:rPr lang="pt-BR" altLang="en-US" sz="2400" dirty="0" smtClean="0"/>
              <a:t>antes</a:t>
            </a:r>
          </a:p>
          <a:p>
            <a:pPr marL="457200" indent="-457200">
              <a:lnSpc>
                <a:spcPct val="80000"/>
              </a:lnSpc>
              <a:buFont typeface="Arial" charset="0"/>
              <a:buChar char="•"/>
            </a:pPr>
            <a:r>
              <a:rPr lang="pt-BR" altLang="en-US" sz="2400" dirty="0" smtClean="0"/>
              <a:t>Está cursando a faculdade</a:t>
            </a:r>
          </a:p>
          <a:p>
            <a:pPr marL="457200" indent="-457200">
              <a:lnSpc>
                <a:spcPct val="80000"/>
              </a:lnSpc>
              <a:buFont typeface="Arial" charset="0"/>
              <a:buChar char="•"/>
            </a:pPr>
            <a:r>
              <a:rPr lang="pt-BR" altLang="en-US" sz="2400" dirty="0" smtClean="0"/>
              <a:t>Razão exame SAT (língua </a:t>
            </a:r>
            <a:r>
              <a:rPr lang="pt-BR" altLang="en-US" sz="2400" dirty="0" err="1" smtClean="0"/>
              <a:t>x</a:t>
            </a:r>
            <a:r>
              <a:rPr lang="pt-BR" altLang="en-US" sz="2400" dirty="0" smtClean="0"/>
              <a:t> matemática) nem alta, nem baixa</a:t>
            </a:r>
          </a:p>
          <a:p>
            <a:pPr marL="457200" indent="-457200">
              <a:lnSpc>
                <a:spcPct val="80000"/>
              </a:lnSpc>
              <a:buFont typeface="Arial" charset="0"/>
              <a:buChar char="•"/>
            </a:pPr>
            <a:r>
              <a:rPr lang="pt-BR" altLang="en-US" sz="2400" dirty="0" smtClean="0"/>
              <a:t>Nota exame SAT acima de 480</a:t>
            </a:r>
          </a:p>
          <a:p>
            <a:pPr marL="457200" indent="-457200">
              <a:lnSpc>
                <a:spcPct val="80000"/>
              </a:lnSpc>
              <a:buFont typeface="Arial" charset="0"/>
              <a:buChar char="•"/>
            </a:pPr>
            <a:r>
              <a:rPr lang="pt-BR" altLang="en-US" sz="2400" dirty="0"/>
              <a:t>Nota exame </a:t>
            </a:r>
            <a:r>
              <a:rPr lang="pt-BR" altLang="en-US" sz="2400" dirty="0" smtClean="0"/>
              <a:t>ACT </a:t>
            </a:r>
            <a:r>
              <a:rPr lang="pt-BR" altLang="en-US" sz="2400" dirty="0"/>
              <a:t>acima de </a:t>
            </a:r>
            <a:r>
              <a:rPr lang="pt-BR" altLang="en-US" sz="2400" dirty="0" smtClean="0"/>
              <a:t>15</a:t>
            </a:r>
          </a:p>
          <a:p>
            <a:pPr marL="457200" indent="-457200">
              <a:lnSpc>
                <a:spcPct val="80000"/>
              </a:lnSpc>
              <a:buFont typeface="Arial" charset="0"/>
              <a:buChar char="•"/>
            </a:pPr>
            <a:r>
              <a:rPr lang="pt-BR" altLang="en-US" sz="2400" dirty="0" smtClean="0"/>
              <a:t>Nome do colégio não informado (campo deixado em branco)</a:t>
            </a:r>
            <a:br>
              <a:rPr lang="pt-BR" altLang="en-US" sz="2400" dirty="0" smtClean="0"/>
            </a:br>
            <a:endParaRPr lang="pt-BR" altLang="en-US" sz="2400" dirty="0" smtClean="0"/>
          </a:p>
          <a:p>
            <a:pPr>
              <a:lnSpc>
                <a:spcPct val="80000"/>
              </a:lnSpc>
            </a:pPr>
            <a:endParaRPr lang="pt-BR" altLang="en-US" sz="2400" dirty="0" smtClean="0"/>
          </a:p>
          <a:p>
            <a:pPr>
              <a:lnSpc>
                <a:spcPct val="80000"/>
              </a:lnSpc>
            </a:pPr>
            <a:endParaRPr lang="pt-BR" altLang="en-US" sz="2400" dirty="0" smtClean="0"/>
          </a:p>
          <a:p>
            <a:pPr>
              <a:lnSpc>
                <a:spcPct val="80000"/>
              </a:lnSpc>
            </a:pPr>
            <a:r>
              <a:rPr lang="pt-BR" altLang="en-US" sz="2400" dirty="0" smtClean="0"/>
              <a:t>Probabilidade de resposta ao anúncio deste segmento: </a:t>
            </a:r>
            <a:r>
              <a:rPr lang="pt-BR" altLang="en-US" sz="2400" b="1" dirty="0" smtClean="0"/>
              <a:t>2,6%</a:t>
            </a:r>
            <a:br>
              <a:rPr lang="pt-BR" altLang="en-US" sz="2400" b="1" dirty="0" smtClean="0"/>
            </a:br>
            <a:r>
              <a:rPr lang="pt-BR" altLang="en-US" sz="2400" b="1" dirty="0" smtClean="0"/>
              <a:t/>
            </a:r>
            <a:br>
              <a:rPr lang="pt-BR" altLang="en-US" sz="2400" b="1" dirty="0" smtClean="0"/>
            </a:br>
            <a:r>
              <a:rPr lang="pt-BR" altLang="en-US" sz="2400" dirty="0" smtClean="0"/>
              <a:t>Probabilidade média de resposta ao anúncio de todo o universo: </a:t>
            </a:r>
            <a:r>
              <a:rPr lang="pt-BR" altLang="en-US" sz="2400" b="1" dirty="0" smtClean="0"/>
              <a:t>1,6%</a:t>
            </a:r>
            <a:br>
              <a:rPr lang="pt-BR" altLang="en-US" sz="2400" b="1" dirty="0" smtClean="0"/>
            </a:br>
            <a:r>
              <a:rPr lang="pt-BR" altLang="en-US" sz="2400" b="1" dirty="0" smtClean="0"/>
              <a:t/>
            </a:r>
            <a:br>
              <a:rPr lang="pt-BR" altLang="en-US" sz="2400" b="1" dirty="0" smtClean="0"/>
            </a:br>
            <a:r>
              <a:rPr lang="pt-BR" altLang="en-US" sz="2400" b="1" dirty="0" smtClean="0"/>
              <a:t/>
            </a:r>
            <a:br>
              <a:rPr lang="pt-BR" altLang="en-US" sz="2400" b="1" dirty="0" smtClean="0"/>
            </a:br>
            <a:r>
              <a:rPr lang="pt-BR" altLang="en-US" sz="3500" b="1" dirty="0" smtClean="0"/>
              <a:t>SEGMENTO 62,5% MAIS RESPONSIVO QUE A MÉDIA!</a:t>
            </a:r>
            <a:endParaRPr lang="pt-BR" altLang="en-US" sz="3500" b="1" dirty="0"/>
          </a:p>
          <a:p>
            <a:pPr>
              <a:lnSpc>
                <a:spcPct val="80000"/>
              </a:lnSpc>
            </a:pPr>
            <a:r>
              <a:rPr lang="pt-BR" altLang="en-US" sz="2000" dirty="0" smtClean="0"/>
              <a:t/>
            </a:r>
            <a:br>
              <a:rPr lang="pt-BR" altLang="en-US" sz="2000" dirty="0" smtClean="0"/>
            </a:br>
            <a:endParaRPr lang="pt-BR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1800" dirty="0"/>
          </a:p>
          <a:p>
            <a:endParaRPr lang="pt-BR" dirty="0"/>
          </a:p>
        </p:txBody>
      </p:sp>
      <p:sp>
        <p:nvSpPr>
          <p:cNvPr id="6" name="Retângulo 4"/>
          <p:cNvSpPr/>
          <p:nvPr/>
        </p:nvSpPr>
        <p:spPr>
          <a:xfrm>
            <a:off x="0" y="4839892"/>
            <a:ext cx="8534400" cy="3036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5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95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95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95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724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63179"/>
            <a:ext cx="8686800" cy="460771"/>
          </a:xfrm>
        </p:spPr>
        <p:txBody>
          <a:bodyPr/>
          <a:lstStyle/>
          <a:p>
            <a:r>
              <a:rPr lang="pt-BR" dirty="0" smtClean="0"/>
              <a:t>OS DADOS: DESAFIOS ANALÍTICOS</a:t>
            </a:r>
            <a:endParaRPr lang="pt-BR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101</a:t>
            </a:fld>
            <a:endParaRPr lang="pt-BR" dirty="0"/>
          </a:p>
        </p:txBody>
      </p:sp>
      <p:sp>
        <p:nvSpPr>
          <p:cNvPr id="18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310877"/>
            <a:ext cx="8686800" cy="339447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t-BR" altLang="en-US" sz="2200" b="1" dirty="0" smtClean="0"/>
              <a:t>Distorção/Viés: </a:t>
            </a:r>
            <a:r>
              <a:rPr lang="pt-BR" altLang="en-US" sz="2200" dirty="0" smtClean="0"/>
              <a:t>selecionar os anúncios de maior popularidade apresenta bons resultados, uma vez que possuem taxa de aceitação mais altas e costumam ser mais caros (anúncios de universidades).</a:t>
            </a:r>
            <a:br>
              <a:rPr lang="pt-BR" altLang="en-US" sz="2200" dirty="0" smtClean="0"/>
            </a:br>
            <a:r>
              <a:rPr lang="pt-BR" altLang="en-US" sz="2200" dirty="0" smtClean="0"/>
              <a:t/>
            </a:r>
            <a:br>
              <a:rPr lang="pt-BR" altLang="en-US" sz="2200" dirty="0" smtClean="0"/>
            </a:br>
            <a:r>
              <a:rPr lang="pt-BR" altLang="en-US" sz="2200" b="1" dirty="0" smtClean="0"/>
              <a:t>Não-comportamental:</a:t>
            </a:r>
            <a:r>
              <a:rPr lang="pt-BR" altLang="en-US" sz="2200" dirty="0" smtClean="0"/>
              <a:t> a maior parte dos fatores preditivos incluem dados demográficos e informações sobre o que as pessoas “dizem o que fazem” ao invés informações sobre o que elas “de fato fazem”.</a:t>
            </a:r>
          </a:p>
          <a:p>
            <a:pPr>
              <a:lnSpc>
                <a:spcPct val="80000"/>
              </a:lnSpc>
            </a:pPr>
            <a:r>
              <a:rPr lang="pt-BR" altLang="en-US" sz="2200" dirty="0"/>
              <a:t/>
            </a:r>
            <a:br>
              <a:rPr lang="pt-BR" altLang="en-US" sz="2200" dirty="0"/>
            </a:br>
            <a:r>
              <a:rPr lang="pt-BR" altLang="en-US" sz="2200" b="1" dirty="0" smtClean="0"/>
              <a:t>Dados antigos:</a:t>
            </a:r>
            <a:r>
              <a:rPr lang="pt-BR" altLang="en-US" sz="2200" dirty="0" smtClean="0"/>
              <a:t> o modelo foi lançado e avaliado quase 1 ano após o término do período de treino dos dados</a:t>
            </a:r>
            <a:endParaRPr lang="pt-BR" altLang="en-US" sz="2200" b="1" dirty="0" smtClean="0"/>
          </a:p>
          <a:p>
            <a:pPr>
              <a:lnSpc>
                <a:spcPct val="80000"/>
              </a:lnSpc>
            </a:pPr>
            <a:endParaRPr lang="pt-BR" altLang="en-US" sz="2200" dirty="0"/>
          </a:p>
          <a:p>
            <a:pPr>
              <a:lnSpc>
                <a:spcPct val="80000"/>
              </a:lnSpc>
            </a:pPr>
            <a:endParaRPr lang="en-US" altLang="en-US" sz="2200" dirty="0"/>
          </a:p>
          <a:p>
            <a:pPr>
              <a:lnSpc>
                <a:spcPct val="80000"/>
              </a:lnSpc>
            </a:pPr>
            <a:endParaRPr lang="en-US" altLang="en-US" sz="2200" dirty="0"/>
          </a:p>
          <a:p>
            <a:endParaRPr lang="pt-BR" sz="2200" dirty="0"/>
          </a:p>
        </p:txBody>
      </p:sp>
      <p:sp>
        <p:nvSpPr>
          <p:cNvPr id="9" name="Retângulo 4"/>
          <p:cNvSpPr/>
          <p:nvPr/>
        </p:nvSpPr>
        <p:spPr>
          <a:xfrm>
            <a:off x="0" y="4839892"/>
            <a:ext cx="8534400" cy="3036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5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95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95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95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3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63179"/>
            <a:ext cx="8610600" cy="460771"/>
          </a:xfrm>
        </p:spPr>
        <p:txBody>
          <a:bodyPr/>
          <a:lstStyle/>
          <a:p>
            <a:r>
              <a:rPr lang="pt-BR" dirty="0" smtClean="0"/>
              <a:t>A ABORDAGEM DO MODELO NÄIVE BAYES</a:t>
            </a:r>
            <a:endParaRPr lang="pt-BR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123950"/>
            <a:ext cx="8153400" cy="4019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Modelagem</a:t>
            </a:r>
            <a:endParaRPr lang="en-US" altLang="en-US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US" alt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291 </a:t>
            </a:r>
            <a:r>
              <a:rPr lang="en-US" altLang="en-US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modelos</a:t>
            </a:r>
            <a:r>
              <a:rPr lang="en-US" alt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 N</a:t>
            </a:r>
            <a:r>
              <a:rPr lang="pt-BR" altLang="en-US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äive</a:t>
            </a:r>
            <a:r>
              <a:rPr lang="pt-BR" alt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pt-BR" altLang="en-US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Bayes</a:t>
            </a:r>
            <a:r>
              <a:rPr lang="pt-BR" alt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, um para cada anúncio</a:t>
            </a:r>
            <a:br>
              <a:rPr lang="pt-BR" alt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</a:br>
            <a:r>
              <a:rPr lang="pt-BR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pt-BR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</a:br>
            <a:r>
              <a:rPr lang="pt-BR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A simplicidade do </a:t>
            </a:r>
            <a:r>
              <a:rPr lang="pt-BR" alt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Näive</a:t>
            </a:r>
            <a:r>
              <a:rPr lang="pt-BR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pt-BR" alt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Bayes</a:t>
            </a:r>
            <a:r>
              <a:rPr lang="pt-BR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 possibilita um modelo por anúncio, com algum nível de supervisão manual para cada anúncio, facilitando a integração e o lançamento.</a:t>
            </a:r>
          </a:p>
          <a:p>
            <a:pPr marL="0" indent="0">
              <a:buNone/>
            </a:pPr>
            <a:r>
              <a:rPr lang="en-US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en-US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</a:br>
            <a:r>
              <a:rPr lang="en-US" alt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Lançamento</a:t>
            </a:r>
            <a:r>
              <a:rPr lang="en-US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en-US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</a:br>
            <a:r>
              <a:rPr lang="en-US" alt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Para </a:t>
            </a:r>
            <a:r>
              <a:rPr lang="en-US" altLang="en-US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selecionar</a:t>
            </a:r>
            <a:r>
              <a:rPr lang="en-US" alt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 um an</a:t>
            </a:r>
            <a:r>
              <a:rPr lang="pt-BR" altLang="en-US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úncio</a:t>
            </a:r>
            <a:r>
              <a:rPr lang="pt-BR" alt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 para cada usuário em tempo real:</a:t>
            </a:r>
            <a:r>
              <a:rPr lang="pt-BR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pt-BR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</a:br>
            <a:r>
              <a:rPr lang="pt-BR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pt-BR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</a:br>
            <a:r>
              <a:rPr lang="pt-BR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1. Atribua uma pontuação preditiva sobre a probabilidade do usuário responder ao anúncio.</a:t>
            </a:r>
          </a:p>
          <a:p>
            <a:pPr marL="0" indent="0">
              <a:buNone/>
            </a:pPr>
            <a:r>
              <a:rPr lang="pt-BR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2. Multiplique cada probabilidade pela taxa de retorno esperada, por exemplo:</a:t>
            </a:r>
            <a:br>
              <a:rPr lang="pt-BR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</a:br>
            <a:endParaRPr lang="pt-BR" altLang="en-US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</a:endParaRPr>
          </a:p>
          <a:p>
            <a:pPr>
              <a:buFont typeface="Arial" charset="0"/>
              <a:buChar char="•"/>
            </a:pPr>
            <a:r>
              <a:rPr lang="pt-BR" alt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Anúncio A tem probabilidade de resposta de 20% e paga o valor de US$ 5, caso for respondido</a:t>
            </a:r>
            <a:br>
              <a:rPr lang="pt-BR" alt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</a:br>
            <a:r>
              <a:rPr lang="pt-BR" alt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Retorno esperado: US$ 1</a:t>
            </a:r>
            <a:br>
              <a:rPr lang="pt-BR" alt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</a:br>
            <a:endParaRPr lang="pt-BR" altLang="en-US" sz="1800" i="1" dirty="0" smtClean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</a:endParaRPr>
          </a:p>
          <a:p>
            <a:pPr>
              <a:buFont typeface="Arial" charset="0"/>
              <a:buChar char="•"/>
            </a:pPr>
            <a:r>
              <a:rPr lang="pt-BR" alt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Anúncio </a:t>
            </a:r>
            <a:r>
              <a:rPr lang="pt-BR" altLang="en-US" sz="18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B</a:t>
            </a:r>
            <a:r>
              <a:rPr lang="pt-BR" alt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pt-BR" alt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tem probabilidade de resposta de </a:t>
            </a:r>
            <a:r>
              <a:rPr lang="pt-BR" alt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10% </a:t>
            </a:r>
            <a:r>
              <a:rPr lang="pt-BR" alt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e paga o valor de </a:t>
            </a:r>
            <a:r>
              <a:rPr lang="pt-BR" alt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US$ 15</a:t>
            </a:r>
            <a:r>
              <a:rPr lang="pt-BR" alt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 , caso </a:t>
            </a:r>
            <a:r>
              <a:rPr lang="pt-BR" alt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for respondido </a:t>
            </a:r>
            <a:r>
              <a:rPr lang="pt-BR" alt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pt-BR" alt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</a:br>
            <a:r>
              <a:rPr lang="pt-BR" alt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Retorno esperado: US$ </a:t>
            </a:r>
            <a:r>
              <a:rPr lang="pt-BR" alt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1,5</a:t>
            </a:r>
            <a:endParaRPr lang="pt-BR" altLang="en-US" sz="1800" i="1" dirty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pt-BR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pt-BR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</a:br>
            <a:r>
              <a:rPr lang="pt-BR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3. Escolha o anúncio com o maior retorno esperado</a:t>
            </a:r>
          </a:p>
          <a:p>
            <a:pPr marL="0" indent="0">
              <a:buNone/>
            </a:pPr>
            <a:r>
              <a:rPr lang="pt-BR" altLang="en-US" sz="18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pt-BR" altLang="en-US" sz="18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</a:br>
            <a:endParaRPr lang="pt-BR" altLang="en-US" sz="1800" u="sng" dirty="0" smtClean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pt-BR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pt-BR" altLang="en-U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altLang="en-U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102</a:t>
            </a:fld>
            <a:endParaRPr lang="pt-BR" dirty="0"/>
          </a:p>
        </p:txBody>
      </p:sp>
      <p:sp>
        <p:nvSpPr>
          <p:cNvPr id="6" name="Retângulo 4"/>
          <p:cNvSpPr/>
          <p:nvPr/>
        </p:nvSpPr>
        <p:spPr>
          <a:xfrm>
            <a:off x="0" y="4839892"/>
            <a:ext cx="8534400" cy="3036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5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95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95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95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57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663179"/>
            <a:ext cx="8686800" cy="460771"/>
          </a:xfrm>
        </p:spPr>
        <p:txBody>
          <a:bodyPr/>
          <a:lstStyle/>
          <a:p>
            <a:r>
              <a:rPr lang="pt-BR" dirty="0" smtClean="0"/>
              <a:t>UMA MÁQUINA DE FAZER DINHEIRO</a:t>
            </a:r>
            <a:r>
              <a:rPr lang="pt-BR" smtClean="0"/>
              <a:t>: AUMENTANDO </a:t>
            </a:r>
            <a:r>
              <a:rPr lang="pt-BR" dirty="0" smtClean="0"/>
              <a:t>A RECEITA</a:t>
            </a:r>
            <a:endParaRPr lang="pt-BR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123950"/>
            <a:ext cx="8153400" cy="4019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Lançamento</a:t>
            </a:r>
            <a:r>
              <a:rPr lang="en-US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 de teste A/B para </a:t>
            </a:r>
            <a:r>
              <a:rPr lang="en-US" alt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comparar</a:t>
            </a:r>
            <a:r>
              <a:rPr lang="en-US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: </a:t>
            </a:r>
          </a:p>
          <a:p>
            <a:pPr marL="0" indent="0">
              <a:buNone/>
            </a:pPr>
            <a:r>
              <a:rPr lang="pt-BR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pt-BR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</a:br>
            <a:r>
              <a:rPr lang="pt-BR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A. Sistema legado que funciona à base de taxa de respostas dos anúncios</a:t>
            </a:r>
          </a:p>
          <a:p>
            <a:pPr marL="0" indent="0">
              <a:buNone/>
            </a:pPr>
            <a:r>
              <a:rPr lang="pt-BR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B. Seleção de anúncio movido a modelagem preditiva</a:t>
            </a:r>
            <a:r>
              <a:rPr lang="en-US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en-US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</a:br>
            <a:r>
              <a:rPr lang="en-US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en-US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</a:br>
            <a:r>
              <a:rPr lang="en-US" alt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Resultado</a:t>
            </a:r>
            <a:endParaRPr lang="pt-BR" altLang="en-US" sz="1800" i="1" dirty="0" smtClean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</a:endParaRPr>
          </a:p>
          <a:p>
            <a:pPr>
              <a:buFont typeface="Arial" charset="0"/>
              <a:buChar char="•"/>
            </a:pPr>
            <a:r>
              <a:rPr lang="pt-BR" alt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Aumento de 25% na taxa de resposta aos anúncios</a:t>
            </a:r>
          </a:p>
          <a:p>
            <a:pPr>
              <a:buFont typeface="Arial" charset="0"/>
              <a:buChar char="•"/>
            </a:pPr>
            <a:r>
              <a:rPr lang="pt-BR" alt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Aumento inicial de 3,6% da receita; pouco tempo depois cliente informou que o aumento da receita subiu para 5%</a:t>
            </a:r>
            <a:endParaRPr lang="pt-BR" altLang="en-US" sz="1800" i="1" dirty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pt-BR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pt-BR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</a:br>
            <a:r>
              <a:rPr lang="pt-BR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Isso resultou em quase US$ 1 milhão de receita adicional ao ano, para um negócio que gera receita mensal de US$ 1,5 milhão</a:t>
            </a:r>
          </a:p>
          <a:p>
            <a:pPr marL="0" indent="0">
              <a:buNone/>
            </a:pPr>
            <a:r>
              <a:rPr lang="pt-BR" altLang="en-US" sz="18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pt-BR" altLang="en-US" sz="18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</a:br>
            <a:endParaRPr lang="pt-BR" altLang="en-US" sz="1800" u="sng" dirty="0" smtClean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pt-BR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pt-BR" altLang="en-U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altLang="en-U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103</a:t>
            </a:fld>
            <a:endParaRPr lang="pt-BR" dirty="0"/>
          </a:p>
        </p:txBody>
      </p:sp>
      <p:sp>
        <p:nvSpPr>
          <p:cNvPr id="6" name="Retângulo 4"/>
          <p:cNvSpPr/>
          <p:nvPr/>
        </p:nvSpPr>
        <p:spPr>
          <a:xfrm>
            <a:off x="0" y="4839892"/>
            <a:ext cx="8534400" cy="3036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5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95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95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95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115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781550"/>
            <a:ext cx="9144000" cy="3706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atin typeface="Tw Cen MT" panose="020B0602020104020603" pitchFamily="34" charset="0"/>
                <a:ea typeface="Adobe Fangsong Std R" pitchFamily="18" charset="-128"/>
              </a:rPr>
              <a:t>Prediction Impact, Inc. | © 2017 Todos os Direitos Reservados.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4857750"/>
            <a:ext cx="2133600" cy="273844"/>
          </a:xfrm>
        </p:spPr>
        <p:txBody>
          <a:bodyPr/>
          <a:lstStyle/>
          <a:p>
            <a:fld id="{1C50E3D8-4F71-439C-86E0-02F2949D4E0B}" type="slidenum">
              <a:rPr lang="pt-BR" smtClean="0"/>
              <a:pPr/>
              <a:t>104</a:t>
            </a:fld>
            <a:endParaRPr lang="pt-BR" dirty="0"/>
          </a:p>
        </p:txBody>
      </p:sp>
      <p:pic>
        <p:nvPicPr>
          <p:cNvPr id="10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3" t="21158" r="37865" b="67491"/>
          <a:stretch/>
        </p:blipFill>
        <p:spPr>
          <a:xfrm>
            <a:off x="2743200" y="54875"/>
            <a:ext cx="3545255" cy="84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05400" y="1224736"/>
            <a:ext cx="40386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Corbel" charset="0"/>
                <a:ea typeface="Corbel" charset="0"/>
                <a:cs typeface="Corbel" charset="0"/>
              </a:rPr>
              <a:t>1. Gestão de Projetos</a:t>
            </a:r>
          </a:p>
          <a:p>
            <a:pPr marL="285750" indent="-285750">
              <a:buFont typeface="Arial" charset="0"/>
              <a:buChar char="•"/>
            </a:pPr>
            <a:r>
              <a:rPr lang="pt-BR" sz="1400" i="1" dirty="0" smtClean="0">
                <a:latin typeface="Corbel" charset="0"/>
                <a:ea typeface="Corbel" charset="0"/>
                <a:cs typeface="Corbel" charset="0"/>
              </a:rPr>
              <a:t>Processos de negócios iterativos movem a análise preditiva</a:t>
            </a:r>
          </a:p>
          <a:p>
            <a:pPr marL="285750" indent="-285750">
              <a:buFont typeface="Arial" charset="0"/>
              <a:buChar char="•"/>
            </a:pPr>
            <a:r>
              <a:rPr lang="pt-BR" sz="1400" i="1" dirty="0" smtClean="0">
                <a:latin typeface="Corbel" charset="0"/>
                <a:ea typeface="Corbel" charset="0"/>
                <a:cs typeface="Corbel" charset="0"/>
              </a:rPr>
              <a:t>Requer alguma experiência em análise preditiva</a:t>
            </a:r>
            <a:endParaRPr lang="pt-BR" sz="1550" i="1" dirty="0">
              <a:latin typeface="Corbel" charset="0"/>
              <a:ea typeface="Corbel" charset="0"/>
              <a:cs typeface="Corbel" charset="0"/>
            </a:endParaRPr>
          </a:p>
          <a:p>
            <a:r>
              <a:rPr lang="pt-BR" sz="1600" dirty="0">
                <a:latin typeface="Corbel" charset="0"/>
                <a:ea typeface="Corbel" charset="0"/>
                <a:cs typeface="Corbel" charset="0"/>
              </a:rPr>
              <a:t>2. </a:t>
            </a:r>
            <a:r>
              <a:rPr lang="pt-BR" sz="1600" dirty="0" smtClean="0">
                <a:latin typeface="Corbel" charset="0"/>
                <a:ea typeface="Corbel" charset="0"/>
                <a:cs typeface="Corbel" charset="0"/>
              </a:rPr>
              <a:t>Use os resultados de teste A/</a:t>
            </a:r>
            <a:r>
              <a:rPr lang="pt-BR" sz="1600" dirty="0" err="1" smtClean="0">
                <a:latin typeface="Corbel" charset="0"/>
                <a:ea typeface="Corbel" charset="0"/>
                <a:cs typeface="Corbel" charset="0"/>
              </a:rPr>
              <a:t>B</a:t>
            </a:r>
            <a:r>
              <a:rPr lang="pt-BR" sz="1600" dirty="0" smtClean="0">
                <a:latin typeface="Corbel" charset="0"/>
                <a:ea typeface="Corbel" charset="0"/>
                <a:cs typeface="Corbel" charset="0"/>
              </a:rPr>
              <a:t> como treino para criação de seleção dinâmica A/</a:t>
            </a:r>
            <a:r>
              <a:rPr lang="pt-BR" sz="1600" dirty="0" err="1" smtClean="0">
                <a:latin typeface="Corbel" charset="0"/>
                <a:ea typeface="Corbel" charset="0"/>
                <a:cs typeface="Corbel" charset="0"/>
              </a:rPr>
              <a:t>B</a:t>
            </a:r>
            <a:endParaRPr lang="pt-BR" sz="1600" dirty="0" smtClean="0">
              <a:latin typeface="Corbel" charset="0"/>
              <a:ea typeface="Corbel" charset="0"/>
              <a:cs typeface="Corbel" charset="0"/>
            </a:endParaRPr>
          </a:p>
          <a:p>
            <a:r>
              <a:rPr lang="pt-BR" sz="1600" dirty="0" smtClean="0">
                <a:latin typeface="Corbel" charset="0"/>
                <a:ea typeface="Corbel" charset="0"/>
                <a:cs typeface="Corbel" charset="0"/>
              </a:rPr>
              <a:t>3</a:t>
            </a:r>
            <a:r>
              <a:rPr lang="pt-BR" sz="1600" dirty="0">
                <a:latin typeface="Corbel" charset="0"/>
                <a:ea typeface="Corbel" charset="0"/>
                <a:cs typeface="Corbel" charset="0"/>
              </a:rPr>
              <a:t>. </a:t>
            </a:r>
            <a:r>
              <a:rPr lang="pt-BR" sz="1600" dirty="0" smtClean="0">
                <a:latin typeface="Corbel" charset="0"/>
                <a:ea typeface="Corbel" charset="0"/>
                <a:cs typeface="Corbel" charset="0"/>
              </a:rPr>
              <a:t>Modelos preditivos podem superar o desempenho de métodos bem estabelecidos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43600" y="3414177"/>
            <a:ext cx="3200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latin typeface="Corbel" charset="0"/>
                <a:ea typeface="Corbel" charset="0"/>
                <a:cs typeface="Corbel" charset="0"/>
              </a:rPr>
              <a:t>Eric Siegel, Ph.D.</a:t>
            </a:r>
            <a:br>
              <a:rPr lang="en-US" sz="1700" b="1" dirty="0" smtClean="0">
                <a:latin typeface="Corbel" charset="0"/>
                <a:ea typeface="Corbel" charset="0"/>
                <a:cs typeface="Corbel" charset="0"/>
              </a:rPr>
            </a:br>
            <a:r>
              <a:rPr lang="en-US" sz="17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Prediction Impact, Inc.</a:t>
            </a:r>
            <a:br>
              <a:rPr lang="en-US" sz="17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sz="17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eric@predictionimpact.com</a:t>
            </a:r>
            <a:r>
              <a:rPr lang="en-US" sz="17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/>
            </a:r>
            <a:br>
              <a:rPr lang="en-US" sz="17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sz="17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+1 (415) 683-1146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742950"/>
            <a:ext cx="7772400" cy="590398"/>
          </a:xfrm>
        </p:spPr>
        <p:txBody>
          <a:bodyPr>
            <a:noAutofit/>
          </a:bodyPr>
          <a:lstStyle/>
          <a:p>
            <a:r>
              <a:rPr lang="pt-BR" altLang="pt-BR" sz="3500" b="1" dirty="0" smtClean="0">
                <a:solidFill>
                  <a:schemeClr val="accent3"/>
                </a:solidFill>
                <a:latin typeface="Tw Cen MT Condensed Extra Bold" charset="0"/>
                <a:ea typeface="Tw Cen MT Condensed Extra Bold" charset="0"/>
                <a:cs typeface="Tw Cen MT Condensed Extra Bold" charset="0"/>
              </a:rPr>
              <a:t>MÓDULO 4: RESUMO</a:t>
            </a:r>
            <a:endParaRPr lang="en-US" altLang="pt-BR" sz="3500" b="1" i="0" dirty="0">
              <a:solidFill>
                <a:schemeClr val="accent3"/>
              </a:solidFill>
              <a:latin typeface="Tw Cen MT Condensed Extra Bold" charset="0"/>
              <a:ea typeface="Tw Cen MT Condensed Extra Bold" charset="0"/>
              <a:cs typeface="Tw Cen MT Condensed Extra Bold" charset="0"/>
            </a:endParaRPr>
          </a:p>
        </p:txBody>
      </p:sp>
      <p:sp>
        <p:nvSpPr>
          <p:cNvPr id="9" name="Retângulo 4"/>
          <p:cNvSpPr/>
          <p:nvPr/>
        </p:nvSpPr>
        <p:spPr>
          <a:xfrm>
            <a:off x="0" y="4839892"/>
            <a:ext cx="8534400" cy="3036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5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95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95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95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933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34579"/>
            <a:ext cx="8839200" cy="809816"/>
          </a:xfrm>
        </p:spPr>
        <p:txBody>
          <a:bodyPr/>
          <a:lstStyle/>
          <a:p>
            <a:r>
              <a:rPr lang="pt-BR" sz="2700" dirty="0" smtClean="0"/>
              <a:t>CONHECIMENTO ADQUIRID0 </a:t>
            </a:r>
            <a:br>
              <a:rPr lang="pt-BR" sz="2700" dirty="0" smtClean="0"/>
            </a:br>
            <a:r>
              <a:rPr lang="pt-BR" sz="2700" dirty="0" smtClean="0"/>
              <a:t>UM MODELO PREDITIVO É CONSTRUÍDO</a:t>
            </a:r>
            <a:endParaRPr lang="pt-BR" sz="2700" dirty="0"/>
          </a:p>
        </p:txBody>
      </p:sp>
      <p:sp>
        <p:nvSpPr>
          <p:cNvPr id="5" name="AutoShape 31"/>
          <p:cNvSpPr>
            <a:spLocks noChangeArrowheads="1"/>
          </p:cNvSpPr>
          <p:nvPr/>
        </p:nvSpPr>
        <p:spPr bwMode="auto">
          <a:xfrm>
            <a:off x="5867400" y="2638425"/>
            <a:ext cx="838200" cy="269875"/>
          </a:xfrm>
          <a:prstGeom prst="rightArrow">
            <a:avLst>
              <a:gd name="adj1" fmla="val 28694"/>
              <a:gd name="adj2" fmla="val 62604"/>
            </a:avLst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i="0" smtClean="0"/>
          </a:p>
        </p:txBody>
      </p:sp>
      <p:sp>
        <p:nvSpPr>
          <p:cNvPr id="7" name="AutoShape 33"/>
          <p:cNvSpPr>
            <a:spLocks noChangeArrowheads="1"/>
          </p:cNvSpPr>
          <p:nvPr/>
        </p:nvSpPr>
        <p:spPr bwMode="auto">
          <a:xfrm>
            <a:off x="2133600" y="2714625"/>
            <a:ext cx="1265238" cy="193675"/>
          </a:xfrm>
          <a:prstGeom prst="rightArrow">
            <a:avLst>
              <a:gd name="adj1" fmla="val 28694"/>
              <a:gd name="adj2" fmla="val 90796"/>
            </a:avLst>
          </a:prstGeom>
          <a:solidFill>
            <a:srgbClr val="2F564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2F5649"/>
                </a:solidFill>
                <a:effectDag name="">
                  <a:cont type="tree" name="">
                    <a:effect ref="fillLine"/>
                    <a:outerShdw dist="38100" dir="13500000" algn="br">
                      <a:srgbClr val="5A8173"/>
                    </a:outerShdw>
                  </a:cont>
                  <a:cont type="tree" name="">
                    <a:effect ref="fillLine"/>
                    <a:outerShdw dist="38100" dir="2700000" algn="tl">
                      <a:srgbClr val="1C332B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2F5649"/>
                </a:solidFill>
                <a:effectDag name="">
                  <a:cont type="tree" name="">
                    <a:effect ref="fillLine"/>
                    <a:outerShdw dist="38100" dir="13500000" algn="br">
                      <a:srgbClr val="5A8173"/>
                    </a:outerShdw>
                  </a:cont>
                  <a:cont type="tree" name="">
                    <a:effect ref="fillLine"/>
                    <a:outerShdw dist="38100" dir="2700000" algn="tl">
                      <a:srgbClr val="1C332B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2F5649"/>
                </a:solidFill>
                <a:effectDag name="">
                  <a:cont type="tree" name="">
                    <a:effect ref="fillLine"/>
                    <a:outerShdw dist="38100" dir="13500000" algn="br">
                      <a:srgbClr val="5A8173"/>
                    </a:outerShdw>
                  </a:cont>
                  <a:cont type="tree" name="">
                    <a:effect ref="fillLine"/>
                    <a:outerShdw dist="38100" dir="2700000" algn="tl">
                      <a:srgbClr val="1C332B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2F5649"/>
                </a:solidFill>
                <a:effectDag name="">
                  <a:cont type="tree" name="">
                    <a:effect ref="fillLine"/>
                    <a:outerShdw dist="38100" dir="13500000" algn="br">
                      <a:srgbClr val="5A8173"/>
                    </a:outerShdw>
                  </a:cont>
                  <a:cont type="tree" name="">
                    <a:effect ref="fillLine"/>
                    <a:outerShdw dist="38100" dir="2700000" algn="tl">
                      <a:srgbClr val="1C332B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2F5649"/>
                </a:solidFill>
                <a:effectDag name="">
                  <a:cont type="tree" name="">
                    <a:effect ref="fillLine"/>
                    <a:outerShdw dist="38100" dir="13500000" algn="br">
                      <a:srgbClr val="5A8173"/>
                    </a:outerShdw>
                  </a:cont>
                  <a:cont type="tree" name="">
                    <a:effect ref="fillLine"/>
                    <a:outerShdw dist="38100" dir="2700000" algn="tl">
                      <a:srgbClr val="1C332B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5649"/>
                </a:solidFill>
                <a:effectDag name="">
                  <a:cont type="tree" name="">
                    <a:effect ref="fillLine"/>
                    <a:outerShdw dist="38100" dir="13500000" algn="br">
                      <a:srgbClr val="5A8173"/>
                    </a:outerShdw>
                  </a:cont>
                  <a:cont type="tree" name="">
                    <a:effect ref="fillLine"/>
                    <a:outerShdw dist="38100" dir="2700000" algn="tl">
                      <a:srgbClr val="1C332B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5649"/>
                </a:solidFill>
                <a:effectDag name="">
                  <a:cont type="tree" name="">
                    <a:effect ref="fillLine"/>
                    <a:outerShdw dist="38100" dir="13500000" algn="br">
                      <a:srgbClr val="5A8173"/>
                    </a:outerShdw>
                  </a:cont>
                  <a:cont type="tree" name="">
                    <a:effect ref="fillLine"/>
                    <a:outerShdw dist="38100" dir="2700000" algn="tl">
                      <a:srgbClr val="1C332B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5649"/>
                </a:solidFill>
                <a:effectDag name="">
                  <a:cont type="tree" name="">
                    <a:effect ref="fillLine"/>
                    <a:outerShdw dist="38100" dir="13500000" algn="br">
                      <a:srgbClr val="5A8173"/>
                    </a:outerShdw>
                  </a:cont>
                  <a:cont type="tree" name="">
                    <a:effect ref="fillLine"/>
                    <a:outerShdw dist="38100" dir="2700000" algn="tl">
                      <a:srgbClr val="1C332B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5649"/>
                </a:solidFill>
                <a:effectDag name="">
                  <a:cont type="tree" name="">
                    <a:effect ref="fillLine"/>
                    <a:outerShdw dist="38100" dir="13500000" algn="br">
                      <a:srgbClr val="5A8173"/>
                    </a:outerShdw>
                  </a:cont>
                  <a:cont type="tree" name="">
                    <a:effect ref="fillLine"/>
                    <a:outerShdw dist="38100" dir="2700000" algn="tl">
                      <a:srgbClr val="1C332B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i="0" smtClean="0"/>
          </a:p>
        </p:txBody>
      </p:sp>
      <p:sp>
        <p:nvSpPr>
          <p:cNvPr id="8" name="Oval 34"/>
          <p:cNvSpPr>
            <a:spLocks noChangeArrowheads="1"/>
          </p:cNvSpPr>
          <p:nvPr/>
        </p:nvSpPr>
        <p:spPr bwMode="auto">
          <a:xfrm>
            <a:off x="6781800" y="2162175"/>
            <a:ext cx="1463675" cy="143827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i="0" smtClean="0"/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6870700" y="2632075"/>
            <a:ext cx="12954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8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Modelo</a:t>
            </a:r>
            <a:r>
              <a:rPr lang="en-US" altLang="en-US" sz="18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altLang="en-US" sz="18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Preditivo</a:t>
            </a:r>
            <a:endParaRPr lang="en-US" altLang="en-US" sz="180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10" name="AutoShape 36"/>
          <p:cNvSpPr>
            <a:spLocks noChangeArrowheads="1"/>
          </p:cNvSpPr>
          <p:nvPr/>
        </p:nvSpPr>
        <p:spPr bwMode="auto">
          <a:xfrm>
            <a:off x="577850" y="2428875"/>
            <a:ext cx="1752600" cy="793750"/>
          </a:xfrm>
          <a:prstGeom prst="can">
            <a:avLst>
              <a:gd name="adj" fmla="val 25000"/>
            </a:avLst>
          </a:prstGeom>
          <a:solidFill>
            <a:srgbClr val="4D8C7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4D8C77"/>
                </a:solidFill>
                <a:effectDag name="">
                  <a:cont type="tree" name="">
                    <a:effect ref="fillLine"/>
                    <a:outerShdw dist="38100" dir="13500000" algn="br">
                      <a:srgbClr val="93D2BC"/>
                    </a:outerShdw>
                  </a:cont>
                  <a:cont type="tree" name="">
                    <a:effect ref="fillLine"/>
                    <a:outerShdw dist="38100" dir="2700000" algn="tl">
                      <a:srgbClr val="2E5447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4D8C77"/>
                </a:solidFill>
                <a:effectDag name="">
                  <a:cont type="tree" name="">
                    <a:effect ref="fillLine"/>
                    <a:outerShdw dist="38100" dir="13500000" algn="br">
                      <a:srgbClr val="93D2BC"/>
                    </a:outerShdw>
                  </a:cont>
                  <a:cont type="tree" name="">
                    <a:effect ref="fillLine"/>
                    <a:outerShdw dist="38100" dir="2700000" algn="tl">
                      <a:srgbClr val="2E5447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4D8C77"/>
                </a:solidFill>
                <a:effectDag name="">
                  <a:cont type="tree" name="">
                    <a:effect ref="fillLine"/>
                    <a:outerShdw dist="38100" dir="13500000" algn="br">
                      <a:srgbClr val="93D2BC"/>
                    </a:outerShdw>
                  </a:cont>
                  <a:cont type="tree" name="">
                    <a:effect ref="fillLine"/>
                    <a:outerShdw dist="38100" dir="2700000" algn="tl">
                      <a:srgbClr val="2E5447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4D8C77"/>
                </a:solidFill>
                <a:effectDag name="">
                  <a:cont type="tree" name="">
                    <a:effect ref="fillLine"/>
                    <a:outerShdw dist="38100" dir="13500000" algn="br">
                      <a:srgbClr val="93D2BC"/>
                    </a:outerShdw>
                  </a:cont>
                  <a:cont type="tree" name="">
                    <a:effect ref="fillLine"/>
                    <a:outerShdw dist="38100" dir="2700000" algn="tl">
                      <a:srgbClr val="2E5447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4D8C77"/>
                </a:solidFill>
                <a:effectDag name="">
                  <a:cont type="tree" name="">
                    <a:effect ref="fillLine"/>
                    <a:outerShdw dist="38100" dir="13500000" algn="br">
                      <a:srgbClr val="93D2BC"/>
                    </a:outerShdw>
                  </a:cont>
                  <a:cont type="tree" name="">
                    <a:effect ref="fillLine"/>
                    <a:outerShdw dist="38100" dir="2700000" algn="tl">
                      <a:srgbClr val="2E5447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4D8C77"/>
                </a:solidFill>
                <a:effectDag name="">
                  <a:cont type="tree" name="">
                    <a:effect ref="fillLine"/>
                    <a:outerShdw dist="38100" dir="13500000" algn="br">
                      <a:srgbClr val="93D2BC"/>
                    </a:outerShdw>
                  </a:cont>
                  <a:cont type="tree" name="">
                    <a:effect ref="fillLine"/>
                    <a:outerShdw dist="38100" dir="2700000" algn="tl">
                      <a:srgbClr val="2E5447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4D8C77"/>
                </a:solidFill>
                <a:effectDag name="">
                  <a:cont type="tree" name="">
                    <a:effect ref="fillLine"/>
                    <a:outerShdw dist="38100" dir="13500000" algn="br">
                      <a:srgbClr val="93D2BC"/>
                    </a:outerShdw>
                  </a:cont>
                  <a:cont type="tree" name="">
                    <a:effect ref="fillLine"/>
                    <a:outerShdw dist="38100" dir="2700000" algn="tl">
                      <a:srgbClr val="2E5447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4D8C77"/>
                </a:solidFill>
                <a:effectDag name="">
                  <a:cont type="tree" name="">
                    <a:effect ref="fillLine"/>
                    <a:outerShdw dist="38100" dir="13500000" algn="br">
                      <a:srgbClr val="93D2BC"/>
                    </a:outerShdw>
                  </a:cont>
                  <a:cont type="tree" name="">
                    <a:effect ref="fillLine"/>
                    <a:outerShdw dist="38100" dir="2700000" algn="tl">
                      <a:srgbClr val="2E5447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4D8C77"/>
                </a:solidFill>
                <a:effectDag name="">
                  <a:cont type="tree" name="">
                    <a:effect ref="fillLine"/>
                    <a:outerShdw dist="38100" dir="13500000" algn="br">
                      <a:srgbClr val="93D2BC"/>
                    </a:outerShdw>
                  </a:cont>
                  <a:cont type="tree" name="">
                    <a:effect ref="fillLine"/>
                    <a:outerShdw dist="38100" dir="2700000" algn="tl">
                      <a:srgbClr val="2E5447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i="0" smtClean="0"/>
          </a:p>
        </p:txBody>
      </p:sp>
      <p:sp>
        <p:nvSpPr>
          <p:cNvPr id="11" name="Text Box 37"/>
          <p:cNvSpPr txBox="1">
            <a:spLocks noChangeArrowheads="1"/>
          </p:cNvSpPr>
          <p:nvPr/>
        </p:nvSpPr>
        <p:spPr bwMode="auto">
          <a:xfrm>
            <a:off x="609600" y="2663119"/>
            <a:ext cx="16764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6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Comportamento</a:t>
            </a:r>
            <a:r>
              <a:rPr lang="en-US" altLang="en-US" sz="16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dos </a:t>
            </a:r>
            <a:r>
              <a:rPr lang="en-US" altLang="en-US" sz="16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clientes</a:t>
            </a:r>
            <a:endParaRPr lang="en-US" altLang="en-US" sz="160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12" name="AutoShape 38"/>
          <p:cNvSpPr>
            <a:spLocks noChangeArrowheads="1"/>
          </p:cNvSpPr>
          <p:nvPr/>
        </p:nvSpPr>
        <p:spPr bwMode="auto">
          <a:xfrm rot="19855865">
            <a:off x="1917700" y="3352800"/>
            <a:ext cx="1587500" cy="171450"/>
          </a:xfrm>
          <a:prstGeom prst="rightArrow">
            <a:avLst>
              <a:gd name="adj1" fmla="val 29167"/>
              <a:gd name="adj2" fmla="val 106932"/>
            </a:avLst>
          </a:prstGeom>
          <a:solidFill>
            <a:srgbClr val="514F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514F85"/>
                </a:solidFill>
                <a:effectDag name="">
                  <a:cont type="tree" name="">
                    <a:effect ref="fillLine"/>
                    <a:outerShdw dist="38100" dir="13500000" algn="br">
                      <a:srgbClr val="9391C7"/>
                    </a:outerShdw>
                  </a:cont>
                  <a:cont type="tree" name="">
                    <a:effect ref="fillLine"/>
                    <a:outerShdw dist="38100" dir="2700000" algn="tl">
                      <a:srgbClr val="302F4F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514F85"/>
                </a:solidFill>
                <a:effectDag name="">
                  <a:cont type="tree" name="">
                    <a:effect ref="fillLine"/>
                    <a:outerShdw dist="38100" dir="13500000" algn="br">
                      <a:srgbClr val="9391C7"/>
                    </a:outerShdw>
                  </a:cont>
                  <a:cont type="tree" name="">
                    <a:effect ref="fillLine"/>
                    <a:outerShdw dist="38100" dir="2700000" algn="tl">
                      <a:srgbClr val="302F4F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514F85"/>
                </a:solidFill>
                <a:effectDag name="">
                  <a:cont type="tree" name="">
                    <a:effect ref="fillLine"/>
                    <a:outerShdw dist="38100" dir="13500000" algn="br">
                      <a:srgbClr val="9391C7"/>
                    </a:outerShdw>
                  </a:cont>
                  <a:cont type="tree" name="">
                    <a:effect ref="fillLine"/>
                    <a:outerShdw dist="38100" dir="2700000" algn="tl">
                      <a:srgbClr val="302F4F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514F85"/>
                </a:solidFill>
                <a:effectDag name="">
                  <a:cont type="tree" name="">
                    <a:effect ref="fillLine"/>
                    <a:outerShdw dist="38100" dir="13500000" algn="br">
                      <a:srgbClr val="9391C7"/>
                    </a:outerShdw>
                  </a:cont>
                  <a:cont type="tree" name="">
                    <a:effect ref="fillLine"/>
                    <a:outerShdw dist="38100" dir="2700000" algn="tl">
                      <a:srgbClr val="302F4F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514F85"/>
                </a:solidFill>
                <a:effectDag name="">
                  <a:cont type="tree" name="">
                    <a:effect ref="fillLine"/>
                    <a:outerShdw dist="38100" dir="13500000" algn="br">
                      <a:srgbClr val="9391C7"/>
                    </a:outerShdw>
                  </a:cont>
                  <a:cont type="tree" name="">
                    <a:effect ref="fillLine"/>
                    <a:outerShdw dist="38100" dir="2700000" algn="tl">
                      <a:srgbClr val="302F4F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4F85"/>
                </a:solidFill>
                <a:effectDag name="">
                  <a:cont type="tree" name="">
                    <a:effect ref="fillLine"/>
                    <a:outerShdw dist="38100" dir="13500000" algn="br">
                      <a:srgbClr val="9391C7"/>
                    </a:outerShdw>
                  </a:cont>
                  <a:cont type="tree" name="">
                    <a:effect ref="fillLine"/>
                    <a:outerShdw dist="38100" dir="2700000" algn="tl">
                      <a:srgbClr val="302F4F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4F85"/>
                </a:solidFill>
                <a:effectDag name="">
                  <a:cont type="tree" name="">
                    <a:effect ref="fillLine"/>
                    <a:outerShdw dist="38100" dir="13500000" algn="br">
                      <a:srgbClr val="9391C7"/>
                    </a:outerShdw>
                  </a:cont>
                  <a:cont type="tree" name="">
                    <a:effect ref="fillLine"/>
                    <a:outerShdw dist="38100" dir="2700000" algn="tl">
                      <a:srgbClr val="302F4F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4F85"/>
                </a:solidFill>
                <a:effectDag name="">
                  <a:cont type="tree" name="">
                    <a:effect ref="fillLine"/>
                    <a:outerShdw dist="38100" dir="13500000" algn="br">
                      <a:srgbClr val="9391C7"/>
                    </a:outerShdw>
                  </a:cont>
                  <a:cont type="tree" name="">
                    <a:effect ref="fillLine"/>
                    <a:outerShdw dist="38100" dir="2700000" algn="tl">
                      <a:srgbClr val="302F4F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4F85"/>
                </a:solidFill>
                <a:effectDag name="">
                  <a:cont type="tree" name="">
                    <a:effect ref="fillLine"/>
                    <a:outerShdw dist="38100" dir="13500000" algn="br">
                      <a:srgbClr val="9391C7"/>
                    </a:outerShdw>
                  </a:cont>
                  <a:cont type="tree" name="">
                    <a:effect ref="fillLine"/>
                    <a:outerShdw dist="38100" dir="2700000" algn="tl">
                      <a:srgbClr val="302F4F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i="0" smtClean="0"/>
          </a:p>
        </p:txBody>
      </p:sp>
      <p:sp>
        <p:nvSpPr>
          <p:cNvPr id="13" name="AutoShape 39"/>
          <p:cNvSpPr>
            <a:spLocks noChangeArrowheads="1"/>
          </p:cNvSpPr>
          <p:nvPr/>
        </p:nvSpPr>
        <p:spPr bwMode="auto">
          <a:xfrm>
            <a:off x="577850" y="3352800"/>
            <a:ext cx="1752600" cy="819150"/>
          </a:xfrm>
          <a:prstGeom prst="can">
            <a:avLst>
              <a:gd name="adj" fmla="val 25000"/>
            </a:avLst>
          </a:prstGeom>
          <a:solidFill>
            <a:srgbClr val="7A77C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7A77C8"/>
                </a:solidFill>
                <a:effectDag name="">
                  <a:cont type="tree" name="">
                    <a:effect ref="fillLine"/>
                    <a:outerShdw dist="38100" dir="13500000" algn="br">
                      <a:srgbClr val="BDBAFF"/>
                    </a:outerShdw>
                  </a:cont>
                  <a:cont type="tree" name="">
                    <a:effect ref="fillLine"/>
                    <a:outerShdw dist="38100" dir="2700000" algn="tl">
                      <a:srgbClr val="494778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7A77C8"/>
                </a:solidFill>
                <a:effectDag name="">
                  <a:cont type="tree" name="">
                    <a:effect ref="fillLine"/>
                    <a:outerShdw dist="38100" dir="13500000" algn="br">
                      <a:srgbClr val="BDBAFF"/>
                    </a:outerShdw>
                  </a:cont>
                  <a:cont type="tree" name="">
                    <a:effect ref="fillLine"/>
                    <a:outerShdw dist="38100" dir="2700000" algn="tl">
                      <a:srgbClr val="494778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7A77C8"/>
                </a:solidFill>
                <a:effectDag name="">
                  <a:cont type="tree" name="">
                    <a:effect ref="fillLine"/>
                    <a:outerShdw dist="38100" dir="13500000" algn="br">
                      <a:srgbClr val="BDBAFF"/>
                    </a:outerShdw>
                  </a:cont>
                  <a:cont type="tree" name="">
                    <a:effect ref="fillLine"/>
                    <a:outerShdw dist="38100" dir="2700000" algn="tl">
                      <a:srgbClr val="494778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7A77C8"/>
                </a:solidFill>
                <a:effectDag name="">
                  <a:cont type="tree" name="">
                    <a:effect ref="fillLine"/>
                    <a:outerShdw dist="38100" dir="13500000" algn="br">
                      <a:srgbClr val="BDBAFF"/>
                    </a:outerShdw>
                  </a:cont>
                  <a:cont type="tree" name="">
                    <a:effect ref="fillLine"/>
                    <a:outerShdw dist="38100" dir="2700000" algn="tl">
                      <a:srgbClr val="494778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7A77C8"/>
                </a:solidFill>
                <a:effectDag name="">
                  <a:cont type="tree" name="">
                    <a:effect ref="fillLine"/>
                    <a:outerShdw dist="38100" dir="13500000" algn="br">
                      <a:srgbClr val="BDBAFF"/>
                    </a:outerShdw>
                  </a:cont>
                  <a:cont type="tree" name="">
                    <a:effect ref="fillLine"/>
                    <a:outerShdw dist="38100" dir="2700000" algn="tl">
                      <a:srgbClr val="494778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7A77C8"/>
                </a:solidFill>
                <a:effectDag name="">
                  <a:cont type="tree" name="">
                    <a:effect ref="fillLine"/>
                    <a:outerShdw dist="38100" dir="13500000" algn="br">
                      <a:srgbClr val="BDBAFF"/>
                    </a:outerShdw>
                  </a:cont>
                  <a:cont type="tree" name="">
                    <a:effect ref="fillLine"/>
                    <a:outerShdw dist="38100" dir="2700000" algn="tl">
                      <a:srgbClr val="494778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7A77C8"/>
                </a:solidFill>
                <a:effectDag name="">
                  <a:cont type="tree" name="">
                    <a:effect ref="fillLine"/>
                    <a:outerShdw dist="38100" dir="13500000" algn="br">
                      <a:srgbClr val="BDBAFF"/>
                    </a:outerShdw>
                  </a:cont>
                  <a:cont type="tree" name="">
                    <a:effect ref="fillLine"/>
                    <a:outerShdw dist="38100" dir="2700000" algn="tl">
                      <a:srgbClr val="494778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7A77C8"/>
                </a:solidFill>
                <a:effectDag name="">
                  <a:cont type="tree" name="">
                    <a:effect ref="fillLine"/>
                    <a:outerShdw dist="38100" dir="13500000" algn="br">
                      <a:srgbClr val="BDBAFF"/>
                    </a:outerShdw>
                  </a:cont>
                  <a:cont type="tree" name="">
                    <a:effect ref="fillLine"/>
                    <a:outerShdw dist="38100" dir="2700000" algn="tl">
                      <a:srgbClr val="494778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7A77C8"/>
                </a:solidFill>
                <a:effectDag name="">
                  <a:cont type="tree" name="">
                    <a:effect ref="fillLine"/>
                    <a:outerShdw dist="38100" dir="13500000" algn="br">
                      <a:srgbClr val="BDBAFF"/>
                    </a:outerShdw>
                  </a:cont>
                  <a:cont type="tree" name="">
                    <a:effect ref="fillLine"/>
                    <a:outerShdw dist="38100" dir="2700000" algn="tl">
                      <a:srgbClr val="494778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i="0" smtClean="0"/>
          </a:p>
        </p:txBody>
      </p:sp>
      <p:sp>
        <p:nvSpPr>
          <p:cNvPr id="14" name="Text Box 40"/>
          <p:cNvSpPr txBox="1">
            <a:spLocks noChangeArrowheads="1"/>
          </p:cNvSpPr>
          <p:nvPr/>
        </p:nvSpPr>
        <p:spPr bwMode="auto">
          <a:xfrm>
            <a:off x="577850" y="3615619"/>
            <a:ext cx="175260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4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Registro</a:t>
            </a:r>
            <a:r>
              <a:rPr lang="en-US" altLang="en-US" sz="14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dos </a:t>
            </a:r>
            <a:br>
              <a:rPr lang="en-US" altLang="en-US" sz="14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</a:br>
            <a:r>
              <a:rPr lang="en-US" altLang="en-US" sz="14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contatos</a:t>
            </a:r>
            <a:r>
              <a:rPr lang="en-US" altLang="en-US" sz="14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dos </a:t>
            </a:r>
            <a:r>
              <a:rPr lang="en-US" altLang="en-US" sz="14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clientes</a:t>
            </a:r>
            <a:endParaRPr lang="en-US" altLang="en-US" sz="140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15" name="AutoShape 41"/>
          <p:cNvSpPr>
            <a:spLocks noChangeArrowheads="1"/>
          </p:cNvSpPr>
          <p:nvPr/>
        </p:nvSpPr>
        <p:spPr bwMode="auto">
          <a:xfrm rot="1744135" flipV="1">
            <a:off x="1905000" y="2085975"/>
            <a:ext cx="1587500" cy="171450"/>
          </a:xfrm>
          <a:prstGeom prst="rightArrow">
            <a:avLst>
              <a:gd name="adj1" fmla="val 29167"/>
              <a:gd name="adj2" fmla="val 106932"/>
            </a:avLst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8B3838"/>
                </a:solidFill>
                <a:effectDag name="">
                  <a:cont type="tree" name="">
                    <a:effect ref="fillLine"/>
                    <a:outerShdw dist="38100" dir="13500000" algn="br">
                      <a:srgbClr val="D07D7D"/>
                    </a:outerShdw>
                  </a:cont>
                  <a:cont type="tree" name="">
                    <a:effect ref="fillLine"/>
                    <a:outerShdw dist="38100" dir="2700000" algn="tl">
                      <a:srgbClr val="532121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8B3838"/>
                </a:solidFill>
                <a:effectDag name="">
                  <a:cont type="tree" name="">
                    <a:effect ref="fillLine"/>
                    <a:outerShdw dist="38100" dir="13500000" algn="br">
                      <a:srgbClr val="D07D7D"/>
                    </a:outerShdw>
                  </a:cont>
                  <a:cont type="tree" name="">
                    <a:effect ref="fillLine"/>
                    <a:outerShdw dist="38100" dir="2700000" algn="tl">
                      <a:srgbClr val="532121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8B3838"/>
                </a:solidFill>
                <a:effectDag name="">
                  <a:cont type="tree" name="">
                    <a:effect ref="fillLine"/>
                    <a:outerShdw dist="38100" dir="13500000" algn="br">
                      <a:srgbClr val="D07D7D"/>
                    </a:outerShdw>
                  </a:cont>
                  <a:cont type="tree" name="">
                    <a:effect ref="fillLine"/>
                    <a:outerShdw dist="38100" dir="2700000" algn="tl">
                      <a:srgbClr val="532121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8B3838"/>
                </a:solidFill>
                <a:effectDag name="">
                  <a:cont type="tree" name="">
                    <a:effect ref="fillLine"/>
                    <a:outerShdw dist="38100" dir="13500000" algn="br">
                      <a:srgbClr val="D07D7D"/>
                    </a:outerShdw>
                  </a:cont>
                  <a:cont type="tree" name="">
                    <a:effect ref="fillLine"/>
                    <a:outerShdw dist="38100" dir="2700000" algn="tl">
                      <a:srgbClr val="532121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8B3838"/>
                </a:solidFill>
                <a:effectDag name="">
                  <a:cont type="tree" name="">
                    <a:effect ref="fillLine"/>
                    <a:outerShdw dist="38100" dir="13500000" algn="br">
                      <a:srgbClr val="D07D7D"/>
                    </a:outerShdw>
                  </a:cont>
                  <a:cont type="tree" name="">
                    <a:effect ref="fillLine"/>
                    <a:outerShdw dist="38100" dir="2700000" algn="tl">
                      <a:srgbClr val="532121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8B3838"/>
                </a:solidFill>
                <a:effectDag name="">
                  <a:cont type="tree" name="">
                    <a:effect ref="fillLine"/>
                    <a:outerShdw dist="38100" dir="13500000" algn="br">
                      <a:srgbClr val="D07D7D"/>
                    </a:outerShdw>
                  </a:cont>
                  <a:cont type="tree" name="">
                    <a:effect ref="fillLine"/>
                    <a:outerShdw dist="38100" dir="2700000" algn="tl">
                      <a:srgbClr val="532121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8B3838"/>
                </a:solidFill>
                <a:effectDag name="">
                  <a:cont type="tree" name="">
                    <a:effect ref="fillLine"/>
                    <a:outerShdw dist="38100" dir="13500000" algn="br">
                      <a:srgbClr val="D07D7D"/>
                    </a:outerShdw>
                  </a:cont>
                  <a:cont type="tree" name="">
                    <a:effect ref="fillLine"/>
                    <a:outerShdw dist="38100" dir="2700000" algn="tl">
                      <a:srgbClr val="532121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8B3838"/>
                </a:solidFill>
                <a:effectDag name="">
                  <a:cont type="tree" name="">
                    <a:effect ref="fillLine"/>
                    <a:outerShdw dist="38100" dir="13500000" algn="br">
                      <a:srgbClr val="D07D7D"/>
                    </a:outerShdw>
                  </a:cont>
                  <a:cont type="tree" name="">
                    <a:effect ref="fillLine"/>
                    <a:outerShdw dist="38100" dir="2700000" algn="tl">
                      <a:srgbClr val="532121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8B3838"/>
                </a:solidFill>
                <a:effectDag name="">
                  <a:cont type="tree" name="">
                    <a:effect ref="fillLine"/>
                    <a:outerShdw dist="38100" dir="13500000" algn="br">
                      <a:srgbClr val="D07D7D"/>
                    </a:outerShdw>
                  </a:cont>
                  <a:cont type="tree" name="">
                    <a:effect ref="fillLine"/>
                    <a:outerShdw dist="38100" dir="2700000" algn="tl">
                      <a:srgbClr val="532121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i="0" smtClean="0"/>
          </a:p>
        </p:txBody>
      </p:sp>
      <p:sp>
        <p:nvSpPr>
          <p:cNvPr id="16" name="AutoShape 42"/>
          <p:cNvSpPr>
            <a:spLocks noChangeArrowheads="1"/>
          </p:cNvSpPr>
          <p:nvPr/>
        </p:nvSpPr>
        <p:spPr bwMode="auto">
          <a:xfrm>
            <a:off x="609600" y="1533525"/>
            <a:ext cx="1752600" cy="809625"/>
          </a:xfrm>
          <a:prstGeom prst="can">
            <a:avLst>
              <a:gd name="adj" fmla="val 25000"/>
            </a:avLst>
          </a:pr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sz="1400" i="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7" name="Text Box 43"/>
          <p:cNvSpPr txBox="1">
            <a:spLocks noChangeArrowheads="1"/>
          </p:cNvSpPr>
          <p:nvPr/>
        </p:nvSpPr>
        <p:spPr bwMode="auto">
          <a:xfrm>
            <a:off x="762000" y="1807619"/>
            <a:ext cx="1377951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6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Perfil</a:t>
            </a:r>
            <a:r>
              <a:rPr lang="en-US" altLang="en-US" sz="16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altLang="en-US" sz="1600" dirty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en-US" altLang="en-US" sz="1600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en-US" altLang="en-US" sz="16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dos </a:t>
            </a:r>
            <a:r>
              <a:rPr lang="en-US" altLang="en-US" sz="16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clientes</a:t>
            </a:r>
            <a:endParaRPr lang="en-US" altLang="en-US" sz="160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4813300" y="2428875"/>
            <a:ext cx="1130300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 i="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Ferramenta</a:t>
            </a:r>
            <a:r>
              <a:rPr lang="en-US" altLang="en-US" sz="1400" b="1" i="0" dirty="0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 de </a:t>
            </a:r>
            <a:r>
              <a:rPr lang="en-US" altLang="en-US" sz="1400" b="1" i="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modelagem</a:t>
            </a:r>
            <a:endParaRPr lang="en-US" altLang="en-US" sz="1400" b="1" i="0" dirty="0">
              <a:solidFill>
                <a:schemeClr val="bg1">
                  <a:lumMod val="50000"/>
                </a:schemeClr>
              </a:solidFill>
              <a:effectLst/>
              <a:latin typeface="Corbel" panose="020B0503020204020204" pitchFamily="34" charset="0"/>
            </a:endParaRPr>
          </a:p>
        </p:txBody>
      </p:sp>
      <p:pic>
        <p:nvPicPr>
          <p:cNvPr id="19" name="Picture 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171700"/>
            <a:ext cx="10890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46"/>
          <p:cNvSpPr txBox="1">
            <a:spLocks noChangeArrowheads="1"/>
          </p:cNvSpPr>
          <p:nvPr/>
        </p:nvSpPr>
        <p:spPr bwMode="auto">
          <a:xfrm>
            <a:off x="3517900" y="3314700"/>
            <a:ext cx="3187700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400" i="0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1400" i="0" dirty="0" err="1" smtClean="0">
                <a:effectLst/>
                <a:latin typeface="Corbel" panose="020B0503020204020204" pitchFamily="34" charset="0"/>
              </a:rPr>
              <a:t>Executado</a:t>
            </a:r>
            <a:r>
              <a:rPr lang="en-US" altLang="en-US" sz="1400" i="0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1400" i="0" dirty="0" err="1" smtClean="0">
                <a:effectLst/>
                <a:latin typeface="Corbel" panose="020B0503020204020204" pitchFamily="34" charset="0"/>
              </a:rPr>
              <a:t>por</a:t>
            </a:r>
            <a:r>
              <a:rPr lang="en-US" altLang="en-US" sz="1400" dirty="0">
                <a:latin typeface="Corbel" panose="020B0503020204020204" pitchFamily="34" charset="0"/>
              </a:rPr>
              <a:t> </a:t>
            </a:r>
            <a:r>
              <a:rPr lang="en-US" altLang="en-US" sz="1400" dirty="0" smtClean="0">
                <a:latin typeface="Corbel" panose="020B0503020204020204" pitchFamily="34" charset="0"/>
              </a:rPr>
              <a:t>software de </a:t>
            </a:r>
            <a:r>
              <a:rPr lang="en-US" altLang="en-US" sz="1400" dirty="0" err="1" smtClean="0">
                <a:latin typeface="Corbel" panose="020B0503020204020204" pitchFamily="34" charset="0"/>
              </a:rPr>
              <a:t>modelagem</a:t>
            </a:r>
            <a:endParaRPr lang="en-US" altLang="en-US" sz="1400" i="0" dirty="0">
              <a:effectLst/>
              <a:latin typeface="Corbel" panose="020B0503020204020204" pitchFamily="34" charset="0"/>
            </a:endParaRPr>
          </a:p>
        </p:txBody>
      </p:sp>
      <p:sp>
        <p:nvSpPr>
          <p:cNvPr id="21" name="Text Box 47"/>
          <p:cNvSpPr txBox="1">
            <a:spLocks noChangeArrowheads="1"/>
          </p:cNvSpPr>
          <p:nvPr/>
        </p:nvSpPr>
        <p:spPr bwMode="auto">
          <a:xfrm>
            <a:off x="3517900" y="3495675"/>
            <a:ext cx="2895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400" i="0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1400" i="0" dirty="0" err="1" smtClean="0">
                <a:effectLst/>
                <a:latin typeface="Corbel" panose="020B0503020204020204" pitchFamily="34" charset="0"/>
              </a:rPr>
              <a:t>Normalmente</a:t>
            </a:r>
            <a:r>
              <a:rPr lang="en-US" altLang="en-US" sz="1400" i="0" dirty="0" smtClean="0">
                <a:effectLst/>
                <a:latin typeface="Corbel" panose="020B0503020204020204" pitchFamily="34" charset="0"/>
              </a:rPr>
              <a:t> </a:t>
            </a:r>
            <a:r>
              <a:rPr lang="pt-BR" altLang="en-US" sz="1400" i="0" dirty="0" smtClean="0">
                <a:effectLst/>
                <a:latin typeface="Corbel" panose="020B0503020204020204" pitchFamily="34" charset="0"/>
              </a:rPr>
              <a:t>é </a:t>
            </a:r>
            <a:r>
              <a:rPr lang="pt-BR" altLang="en-US" sz="1400" i="0" dirty="0" err="1" smtClean="0">
                <a:effectLst/>
                <a:latin typeface="Corbel" panose="020B0503020204020204" pitchFamily="34" charset="0"/>
              </a:rPr>
              <a:t>offline</a:t>
            </a:r>
            <a:endParaRPr lang="en-US" altLang="en-US" sz="1400" i="0" dirty="0">
              <a:effectLst/>
              <a:latin typeface="Corbel" panose="020B0503020204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10</a:t>
            </a:fld>
            <a:endParaRPr lang="pt-BR" dirty="0"/>
          </a:p>
        </p:txBody>
      </p:sp>
      <p:sp>
        <p:nvSpPr>
          <p:cNvPr id="23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630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APLICAÇÃO DE UM MODELO PARA AVALIAR UM CLIENTE</a:t>
            </a:r>
            <a:endParaRPr lang="pt-BR" dirty="0"/>
          </a:p>
        </p:txBody>
      </p:sp>
      <p:sp>
        <p:nvSpPr>
          <p:cNvPr id="5" name="AutoShape 31"/>
          <p:cNvSpPr>
            <a:spLocks noChangeArrowheads="1"/>
          </p:cNvSpPr>
          <p:nvPr/>
        </p:nvSpPr>
        <p:spPr bwMode="auto">
          <a:xfrm>
            <a:off x="5486400" y="2541382"/>
            <a:ext cx="1206500" cy="182768"/>
          </a:xfrm>
          <a:prstGeom prst="rightArrow">
            <a:avLst>
              <a:gd name="adj1" fmla="val 28694"/>
              <a:gd name="adj2" fmla="val 62604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i="0" smtClean="0"/>
          </a:p>
        </p:txBody>
      </p:sp>
      <p:sp>
        <p:nvSpPr>
          <p:cNvPr id="7" name="AutoShape 33"/>
          <p:cNvSpPr>
            <a:spLocks noChangeArrowheads="1"/>
          </p:cNvSpPr>
          <p:nvPr/>
        </p:nvSpPr>
        <p:spPr bwMode="auto">
          <a:xfrm rot="20215638">
            <a:off x="2197147" y="2899898"/>
            <a:ext cx="1265238" cy="193675"/>
          </a:xfrm>
          <a:prstGeom prst="rightArrow">
            <a:avLst>
              <a:gd name="adj1" fmla="val 28694"/>
              <a:gd name="adj2" fmla="val 90796"/>
            </a:avLst>
          </a:prstGeom>
          <a:solidFill>
            <a:srgbClr val="2F564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2F5649"/>
                </a:solidFill>
                <a:effectDag name="">
                  <a:cont type="tree" name="">
                    <a:effect ref="fillLine"/>
                    <a:outerShdw dist="38100" dir="13500000" algn="br">
                      <a:srgbClr val="5A8173"/>
                    </a:outerShdw>
                  </a:cont>
                  <a:cont type="tree" name="">
                    <a:effect ref="fillLine"/>
                    <a:outerShdw dist="38100" dir="2700000" algn="tl">
                      <a:srgbClr val="1C332B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2F5649"/>
                </a:solidFill>
                <a:effectDag name="">
                  <a:cont type="tree" name="">
                    <a:effect ref="fillLine"/>
                    <a:outerShdw dist="38100" dir="13500000" algn="br">
                      <a:srgbClr val="5A8173"/>
                    </a:outerShdw>
                  </a:cont>
                  <a:cont type="tree" name="">
                    <a:effect ref="fillLine"/>
                    <a:outerShdw dist="38100" dir="2700000" algn="tl">
                      <a:srgbClr val="1C332B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2F5649"/>
                </a:solidFill>
                <a:effectDag name="">
                  <a:cont type="tree" name="">
                    <a:effect ref="fillLine"/>
                    <a:outerShdw dist="38100" dir="13500000" algn="br">
                      <a:srgbClr val="5A8173"/>
                    </a:outerShdw>
                  </a:cont>
                  <a:cont type="tree" name="">
                    <a:effect ref="fillLine"/>
                    <a:outerShdw dist="38100" dir="2700000" algn="tl">
                      <a:srgbClr val="1C332B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2F5649"/>
                </a:solidFill>
                <a:effectDag name="">
                  <a:cont type="tree" name="">
                    <a:effect ref="fillLine"/>
                    <a:outerShdw dist="38100" dir="13500000" algn="br">
                      <a:srgbClr val="5A8173"/>
                    </a:outerShdw>
                  </a:cont>
                  <a:cont type="tree" name="">
                    <a:effect ref="fillLine"/>
                    <a:outerShdw dist="38100" dir="2700000" algn="tl">
                      <a:srgbClr val="1C332B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2F5649"/>
                </a:solidFill>
                <a:effectDag name="">
                  <a:cont type="tree" name="">
                    <a:effect ref="fillLine"/>
                    <a:outerShdw dist="38100" dir="13500000" algn="br">
                      <a:srgbClr val="5A8173"/>
                    </a:outerShdw>
                  </a:cont>
                  <a:cont type="tree" name="">
                    <a:effect ref="fillLine"/>
                    <a:outerShdw dist="38100" dir="2700000" algn="tl">
                      <a:srgbClr val="1C332B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5649"/>
                </a:solidFill>
                <a:effectDag name="">
                  <a:cont type="tree" name="">
                    <a:effect ref="fillLine"/>
                    <a:outerShdw dist="38100" dir="13500000" algn="br">
                      <a:srgbClr val="5A8173"/>
                    </a:outerShdw>
                  </a:cont>
                  <a:cont type="tree" name="">
                    <a:effect ref="fillLine"/>
                    <a:outerShdw dist="38100" dir="2700000" algn="tl">
                      <a:srgbClr val="1C332B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5649"/>
                </a:solidFill>
                <a:effectDag name="">
                  <a:cont type="tree" name="">
                    <a:effect ref="fillLine"/>
                    <a:outerShdw dist="38100" dir="13500000" algn="br">
                      <a:srgbClr val="5A8173"/>
                    </a:outerShdw>
                  </a:cont>
                  <a:cont type="tree" name="">
                    <a:effect ref="fillLine"/>
                    <a:outerShdw dist="38100" dir="2700000" algn="tl">
                      <a:srgbClr val="1C332B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5649"/>
                </a:solidFill>
                <a:effectDag name="">
                  <a:cont type="tree" name="">
                    <a:effect ref="fillLine"/>
                    <a:outerShdw dist="38100" dir="13500000" algn="br">
                      <a:srgbClr val="5A8173"/>
                    </a:outerShdw>
                  </a:cont>
                  <a:cont type="tree" name="">
                    <a:effect ref="fillLine"/>
                    <a:outerShdw dist="38100" dir="2700000" algn="tl">
                      <a:srgbClr val="1C332B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5649"/>
                </a:solidFill>
                <a:effectDag name="">
                  <a:cont type="tree" name="">
                    <a:effect ref="fillLine"/>
                    <a:outerShdw dist="38100" dir="13500000" algn="br">
                      <a:srgbClr val="5A8173"/>
                    </a:outerShdw>
                  </a:cont>
                  <a:cont type="tree" name="">
                    <a:effect ref="fillLine"/>
                    <a:outerShdw dist="38100" dir="2700000" algn="tl">
                      <a:srgbClr val="1C332B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i="0" smtClean="0"/>
          </a:p>
        </p:txBody>
      </p:sp>
      <p:sp>
        <p:nvSpPr>
          <p:cNvPr id="8" name="Oval 34"/>
          <p:cNvSpPr>
            <a:spLocks noChangeArrowheads="1"/>
          </p:cNvSpPr>
          <p:nvPr/>
        </p:nvSpPr>
        <p:spPr bwMode="auto">
          <a:xfrm>
            <a:off x="3733800" y="1895475"/>
            <a:ext cx="1463675" cy="143827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i="0" smtClean="0"/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3822700" y="2365375"/>
            <a:ext cx="12954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8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Modelo</a:t>
            </a:r>
            <a:r>
              <a:rPr lang="en-US" altLang="en-US" sz="18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altLang="en-US" sz="18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Preditivo</a:t>
            </a:r>
            <a:endParaRPr lang="en-US" altLang="en-US" sz="180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10" name="AutoShape 36"/>
          <p:cNvSpPr>
            <a:spLocks noChangeArrowheads="1"/>
          </p:cNvSpPr>
          <p:nvPr/>
        </p:nvSpPr>
        <p:spPr bwMode="auto">
          <a:xfrm>
            <a:off x="609600" y="2781300"/>
            <a:ext cx="1752600" cy="933450"/>
          </a:xfrm>
          <a:prstGeom prst="can">
            <a:avLst>
              <a:gd name="adj" fmla="val 25000"/>
            </a:avLst>
          </a:prstGeom>
          <a:solidFill>
            <a:srgbClr val="4D8C7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4D8C77"/>
                </a:solidFill>
                <a:effectDag name="">
                  <a:cont type="tree" name="">
                    <a:effect ref="fillLine"/>
                    <a:outerShdw dist="38100" dir="13500000" algn="br">
                      <a:srgbClr val="93D2BC"/>
                    </a:outerShdw>
                  </a:cont>
                  <a:cont type="tree" name="">
                    <a:effect ref="fillLine"/>
                    <a:outerShdw dist="38100" dir="2700000" algn="tl">
                      <a:srgbClr val="2E5447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4D8C77"/>
                </a:solidFill>
                <a:effectDag name="">
                  <a:cont type="tree" name="">
                    <a:effect ref="fillLine"/>
                    <a:outerShdw dist="38100" dir="13500000" algn="br">
                      <a:srgbClr val="93D2BC"/>
                    </a:outerShdw>
                  </a:cont>
                  <a:cont type="tree" name="">
                    <a:effect ref="fillLine"/>
                    <a:outerShdw dist="38100" dir="2700000" algn="tl">
                      <a:srgbClr val="2E5447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4D8C77"/>
                </a:solidFill>
                <a:effectDag name="">
                  <a:cont type="tree" name="">
                    <a:effect ref="fillLine"/>
                    <a:outerShdw dist="38100" dir="13500000" algn="br">
                      <a:srgbClr val="93D2BC"/>
                    </a:outerShdw>
                  </a:cont>
                  <a:cont type="tree" name="">
                    <a:effect ref="fillLine"/>
                    <a:outerShdw dist="38100" dir="2700000" algn="tl">
                      <a:srgbClr val="2E5447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4D8C77"/>
                </a:solidFill>
                <a:effectDag name="">
                  <a:cont type="tree" name="">
                    <a:effect ref="fillLine"/>
                    <a:outerShdw dist="38100" dir="13500000" algn="br">
                      <a:srgbClr val="93D2BC"/>
                    </a:outerShdw>
                  </a:cont>
                  <a:cont type="tree" name="">
                    <a:effect ref="fillLine"/>
                    <a:outerShdw dist="38100" dir="2700000" algn="tl">
                      <a:srgbClr val="2E5447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4D8C77"/>
                </a:solidFill>
                <a:effectDag name="">
                  <a:cont type="tree" name="">
                    <a:effect ref="fillLine"/>
                    <a:outerShdw dist="38100" dir="13500000" algn="br">
                      <a:srgbClr val="93D2BC"/>
                    </a:outerShdw>
                  </a:cont>
                  <a:cont type="tree" name="">
                    <a:effect ref="fillLine"/>
                    <a:outerShdw dist="38100" dir="2700000" algn="tl">
                      <a:srgbClr val="2E5447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4D8C77"/>
                </a:solidFill>
                <a:effectDag name="">
                  <a:cont type="tree" name="">
                    <a:effect ref="fillLine"/>
                    <a:outerShdw dist="38100" dir="13500000" algn="br">
                      <a:srgbClr val="93D2BC"/>
                    </a:outerShdw>
                  </a:cont>
                  <a:cont type="tree" name="">
                    <a:effect ref="fillLine"/>
                    <a:outerShdw dist="38100" dir="2700000" algn="tl">
                      <a:srgbClr val="2E5447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4D8C77"/>
                </a:solidFill>
                <a:effectDag name="">
                  <a:cont type="tree" name="">
                    <a:effect ref="fillLine"/>
                    <a:outerShdw dist="38100" dir="13500000" algn="br">
                      <a:srgbClr val="93D2BC"/>
                    </a:outerShdw>
                  </a:cont>
                  <a:cont type="tree" name="">
                    <a:effect ref="fillLine"/>
                    <a:outerShdw dist="38100" dir="2700000" algn="tl">
                      <a:srgbClr val="2E5447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4D8C77"/>
                </a:solidFill>
                <a:effectDag name="">
                  <a:cont type="tree" name="">
                    <a:effect ref="fillLine"/>
                    <a:outerShdw dist="38100" dir="13500000" algn="br">
                      <a:srgbClr val="93D2BC"/>
                    </a:outerShdw>
                  </a:cont>
                  <a:cont type="tree" name="">
                    <a:effect ref="fillLine"/>
                    <a:outerShdw dist="38100" dir="2700000" algn="tl">
                      <a:srgbClr val="2E5447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4D8C77"/>
                </a:solidFill>
                <a:effectDag name="">
                  <a:cont type="tree" name="">
                    <a:effect ref="fillLine"/>
                    <a:outerShdw dist="38100" dir="13500000" algn="br">
                      <a:srgbClr val="93D2BC"/>
                    </a:outerShdw>
                  </a:cont>
                  <a:cont type="tree" name="">
                    <a:effect ref="fillLine"/>
                    <a:outerShdw dist="38100" dir="2700000" algn="tl">
                      <a:srgbClr val="2E5447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i="0" smtClean="0"/>
          </a:p>
        </p:txBody>
      </p:sp>
      <p:sp>
        <p:nvSpPr>
          <p:cNvPr id="11" name="Text Box 37"/>
          <p:cNvSpPr txBox="1">
            <a:spLocks noChangeArrowheads="1"/>
          </p:cNvSpPr>
          <p:nvPr/>
        </p:nvSpPr>
        <p:spPr bwMode="auto">
          <a:xfrm>
            <a:off x="609600" y="3103019"/>
            <a:ext cx="174625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6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Comportamento</a:t>
            </a:r>
            <a:r>
              <a:rPr lang="en-US" altLang="en-US" sz="16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dos </a:t>
            </a:r>
            <a:r>
              <a:rPr lang="en-US" altLang="en-US" sz="16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clientes</a:t>
            </a:r>
            <a:endParaRPr lang="en-US" altLang="en-US" sz="160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15" name="AutoShape 41"/>
          <p:cNvSpPr>
            <a:spLocks noChangeArrowheads="1"/>
          </p:cNvSpPr>
          <p:nvPr/>
        </p:nvSpPr>
        <p:spPr bwMode="auto">
          <a:xfrm rot="1744135" flipV="1">
            <a:off x="1905000" y="2085975"/>
            <a:ext cx="1587500" cy="171450"/>
          </a:xfrm>
          <a:prstGeom prst="rightArrow">
            <a:avLst>
              <a:gd name="adj1" fmla="val 29167"/>
              <a:gd name="adj2" fmla="val 106932"/>
            </a:avLst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8B3838"/>
                </a:solidFill>
                <a:effectDag name="">
                  <a:cont type="tree" name="">
                    <a:effect ref="fillLine"/>
                    <a:outerShdw dist="38100" dir="13500000" algn="br">
                      <a:srgbClr val="D07D7D"/>
                    </a:outerShdw>
                  </a:cont>
                  <a:cont type="tree" name="">
                    <a:effect ref="fillLine"/>
                    <a:outerShdw dist="38100" dir="2700000" algn="tl">
                      <a:srgbClr val="532121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8B3838"/>
                </a:solidFill>
                <a:effectDag name="">
                  <a:cont type="tree" name="">
                    <a:effect ref="fillLine"/>
                    <a:outerShdw dist="38100" dir="13500000" algn="br">
                      <a:srgbClr val="D07D7D"/>
                    </a:outerShdw>
                  </a:cont>
                  <a:cont type="tree" name="">
                    <a:effect ref="fillLine"/>
                    <a:outerShdw dist="38100" dir="2700000" algn="tl">
                      <a:srgbClr val="532121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8B3838"/>
                </a:solidFill>
                <a:effectDag name="">
                  <a:cont type="tree" name="">
                    <a:effect ref="fillLine"/>
                    <a:outerShdw dist="38100" dir="13500000" algn="br">
                      <a:srgbClr val="D07D7D"/>
                    </a:outerShdw>
                  </a:cont>
                  <a:cont type="tree" name="">
                    <a:effect ref="fillLine"/>
                    <a:outerShdw dist="38100" dir="2700000" algn="tl">
                      <a:srgbClr val="532121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8B3838"/>
                </a:solidFill>
                <a:effectDag name="">
                  <a:cont type="tree" name="">
                    <a:effect ref="fillLine"/>
                    <a:outerShdw dist="38100" dir="13500000" algn="br">
                      <a:srgbClr val="D07D7D"/>
                    </a:outerShdw>
                  </a:cont>
                  <a:cont type="tree" name="">
                    <a:effect ref="fillLine"/>
                    <a:outerShdw dist="38100" dir="2700000" algn="tl">
                      <a:srgbClr val="532121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8B3838"/>
                </a:solidFill>
                <a:effectDag name="">
                  <a:cont type="tree" name="">
                    <a:effect ref="fillLine"/>
                    <a:outerShdw dist="38100" dir="13500000" algn="br">
                      <a:srgbClr val="D07D7D"/>
                    </a:outerShdw>
                  </a:cont>
                  <a:cont type="tree" name="">
                    <a:effect ref="fillLine"/>
                    <a:outerShdw dist="38100" dir="2700000" algn="tl">
                      <a:srgbClr val="532121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8B3838"/>
                </a:solidFill>
                <a:effectDag name="">
                  <a:cont type="tree" name="">
                    <a:effect ref="fillLine"/>
                    <a:outerShdw dist="38100" dir="13500000" algn="br">
                      <a:srgbClr val="D07D7D"/>
                    </a:outerShdw>
                  </a:cont>
                  <a:cont type="tree" name="">
                    <a:effect ref="fillLine"/>
                    <a:outerShdw dist="38100" dir="2700000" algn="tl">
                      <a:srgbClr val="532121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8B3838"/>
                </a:solidFill>
                <a:effectDag name="">
                  <a:cont type="tree" name="">
                    <a:effect ref="fillLine"/>
                    <a:outerShdw dist="38100" dir="13500000" algn="br">
                      <a:srgbClr val="D07D7D"/>
                    </a:outerShdw>
                  </a:cont>
                  <a:cont type="tree" name="">
                    <a:effect ref="fillLine"/>
                    <a:outerShdw dist="38100" dir="2700000" algn="tl">
                      <a:srgbClr val="532121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8B3838"/>
                </a:solidFill>
                <a:effectDag name="">
                  <a:cont type="tree" name="">
                    <a:effect ref="fillLine"/>
                    <a:outerShdw dist="38100" dir="13500000" algn="br">
                      <a:srgbClr val="D07D7D"/>
                    </a:outerShdw>
                  </a:cont>
                  <a:cont type="tree" name="">
                    <a:effect ref="fillLine"/>
                    <a:outerShdw dist="38100" dir="2700000" algn="tl">
                      <a:srgbClr val="532121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8B3838"/>
                </a:solidFill>
                <a:effectDag name="">
                  <a:cont type="tree" name="">
                    <a:effect ref="fillLine"/>
                    <a:outerShdw dist="38100" dir="13500000" algn="br">
                      <a:srgbClr val="D07D7D"/>
                    </a:outerShdw>
                  </a:cont>
                  <a:cont type="tree" name="">
                    <a:effect ref="fillLine"/>
                    <a:outerShdw dist="38100" dir="2700000" algn="tl">
                      <a:srgbClr val="532121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i="0" smtClean="0"/>
          </a:p>
        </p:txBody>
      </p:sp>
      <p:sp>
        <p:nvSpPr>
          <p:cNvPr id="16" name="AutoShape 42"/>
          <p:cNvSpPr>
            <a:spLocks noChangeArrowheads="1"/>
          </p:cNvSpPr>
          <p:nvPr/>
        </p:nvSpPr>
        <p:spPr bwMode="auto">
          <a:xfrm>
            <a:off x="609600" y="1428750"/>
            <a:ext cx="1752600" cy="990600"/>
          </a:xfrm>
          <a:prstGeom prst="can">
            <a:avLst>
              <a:gd name="adj" fmla="val 25000"/>
            </a:avLst>
          </a:pr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sz="1400" i="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7" name="Text Box 43"/>
          <p:cNvSpPr txBox="1">
            <a:spLocks noChangeArrowheads="1"/>
          </p:cNvSpPr>
          <p:nvPr/>
        </p:nvSpPr>
        <p:spPr bwMode="auto">
          <a:xfrm>
            <a:off x="609600" y="1733550"/>
            <a:ext cx="1746251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6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Perfil</a:t>
            </a:r>
            <a:r>
              <a:rPr lang="en-US" altLang="en-US" sz="16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</a:t>
            </a:r>
            <a:br>
              <a:rPr lang="en-US" altLang="en-US" sz="16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</a:br>
            <a:r>
              <a:rPr lang="en-US" altLang="en-US" sz="16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dos </a:t>
            </a:r>
            <a:r>
              <a:rPr lang="en-US" altLang="en-US" sz="16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clientes</a:t>
            </a:r>
            <a:endParaRPr lang="en-US" altLang="en-US" sz="160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20" name="Text Box 46"/>
          <p:cNvSpPr txBox="1">
            <a:spLocks noChangeArrowheads="1"/>
          </p:cNvSpPr>
          <p:nvPr/>
        </p:nvSpPr>
        <p:spPr bwMode="auto">
          <a:xfrm>
            <a:off x="3517900" y="3333750"/>
            <a:ext cx="3353352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1400" dirty="0" smtClean="0"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21" name="Text Box 47"/>
          <p:cNvSpPr txBox="1">
            <a:spLocks noChangeArrowheads="1"/>
          </p:cNvSpPr>
          <p:nvPr/>
        </p:nvSpPr>
        <p:spPr bwMode="auto">
          <a:xfrm>
            <a:off x="3276600" y="3414921"/>
            <a:ext cx="31369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400" dirty="0" smtClean="0">
                <a:latin typeface="Corbel" panose="020B0503020204020204" pitchFamily="34" charset="0"/>
              </a:rPr>
              <a:t> </a:t>
            </a:r>
            <a:r>
              <a:rPr lang="en-US" altLang="en-US" sz="1400" dirty="0" err="1">
                <a:latin typeface="Corbel" panose="020B0503020204020204" pitchFamily="34" charset="0"/>
              </a:rPr>
              <a:t>Normalmente</a:t>
            </a:r>
            <a:r>
              <a:rPr lang="en-US" altLang="en-US" sz="1400" dirty="0">
                <a:latin typeface="Corbel" panose="020B0503020204020204" pitchFamily="34" charset="0"/>
              </a:rPr>
              <a:t> </a:t>
            </a:r>
            <a:r>
              <a:rPr lang="en-US" altLang="en-US" sz="1400" dirty="0" err="1">
                <a:latin typeface="Corbel" panose="020B0503020204020204" pitchFamily="34" charset="0"/>
              </a:rPr>
              <a:t>executado</a:t>
            </a:r>
            <a:r>
              <a:rPr lang="en-US" altLang="en-US" sz="1400" dirty="0">
                <a:latin typeface="Corbel" panose="020B0503020204020204" pitchFamily="34" charset="0"/>
              </a:rPr>
              <a:t> </a:t>
            </a:r>
            <a:r>
              <a:rPr lang="en-US" altLang="en-US" sz="1400" dirty="0" err="1">
                <a:latin typeface="Corbel" panose="020B0503020204020204" pitchFamily="34" charset="0"/>
              </a:rPr>
              <a:t>por</a:t>
            </a:r>
            <a:r>
              <a:rPr lang="en-US" altLang="en-US" sz="1400" dirty="0">
                <a:latin typeface="Corbel" panose="020B0503020204020204" pitchFamily="34" charset="0"/>
              </a:rPr>
              <a:t> </a:t>
            </a:r>
            <a:r>
              <a:rPr lang="en-US" altLang="en-US" sz="1400" dirty="0" smtClean="0">
                <a:latin typeface="Corbel" panose="020B0503020204020204" pitchFamily="34" charset="0"/>
              </a:rPr>
              <a:t>software     de </a:t>
            </a:r>
            <a:r>
              <a:rPr lang="en-US" altLang="en-US" sz="1400" dirty="0" err="1" smtClean="0">
                <a:latin typeface="Corbel" panose="020B0503020204020204" pitchFamily="34" charset="0"/>
              </a:rPr>
              <a:t>modelagem</a:t>
            </a:r>
            <a:r>
              <a:rPr lang="en-US" altLang="en-US" sz="1400" dirty="0" smtClean="0">
                <a:latin typeface="Corbel" panose="020B0503020204020204" pitchFamily="34" charset="0"/>
              </a:rPr>
              <a:t/>
            </a:r>
            <a:br>
              <a:rPr lang="en-US" altLang="en-US" sz="1400" dirty="0" smtClean="0">
                <a:latin typeface="Corbel" panose="020B0503020204020204" pitchFamily="34" charset="0"/>
              </a:rPr>
            </a:br>
            <a:endParaRPr lang="en-US" altLang="en-US" sz="1400" dirty="0" smtClean="0">
              <a:latin typeface="Corbel" panose="020B0503020204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400" dirty="0">
                <a:latin typeface="Corbel" panose="020B0503020204020204" pitchFamily="34" charset="0"/>
              </a:rPr>
              <a:t> </a:t>
            </a:r>
            <a:r>
              <a:rPr lang="en-US" altLang="en-US" sz="1400" dirty="0" err="1" smtClean="0">
                <a:latin typeface="Corbel" panose="020B0503020204020204" pitchFamily="34" charset="0"/>
              </a:rPr>
              <a:t>Possivelmente</a:t>
            </a:r>
            <a:r>
              <a:rPr lang="en-US" altLang="en-US" sz="1400" dirty="0" smtClean="0">
                <a:latin typeface="Corbel" panose="020B0503020204020204" pitchFamily="34" charset="0"/>
              </a:rPr>
              <a:t> </a:t>
            </a:r>
            <a:r>
              <a:rPr lang="en-US" altLang="en-US" sz="1400" i="0" dirty="0" smtClean="0">
                <a:effectLst/>
                <a:latin typeface="Corbel" panose="020B0503020204020204" pitchFamily="34" charset="0"/>
              </a:rPr>
              <a:t>online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sz="1400" i="0" dirty="0">
              <a:effectLst/>
              <a:latin typeface="Corbel" panose="020B0503020204020204" pitchFamily="34" charset="0"/>
            </a:endParaRPr>
          </a:p>
        </p:txBody>
      </p:sp>
      <p:sp>
        <p:nvSpPr>
          <p:cNvPr id="22" name="Oval 34"/>
          <p:cNvSpPr>
            <a:spLocks noChangeArrowheads="1"/>
          </p:cNvSpPr>
          <p:nvPr/>
        </p:nvSpPr>
        <p:spPr bwMode="auto">
          <a:xfrm>
            <a:off x="6934200" y="1885950"/>
            <a:ext cx="1463675" cy="14382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i="0" smtClean="0"/>
          </a:p>
        </p:txBody>
      </p:sp>
      <p:sp>
        <p:nvSpPr>
          <p:cNvPr id="23" name="Text Box 35"/>
          <p:cNvSpPr txBox="1">
            <a:spLocks noChangeArrowheads="1"/>
          </p:cNvSpPr>
          <p:nvPr/>
        </p:nvSpPr>
        <p:spPr bwMode="auto">
          <a:xfrm>
            <a:off x="7023100" y="2355850"/>
            <a:ext cx="12954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8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Resposta</a:t>
            </a:r>
            <a:r>
              <a:rPr lang="en-US" altLang="en-US" sz="18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18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preditiva</a:t>
            </a:r>
            <a:endParaRPr lang="en-US" altLang="en-US" sz="1800" i="0" dirty="0" smtClean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18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220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LANÇAR PARA EXECUTAR AÇÕES DE NEGÓCIO</a:t>
            </a:r>
            <a:endParaRPr lang="pt-BR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2401888" y="35845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effectLst/>
            </a:endParaRPr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4648200" y="2554631"/>
            <a:ext cx="1290085" cy="169519"/>
          </a:xfrm>
          <a:prstGeom prst="rightArrow">
            <a:avLst>
              <a:gd name="adj1" fmla="val 28694"/>
              <a:gd name="adj2" fmla="val 64860"/>
            </a:avLst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6D91A3"/>
                </a:solidFill>
                <a:effectDag name="">
                  <a:cont type="tree" name="">
                    <a:effect ref="fillLine"/>
                    <a:outerShdw dist="38100" dir="13500000" algn="br">
                      <a:srgbClr val="BEE2F4"/>
                    </a:outerShdw>
                  </a:cont>
                  <a:cont type="tree" name="">
                    <a:effect ref="fillLine"/>
                    <a:outerShdw dist="38100" dir="2700000" algn="tl">
                      <a:srgbClr val="415761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6D91A3"/>
                </a:solidFill>
                <a:effectDag name="">
                  <a:cont type="tree" name="">
                    <a:effect ref="fillLine"/>
                    <a:outerShdw dist="38100" dir="13500000" algn="br">
                      <a:srgbClr val="BEE2F4"/>
                    </a:outerShdw>
                  </a:cont>
                  <a:cont type="tree" name="">
                    <a:effect ref="fillLine"/>
                    <a:outerShdw dist="38100" dir="2700000" algn="tl">
                      <a:srgbClr val="415761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6D91A3"/>
                </a:solidFill>
                <a:effectDag name="">
                  <a:cont type="tree" name="">
                    <a:effect ref="fillLine"/>
                    <a:outerShdw dist="38100" dir="13500000" algn="br">
                      <a:srgbClr val="BEE2F4"/>
                    </a:outerShdw>
                  </a:cont>
                  <a:cont type="tree" name="">
                    <a:effect ref="fillLine"/>
                    <a:outerShdw dist="38100" dir="2700000" algn="tl">
                      <a:srgbClr val="415761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6D91A3"/>
                </a:solidFill>
                <a:effectDag name="">
                  <a:cont type="tree" name="">
                    <a:effect ref="fillLine"/>
                    <a:outerShdw dist="38100" dir="13500000" algn="br">
                      <a:srgbClr val="BEE2F4"/>
                    </a:outerShdw>
                  </a:cont>
                  <a:cont type="tree" name="">
                    <a:effect ref="fillLine"/>
                    <a:outerShdw dist="38100" dir="2700000" algn="tl">
                      <a:srgbClr val="415761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6D91A3"/>
                </a:solidFill>
                <a:effectDag name="">
                  <a:cont type="tree" name="">
                    <a:effect ref="fillLine"/>
                    <a:outerShdw dist="38100" dir="13500000" algn="br">
                      <a:srgbClr val="BEE2F4"/>
                    </a:outerShdw>
                  </a:cont>
                  <a:cont type="tree" name="">
                    <a:effect ref="fillLine"/>
                    <a:outerShdw dist="38100" dir="2700000" algn="tl">
                      <a:srgbClr val="415761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6D91A3"/>
                </a:solidFill>
                <a:effectDag name="">
                  <a:cont type="tree" name="">
                    <a:effect ref="fillLine"/>
                    <a:outerShdw dist="38100" dir="13500000" algn="br">
                      <a:srgbClr val="BEE2F4"/>
                    </a:outerShdw>
                  </a:cont>
                  <a:cont type="tree" name="">
                    <a:effect ref="fillLine"/>
                    <a:outerShdw dist="38100" dir="2700000" algn="tl">
                      <a:srgbClr val="415761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6D91A3"/>
                </a:solidFill>
                <a:effectDag name="">
                  <a:cont type="tree" name="">
                    <a:effect ref="fillLine"/>
                    <a:outerShdw dist="38100" dir="13500000" algn="br">
                      <a:srgbClr val="BEE2F4"/>
                    </a:outerShdw>
                  </a:cont>
                  <a:cont type="tree" name="">
                    <a:effect ref="fillLine"/>
                    <a:outerShdw dist="38100" dir="2700000" algn="tl">
                      <a:srgbClr val="415761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6D91A3"/>
                </a:solidFill>
                <a:effectDag name="">
                  <a:cont type="tree" name="">
                    <a:effect ref="fillLine"/>
                    <a:outerShdw dist="38100" dir="13500000" algn="br">
                      <a:srgbClr val="BEE2F4"/>
                    </a:outerShdw>
                  </a:cont>
                  <a:cont type="tree" name="">
                    <a:effect ref="fillLine"/>
                    <a:outerShdw dist="38100" dir="2700000" algn="tl">
                      <a:srgbClr val="415761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6D91A3"/>
                </a:solidFill>
                <a:effectDag name="">
                  <a:cont type="tree" name="">
                    <a:effect ref="fillLine"/>
                    <a:outerShdw dist="38100" dir="13500000" algn="br">
                      <a:srgbClr val="BEE2F4"/>
                    </a:outerShdw>
                  </a:cont>
                  <a:cont type="tree" name="">
                    <a:effect ref="fillLine"/>
                    <a:outerShdw dist="38100" dir="2700000" algn="tl">
                      <a:srgbClr val="415761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i="0" smtClean="0"/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auto">
          <a:xfrm rot="25258">
            <a:off x="1957527" y="2576513"/>
            <a:ext cx="977900" cy="160523"/>
          </a:xfrm>
          <a:prstGeom prst="rightArrow">
            <a:avLst>
              <a:gd name="adj1" fmla="val 36972"/>
              <a:gd name="adj2" fmla="val 72970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4F3D63"/>
                </a:solidFill>
                <a:effectDag name="">
                  <a:cont type="tree" name="">
                    <a:effect ref="fillLine"/>
                    <a:outerShdw dist="38100" dir="13500000" algn="br">
                      <a:srgbClr val="806E94"/>
                    </a:outerShdw>
                  </a:cont>
                  <a:cont type="tree" name="">
                    <a:effect ref="fillLine"/>
                    <a:outerShdw dist="38100" dir="2700000" algn="tl">
                      <a:srgbClr val="2F243B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4F3D63"/>
                </a:solidFill>
                <a:effectDag name="">
                  <a:cont type="tree" name="">
                    <a:effect ref="fillLine"/>
                    <a:outerShdw dist="38100" dir="13500000" algn="br">
                      <a:srgbClr val="806E94"/>
                    </a:outerShdw>
                  </a:cont>
                  <a:cont type="tree" name="">
                    <a:effect ref="fillLine"/>
                    <a:outerShdw dist="38100" dir="2700000" algn="tl">
                      <a:srgbClr val="2F243B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4F3D63"/>
                </a:solidFill>
                <a:effectDag name="">
                  <a:cont type="tree" name="">
                    <a:effect ref="fillLine"/>
                    <a:outerShdw dist="38100" dir="13500000" algn="br">
                      <a:srgbClr val="806E94"/>
                    </a:outerShdw>
                  </a:cont>
                  <a:cont type="tree" name="">
                    <a:effect ref="fillLine"/>
                    <a:outerShdw dist="38100" dir="2700000" algn="tl">
                      <a:srgbClr val="2F243B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4F3D63"/>
                </a:solidFill>
                <a:effectDag name="">
                  <a:cont type="tree" name="">
                    <a:effect ref="fillLine"/>
                    <a:outerShdw dist="38100" dir="13500000" algn="br">
                      <a:srgbClr val="806E94"/>
                    </a:outerShdw>
                  </a:cont>
                  <a:cont type="tree" name="">
                    <a:effect ref="fillLine"/>
                    <a:outerShdw dist="38100" dir="2700000" algn="tl">
                      <a:srgbClr val="2F243B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4F3D63"/>
                </a:solidFill>
                <a:effectDag name="">
                  <a:cont type="tree" name="">
                    <a:effect ref="fillLine"/>
                    <a:outerShdw dist="38100" dir="13500000" algn="br">
                      <a:srgbClr val="806E94"/>
                    </a:outerShdw>
                  </a:cont>
                  <a:cont type="tree" name="">
                    <a:effect ref="fillLine"/>
                    <a:outerShdw dist="38100" dir="2700000" algn="tl">
                      <a:srgbClr val="2F243B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4F3D63"/>
                </a:solidFill>
                <a:effectDag name="">
                  <a:cont type="tree" name="">
                    <a:effect ref="fillLine"/>
                    <a:outerShdw dist="38100" dir="13500000" algn="br">
                      <a:srgbClr val="806E94"/>
                    </a:outerShdw>
                  </a:cont>
                  <a:cont type="tree" name="">
                    <a:effect ref="fillLine"/>
                    <a:outerShdw dist="38100" dir="2700000" algn="tl">
                      <a:srgbClr val="2F243B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4F3D63"/>
                </a:solidFill>
                <a:effectDag name="">
                  <a:cont type="tree" name="">
                    <a:effect ref="fillLine"/>
                    <a:outerShdw dist="38100" dir="13500000" algn="br">
                      <a:srgbClr val="806E94"/>
                    </a:outerShdw>
                  </a:cont>
                  <a:cont type="tree" name="">
                    <a:effect ref="fillLine"/>
                    <a:outerShdw dist="38100" dir="2700000" algn="tl">
                      <a:srgbClr val="2F243B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4F3D63"/>
                </a:solidFill>
                <a:effectDag name="">
                  <a:cont type="tree" name="">
                    <a:effect ref="fillLine"/>
                    <a:outerShdw dist="38100" dir="13500000" algn="br">
                      <a:srgbClr val="806E94"/>
                    </a:outerShdw>
                  </a:cont>
                  <a:cont type="tree" name="">
                    <a:effect ref="fillLine"/>
                    <a:outerShdw dist="38100" dir="2700000" algn="tl">
                      <a:srgbClr val="2F243B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4F3D63"/>
                </a:solidFill>
                <a:effectDag name="">
                  <a:cont type="tree" name="">
                    <a:effect ref="fillLine"/>
                    <a:outerShdw dist="38100" dir="13500000" algn="br">
                      <a:srgbClr val="806E94"/>
                    </a:outerShdw>
                  </a:cont>
                  <a:cont type="tree" name="">
                    <a:effect ref="fillLine"/>
                    <a:outerShdw dist="38100" dir="2700000" algn="tl">
                      <a:srgbClr val="2F243B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i="0" smtClean="0"/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2667000" y="3503843"/>
            <a:ext cx="4876800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i="0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1200" i="0" dirty="0" err="1" smtClean="0">
                <a:effectLst/>
                <a:latin typeface="Corbel" panose="020B0503020204020204" pitchFamily="34" charset="0"/>
              </a:rPr>
              <a:t>Normalmente</a:t>
            </a:r>
            <a:r>
              <a:rPr lang="en-US" altLang="en-US" sz="1200" i="0" dirty="0" smtClean="0">
                <a:effectLst/>
                <a:latin typeface="Corbel" panose="020B0503020204020204" pitchFamily="34" charset="0"/>
              </a:rPr>
              <a:t> n</a:t>
            </a:r>
            <a:r>
              <a:rPr lang="pt-BR" altLang="en-US" sz="1200" i="0" dirty="0" err="1" smtClean="0">
                <a:effectLst/>
                <a:latin typeface="Corbel" panose="020B0503020204020204" pitchFamily="34" charset="0"/>
              </a:rPr>
              <a:t>ão</a:t>
            </a:r>
            <a:r>
              <a:rPr lang="pt-BR" altLang="en-US" sz="1200" i="0" dirty="0" smtClean="0">
                <a:effectLst/>
                <a:latin typeface="Corbel" panose="020B0503020204020204" pitchFamily="34" charset="0"/>
              </a:rPr>
              <a:t> é executado através de </a:t>
            </a:r>
            <a:r>
              <a:rPr lang="en-US" altLang="en-US" sz="1200" dirty="0" smtClean="0">
                <a:latin typeface="Corbel" panose="020B0503020204020204" pitchFamily="34" charset="0"/>
              </a:rPr>
              <a:t>software de </a:t>
            </a:r>
            <a:r>
              <a:rPr lang="en-US" altLang="en-US" sz="1200" dirty="0" err="1" smtClean="0">
                <a:latin typeface="Corbel" panose="020B0503020204020204" pitchFamily="34" charset="0"/>
              </a:rPr>
              <a:t>modelagem</a:t>
            </a:r>
            <a:endParaRPr lang="en-US" altLang="en-US" sz="1200" dirty="0" smtClean="0">
              <a:latin typeface="Corbel" panose="020B0503020204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en-US" sz="1200" i="0" dirty="0">
              <a:effectLst/>
              <a:latin typeface="Corbel" panose="020B0503020204020204" pitchFamily="34" charset="0"/>
            </a:endParaRPr>
          </a:p>
        </p:txBody>
      </p:sp>
      <p:sp>
        <p:nvSpPr>
          <p:cNvPr id="13" name="AutoShape 29"/>
          <p:cNvSpPr>
            <a:spLocks noChangeArrowheads="1"/>
          </p:cNvSpPr>
          <p:nvPr/>
        </p:nvSpPr>
        <p:spPr bwMode="auto">
          <a:xfrm>
            <a:off x="3063875" y="1962150"/>
            <a:ext cx="1524000" cy="1371600"/>
          </a:xfrm>
          <a:prstGeom prst="diamond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94C5DD"/>
                </a:solidFill>
                <a:effectDag name="">
                  <a:cont type="tree" name="">
                    <a:effect ref="fillLine"/>
                    <a:outerShdw dist="38100" dir="13500000" algn="br">
                      <a:srgbClr val="C7EDFF"/>
                    </a:outerShdw>
                  </a:cont>
                  <a:cont type="tree" name="">
                    <a:effect ref="fillLine"/>
                    <a:outerShdw dist="38100" dir="2700000" algn="tl">
                      <a:srgbClr val="587684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94C5DD"/>
                </a:solidFill>
                <a:effectDag name="">
                  <a:cont type="tree" name="">
                    <a:effect ref="fillLine"/>
                    <a:outerShdw dist="38100" dir="13500000" algn="br">
                      <a:srgbClr val="C7EDFF"/>
                    </a:outerShdw>
                  </a:cont>
                  <a:cont type="tree" name="">
                    <a:effect ref="fillLine"/>
                    <a:outerShdw dist="38100" dir="2700000" algn="tl">
                      <a:srgbClr val="587684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94C5DD"/>
                </a:solidFill>
                <a:effectDag name="">
                  <a:cont type="tree" name="">
                    <a:effect ref="fillLine"/>
                    <a:outerShdw dist="38100" dir="13500000" algn="br">
                      <a:srgbClr val="C7EDFF"/>
                    </a:outerShdw>
                  </a:cont>
                  <a:cont type="tree" name="">
                    <a:effect ref="fillLine"/>
                    <a:outerShdw dist="38100" dir="2700000" algn="tl">
                      <a:srgbClr val="587684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94C5DD"/>
                </a:solidFill>
                <a:effectDag name="">
                  <a:cont type="tree" name="">
                    <a:effect ref="fillLine"/>
                    <a:outerShdw dist="38100" dir="13500000" algn="br">
                      <a:srgbClr val="C7EDFF"/>
                    </a:outerShdw>
                  </a:cont>
                  <a:cont type="tree" name="">
                    <a:effect ref="fillLine"/>
                    <a:outerShdw dist="38100" dir="2700000" algn="tl">
                      <a:srgbClr val="587684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94C5DD"/>
                </a:solidFill>
                <a:effectDag name="">
                  <a:cont type="tree" name="">
                    <a:effect ref="fillLine"/>
                    <a:outerShdw dist="38100" dir="13500000" algn="br">
                      <a:srgbClr val="C7EDFF"/>
                    </a:outerShdw>
                  </a:cont>
                  <a:cont type="tree" name="">
                    <a:effect ref="fillLine"/>
                    <a:outerShdw dist="38100" dir="2700000" algn="tl">
                      <a:srgbClr val="587684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94C5DD"/>
                </a:solidFill>
                <a:effectDag name="">
                  <a:cont type="tree" name="">
                    <a:effect ref="fillLine"/>
                    <a:outerShdw dist="38100" dir="13500000" algn="br">
                      <a:srgbClr val="C7EDFF"/>
                    </a:outerShdw>
                  </a:cont>
                  <a:cont type="tree" name="">
                    <a:effect ref="fillLine"/>
                    <a:outerShdw dist="38100" dir="2700000" algn="tl">
                      <a:srgbClr val="587684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94C5DD"/>
                </a:solidFill>
                <a:effectDag name="">
                  <a:cont type="tree" name="">
                    <a:effect ref="fillLine"/>
                    <a:outerShdw dist="38100" dir="13500000" algn="br">
                      <a:srgbClr val="C7EDFF"/>
                    </a:outerShdw>
                  </a:cont>
                  <a:cont type="tree" name="">
                    <a:effect ref="fillLine"/>
                    <a:outerShdw dist="38100" dir="2700000" algn="tl">
                      <a:srgbClr val="587684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94C5DD"/>
                </a:solidFill>
                <a:effectDag name="">
                  <a:cont type="tree" name="">
                    <a:effect ref="fillLine"/>
                    <a:outerShdw dist="38100" dir="13500000" algn="br">
                      <a:srgbClr val="C7EDFF"/>
                    </a:outerShdw>
                  </a:cont>
                  <a:cont type="tree" name="">
                    <a:effect ref="fillLine"/>
                    <a:outerShdw dist="38100" dir="2700000" algn="tl">
                      <a:srgbClr val="587684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94C5DD"/>
                </a:solidFill>
                <a:effectDag name="">
                  <a:cont type="tree" name="">
                    <a:effect ref="fillLine"/>
                    <a:outerShdw dist="38100" dir="13500000" algn="br">
                      <a:srgbClr val="C7EDFF"/>
                    </a:outerShdw>
                  </a:cont>
                  <a:cont type="tree" name="">
                    <a:effect ref="fillLine"/>
                    <a:outerShdw dist="38100" dir="2700000" algn="tl">
                      <a:srgbClr val="587684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i="0" smtClean="0"/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3190875" y="2492375"/>
            <a:ext cx="129540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4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L</a:t>
            </a:r>
            <a:r>
              <a:rPr lang="pt-BR" altLang="en-US" sz="14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ógica</a:t>
            </a:r>
            <a:r>
              <a:rPr lang="pt-BR" altLang="en-US" sz="14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de negócio</a:t>
            </a:r>
            <a:endParaRPr lang="en-US" altLang="en-US" sz="140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  <p:grpSp>
        <p:nvGrpSpPr>
          <p:cNvPr id="15" name="Group 31"/>
          <p:cNvGrpSpPr>
            <a:grpSpLocks/>
          </p:cNvGrpSpPr>
          <p:nvPr/>
        </p:nvGrpSpPr>
        <p:grpSpPr bwMode="auto">
          <a:xfrm>
            <a:off x="5974797" y="2038350"/>
            <a:ext cx="3016803" cy="1264688"/>
            <a:chOff x="3408" y="1432"/>
            <a:chExt cx="1656" cy="156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6" name="AutoShape 32"/>
            <p:cNvSpPr>
              <a:spLocks noChangeArrowheads="1"/>
            </p:cNvSpPr>
            <p:nvPr/>
          </p:nvSpPr>
          <p:spPr bwMode="auto">
            <a:xfrm flipH="1">
              <a:off x="3408" y="1432"/>
              <a:ext cx="1656" cy="1560"/>
            </a:xfrm>
            <a:prstGeom prst="parallelogram">
              <a:avLst>
                <a:gd name="adj" fmla="val 18120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EEB75D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D898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8E6D37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EEB75D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D898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8E6D37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EEB75D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D898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8E6D37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EEB75D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D898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8E6D37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EEB75D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D898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8E6D37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EEB75D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D898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8E6D37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EEB75D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D898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8E6D37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EEB75D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D898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8E6D37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EEB75D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D898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8E6D37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sz="1400" i="0" smtClean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7" name="Text Box 33"/>
            <p:cNvSpPr txBox="1">
              <a:spLocks noChangeArrowheads="1"/>
            </p:cNvSpPr>
            <p:nvPr/>
          </p:nvSpPr>
          <p:spPr bwMode="auto">
            <a:xfrm>
              <a:off x="3576" y="1828"/>
              <a:ext cx="1296" cy="35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7800" indent="-177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10000"/>
                </a:spcBef>
              </a:pPr>
              <a:r>
                <a:rPr lang="en-US" altLang="en-US" sz="1400" dirty="0" err="1" smtClean="0">
                  <a:solidFill>
                    <a:schemeClr val="bg1"/>
                  </a:solidFill>
                  <a:effectLst/>
                  <a:latin typeface="Corbel" panose="020B0503020204020204" pitchFamily="34" charset="0"/>
                </a:rPr>
                <a:t>Envio</a:t>
              </a:r>
              <a:r>
                <a:rPr lang="en-US" altLang="en-US" sz="1400" dirty="0" smtClean="0">
                  <a:solidFill>
                    <a:schemeClr val="bg1"/>
                  </a:solidFill>
                  <a:effectLst/>
                  <a:latin typeface="Corbel" panose="020B0503020204020204" pitchFamily="34" charset="0"/>
                </a:rPr>
                <a:t> de mala direta</a:t>
              </a:r>
              <a:endParaRPr lang="en-US" altLang="en-US" sz="1400" dirty="0">
                <a:solidFill>
                  <a:schemeClr val="bg1"/>
                </a:solidFill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18" name="Text Box 34"/>
            <p:cNvSpPr txBox="1">
              <a:spLocks noChangeArrowheads="1"/>
            </p:cNvSpPr>
            <p:nvPr/>
          </p:nvSpPr>
          <p:spPr bwMode="auto">
            <a:xfrm>
              <a:off x="3656" y="2192"/>
              <a:ext cx="1296" cy="35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7800" indent="-177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10000"/>
                </a:spcBef>
              </a:pPr>
              <a:r>
                <a:rPr lang="en-US" altLang="en-US" sz="1400" dirty="0" err="1" smtClean="0">
                  <a:solidFill>
                    <a:schemeClr val="bg1"/>
                  </a:solidFill>
                  <a:effectLst/>
                  <a:latin typeface="Corbel" panose="020B0503020204020204" pitchFamily="34" charset="0"/>
                </a:rPr>
                <a:t>Sugest</a:t>
              </a:r>
              <a:r>
                <a:rPr lang="pt-BR" altLang="en-US" sz="1400" dirty="0" err="1" smtClean="0">
                  <a:solidFill>
                    <a:schemeClr val="bg1"/>
                  </a:solidFill>
                  <a:effectLst/>
                  <a:latin typeface="Corbel" panose="020B0503020204020204" pitchFamily="34" charset="0"/>
                </a:rPr>
                <a:t>ão</a:t>
              </a:r>
              <a:r>
                <a:rPr lang="pt-BR" altLang="en-US" sz="1400" dirty="0" smtClean="0">
                  <a:solidFill>
                    <a:schemeClr val="bg1"/>
                  </a:solidFill>
                  <a:effectLst/>
                  <a:latin typeface="Corbel" panose="020B0503020204020204" pitchFamily="34" charset="0"/>
                </a:rPr>
                <a:t> de </a:t>
              </a:r>
              <a:r>
                <a:rPr lang="en-US" altLang="en-US" sz="1400" dirty="0" smtClean="0">
                  <a:solidFill>
                    <a:schemeClr val="bg1"/>
                  </a:solidFill>
                  <a:effectLst/>
                  <a:latin typeface="Corbel" panose="020B0503020204020204" pitchFamily="34" charset="0"/>
                </a:rPr>
                <a:t>nova </a:t>
              </a:r>
              <a:r>
                <a:rPr lang="en-US" altLang="en-US" sz="1400" dirty="0" err="1" smtClean="0">
                  <a:solidFill>
                    <a:schemeClr val="bg1"/>
                  </a:solidFill>
                  <a:effectLst/>
                  <a:latin typeface="Corbel" panose="020B0503020204020204" pitchFamily="34" charset="0"/>
                </a:rPr>
                <a:t>compra</a:t>
              </a:r>
              <a:endParaRPr lang="en-US" altLang="en-US" sz="1400" dirty="0">
                <a:solidFill>
                  <a:schemeClr val="bg1"/>
                </a:solidFill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19" name="Text Box 35"/>
            <p:cNvSpPr txBox="1">
              <a:spLocks noChangeArrowheads="1"/>
            </p:cNvSpPr>
            <p:nvPr/>
          </p:nvSpPr>
          <p:spPr bwMode="auto">
            <a:xfrm>
              <a:off x="3736" y="2560"/>
              <a:ext cx="1296" cy="35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7800" indent="-177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10000"/>
                </a:spcBef>
              </a:pPr>
              <a:r>
                <a:rPr lang="en-US" altLang="en-US" sz="1400" dirty="0" err="1" smtClean="0">
                  <a:solidFill>
                    <a:schemeClr val="bg1"/>
                  </a:solidFill>
                  <a:latin typeface="Corbel" panose="020B0503020204020204" pitchFamily="34" charset="0"/>
                </a:rPr>
                <a:t>Retenç</a:t>
              </a:r>
              <a:r>
                <a:rPr lang="pt-BR" altLang="en-US" sz="1400" dirty="0" err="1" smtClean="0">
                  <a:solidFill>
                    <a:schemeClr val="bg1"/>
                  </a:solidFill>
                  <a:latin typeface="Corbel" panose="020B0503020204020204" pitchFamily="34" charset="0"/>
                </a:rPr>
                <a:t>ão</a:t>
              </a:r>
              <a:r>
                <a:rPr lang="pt-BR" altLang="en-US" sz="1400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 com promoção</a:t>
              </a:r>
              <a:endParaRPr lang="en-US" altLang="en-US" sz="1400" dirty="0">
                <a:solidFill>
                  <a:schemeClr val="bg1"/>
                </a:solidFill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20" name="Text Box 36"/>
            <p:cNvSpPr txBox="1">
              <a:spLocks noChangeArrowheads="1"/>
            </p:cNvSpPr>
            <p:nvPr/>
          </p:nvSpPr>
          <p:spPr bwMode="auto">
            <a:xfrm>
              <a:off x="3496" y="1464"/>
              <a:ext cx="1376" cy="35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i="0" dirty="0" err="1" smtClean="0">
                  <a:solidFill>
                    <a:schemeClr val="bg1"/>
                  </a:solidFill>
                  <a:effectLst/>
                  <a:latin typeface="Corbel" panose="020B0503020204020204" pitchFamily="34" charset="0"/>
                </a:rPr>
                <a:t>Aç</a:t>
              </a:r>
              <a:r>
                <a:rPr lang="pt-BR" altLang="en-US" sz="1400" i="0" dirty="0" err="1" smtClean="0">
                  <a:solidFill>
                    <a:schemeClr val="bg1"/>
                  </a:solidFill>
                  <a:effectLst/>
                  <a:latin typeface="Corbel" panose="020B0503020204020204" pitchFamily="34" charset="0"/>
                </a:rPr>
                <a:t>ões</a:t>
              </a:r>
              <a:r>
                <a:rPr lang="pt-BR" altLang="en-US" sz="1400" i="0" dirty="0" smtClean="0">
                  <a:solidFill>
                    <a:schemeClr val="bg1"/>
                  </a:solidFill>
                  <a:effectLst/>
                  <a:latin typeface="Corbel" panose="020B0503020204020204" pitchFamily="34" charset="0"/>
                </a:rPr>
                <a:t> de negócio, como</a:t>
              </a:r>
              <a:r>
                <a:rPr lang="en-US" altLang="en-US" sz="1400" i="0" dirty="0" smtClean="0">
                  <a:solidFill>
                    <a:schemeClr val="bg1"/>
                  </a:solidFill>
                  <a:effectLst/>
                  <a:latin typeface="Corbel" panose="020B0503020204020204" pitchFamily="34" charset="0"/>
                </a:rPr>
                <a:t>:</a:t>
              </a:r>
              <a:endParaRPr lang="en-US" altLang="en-US" sz="1400" i="0" dirty="0">
                <a:solidFill>
                  <a:schemeClr val="bg1"/>
                </a:solidFill>
                <a:effectLst/>
                <a:latin typeface="Corbel" panose="020B0503020204020204" pitchFamily="34" charset="0"/>
              </a:endParaRPr>
            </a:p>
          </p:txBody>
        </p:sp>
      </p:grp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2667000" y="3837218"/>
            <a:ext cx="317500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i="0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1200" i="0" dirty="0" err="1" smtClean="0">
                <a:effectLst/>
                <a:latin typeface="Corbel" panose="020B0503020204020204" pitchFamily="34" charset="0"/>
              </a:rPr>
              <a:t>Possivelmente</a:t>
            </a:r>
            <a:r>
              <a:rPr lang="en-US" altLang="en-US" sz="1200" i="0" dirty="0" smtClean="0">
                <a:effectLst/>
                <a:latin typeface="Corbel" panose="020B0503020204020204" pitchFamily="34" charset="0"/>
              </a:rPr>
              <a:t> online</a:t>
            </a:r>
            <a:endParaRPr lang="en-US" altLang="en-US" sz="1200" i="0" dirty="0">
              <a:effectLst/>
              <a:latin typeface="Corbel" panose="020B0503020204020204" pitchFamily="34" charset="0"/>
            </a:endParaRPr>
          </a:p>
        </p:txBody>
      </p:sp>
      <p:sp>
        <p:nvSpPr>
          <p:cNvPr id="22" name="Oval 34"/>
          <p:cNvSpPr>
            <a:spLocks noChangeArrowheads="1"/>
          </p:cNvSpPr>
          <p:nvPr/>
        </p:nvSpPr>
        <p:spPr bwMode="auto">
          <a:xfrm>
            <a:off x="381000" y="1971675"/>
            <a:ext cx="1463675" cy="14382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i="0" smtClean="0"/>
          </a:p>
        </p:txBody>
      </p:sp>
      <p:sp>
        <p:nvSpPr>
          <p:cNvPr id="23" name="Text Box 35"/>
          <p:cNvSpPr txBox="1">
            <a:spLocks noChangeArrowheads="1"/>
          </p:cNvSpPr>
          <p:nvPr/>
        </p:nvSpPr>
        <p:spPr bwMode="auto">
          <a:xfrm>
            <a:off x="469900" y="2441575"/>
            <a:ext cx="12954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  <a:latin typeface="Corbel" panose="020B0503020204020204" pitchFamily="34" charset="0"/>
              </a:rPr>
              <a:t>Resposta</a:t>
            </a:r>
            <a:r>
              <a:rPr lang="en-US" altLang="en-US" sz="18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Corbel" panose="020B0503020204020204" pitchFamily="34" charset="0"/>
              </a:rPr>
              <a:t>preditiva</a:t>
            </a:r>
            <a:endParaRPr lang="en-US" altLang="en-US" sz="18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25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404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PREDITIVOS: AS PEÇAS DO MODELO</a:t>
            </a:r>
            <a:endParaRPr lang="pt-BR" dirty="0"/>
          </a:p>
        </p:txBody>
      </p:sp>
      <p:pic>
        <p:nvPicPr>
          <p:cNvPr id="4" name="Picture 10" descr="nav_sub_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2506663"/>
            <a:ext cx="1111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81000" y="2190750"/>
            <a:ext cx="822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800" dirty="0" smtClean="0">
                <a:effectLst/>
                <a:latin typeface="Corbel" panose="020B0503020204020204" pitchFamily="34" charset="0"/>
              </a:rPr>
              <a:t>rec</a:t>
            </a:r>
            <a:r>
              <a:rPr lang="pt-BR" altLang="en-US" sz="2800" dirty="0" err="1" smtClean="0">
                <a:effectLst/>
                <a:latin typeface="Corbel" panose="020B0503020204020204" pitchFamily="34" charset="0"/>
              </a:rPr>
              <a:t>ê</a:t>
            </a:r>
            <a:r>
              <a:rPr lang="en-US" altLang="en-US" sz="2800" dirty="0" err="1" smtClean="0">
                <a:effectLst/>
                <a:latin typeface="Corbel" panose="020B0503020204020204" pitchFamily="34" charset="0"/>
              </a:rPr>
              <a:t>ncia</a:t>
            </a:r>
            <a:r>
              <a:rPr lang="en-US" altLang="en-US" sz="2800" i="0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2800" i="0" dirty="0">
                <a:effectLst/>
                <a:latin typeface="Corbel" panose="020B0503020204020204" pitchFamily="34" charset="0"/>
              </a:rPr>
              <a:t>– </a:t>
            </a:r>
            <a:r>
              <a:rPr lang="en-US" altLang="en-US" sz="2800" dirty="0" smtClean="0">
                <a:latin typeface="Corbel" panose="020B0503020204020204" pitchFamily="34" charset="0"/>
              </a:rPr>
              <a:t>Qu</a:t>
            </a:r>
            <a:r>
              <a:rPr lang="pt-BR" altLang="en-US" sz="2800" dirty="0" err="1" smtClean="0">
                <a:latin typeface="Corbel" panose="020B0503020204020204" pitchFamily="34" charset="0"/>
              </a:rPr>
              <a:t>ão</a:t>
            </a:r>
            <a:r>
              <a:rPr lang="pt-BR" altLang="en-US" sz="2800" dirty="0" smtClean="0">
                <a:latin typeface="Corbel" panose="020B0503020204020204" pitchFamily="34" charset="0"/>
              </a:rPr>
              <a:t> recente foi a última compra</a:t>
            </a:r>
            <a:r>
              <a:rPr lang="en-US" altLang="en-US" sz="2800" i="0" dirty="0" smtClean="0">
                <a:effectLst/>
                <a:latin typeface="Corbel" panose="020B0503020204020204" pitchFamily="34" charset="0"/>
              </a:rPr>
              <a:t>?</a:t>
            </a:r>
            <a:endParaRPr lang="en-US" altLang="en-US" sz="2800" i="0" dirty="0">
              <a:effectLst/>
              <a:latin typeface="Corbel" panose="020B0503020204020204" pitchFamily="34" charset="0"/>
            </a:endParaRPr>
          </a:p>
          <a:p>
            <a:pPr eaLnBrk="1" hangingPunct="1"/>
            <a:r>
              <a:rPr lang="en-US" altLang="en-US" sz="2800" dirty="0" smtClean="0">
                <a:effectLst/>
                <a:latin typeface="Corbel" panose="020B0503020204020204" pitchFamily="34" charset="0"/>
              </a:rPr>
              <a:t>renda </a:t>
            </a:r>
            <a:r>
              <a:rPr lang="en-US" altLang="en-US" sz="2800" dirty="0" err="1" smtClean="0">
                <a:effectLst/>
                <a:latin typeface="Corbel" panose="020B0503020204020204" pitchFamily="34" charset="0"/>
              </a:rPr>
              <a:t>pessoal</a:t>
            </a:r>
            <a:r>
              <a:rPr lang="en-US" altLang="en-US" sz="2800" i="0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2800" i="0" dirty="0">
                <a:effectLst/>
                <a:latin typeface="Corbel" panose="020B0503020204020204" pitchFamily="34" charset="0"/>
              </a:rPr>
              <a:t>– </a:t>
            </a:r>
            <a:r>
              <a:rPr lang="en-US" altLang="en-US" sz="2800" i="0" dirty="0" err="1" smtClean="0">
                <a:effectLst/>
                <a:latin typeface="Corbel" panose="020B0503020204020204" pitchFamily="34" charset="0"/>
              </a:rPr>
              <a:t>Quanto</a:t>
            </a:r>
            <a:r>
              <a:rPr lang="en-US" altLang="en-US" sz="2800" i="0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2800" i="0" dirty="0" err="1" smtClean="0">
                <a:effectLst/>
                <a:latin typeface="Corbel" panose="020B0503020204020204" pitchFamily="34" charset="0"/>
              </a:rPr>
              <a:t>gastar</a:t>
            </a:r>
            <a:r>
              <a:rPr lang="en-US" altLang="en-US" sz="2800" i="0" dirty="0" smtClean="0">
                <a:effectLst/>
                <a:latin typeface="Corbel" panose="020B0503020204020204" pitchFamily="34" charset="0"/>
              </a:rPr>
              <a:t>?</a:t>
            </a:r>
            <a:endParaRPr lang="en-US" altLang="en-US" sz="2800" i="0" dirty="0">
              <a:effectLst/>
              <a:latin typeface="Corbel" panose="020B0503020204020204" pitchFamily="34" charset="0"/>
            </a:endParaRPr>
          </a:p>
          <a:p>
            <a:pPr eaLnBrk="1" hangingPunct="1"/>
            <a:endParaRPr lang="en-US" altLang="en-US" sz="2800" i="0" dirty="0">
              <a:effectLst/>
              <a:latin typeface="Corbel" panose="020B0503020204020204" pitchFamily="34" charset="0"/>
            </a:endParaRPr>
          </a:p>
          <a:p>
            <a:pPr eaLnBrk="1" hangingPunct="1"/>
            <a:endParaRPr lang="en-US" altLang="en-US" sz="2800" i="0" dirty="0">
              <a:effectLst/>
              <a:latin typeface="Corbel" panose="020B0503020204020204" pitchFamily="34" charset="0"/>
            </a:endParaRPr>
          </a:p>
          <a:p>
            <a:pPr eaLnBrk="1" hangingPunct="1"/>
            <a:endParaRPr lang="en-US" altLang="en-US" sz="2800" i="0" dirty="0">
              <a:effectLst/>
              <a:latin typeface="Corbel" panose="020B0503020204020204" pitchFamily="34" charset="0"/>
            </a:endParaRPr>
          </a:p>
          <a:p>
            <a:pPr eaLnBrk="1" hangingPunct="1"/>
            <a:endParaRPr lang="en-US" altLang="en-US" sz="2800" i="0" dirty="0">
              <a:effectLst/>
              <a:latin typeface="Corbel" panose="020B0503020204020204" pitchFamily="34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371600" y="1885950"/>
            <a:ext cx="6343650" cy="186204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kumimoji="1" lang="en-US" altLang="en-US" sz="2300" dirty="0" err="1" smtClean="0">
                <a:effectLst/>
                <a:latin typeface="Corbel" panose="020B0503020204020204" pitchFamily="34" charset="0"/>
              </a:rPr>
              <a:t>Combinaç</a:t>
            </a:r>
            <a:r>
              <a:rPr kumimoji="1" lang="pt-BR" altLang="en-US" sz="2300" dirty="0" err="1" smtClean="0">
                <a:effectLst/>
                <a:latin typeface="Corbel" panose="020B0503020204020204" pitchFamily="34" charset="0"/>
              </a:rPr>
              <a:t>ão</a:t>
            </a:r>
            <a:r>
              <a:rPr kumimoji="1" lang="pt-BR" altLang="en-US" sz="2300" dirty="0" smtClean="0">
                <a:effectLst/>
                <a:latin typeface="Corbel" panose="020B0503020204020204" pitchFamily="34" charset="0"/>
              </a:rPr>
              <a:t> de elementos para obtenção de rankings melhores</a:t>
            </a:r>
            <a:r>
              <a:rPr kumimoji="1" lang="en-US" altLang="en-US" sz="2300" i="0" dirty="0" smtClean="0">
                <a:effectLst/>
                <a:latin typeface="Corbel" panose="020B0503020204020204" pitchFamily="34" charset="0"/>
              </a:rPr>
              <a:t>:</a:t>
            </a:r>
            <a:endParaRPr kumimoji="1" lang="en-US" altLang="en-US" sz="2300" i="0" dirty="0">
              <a:effectLst/>
              <a:latin typeface="Corbel" panose="020B050302020402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kumimoji="1" lang="en-US" altLang="en-US" sz="2300" dirty="0" smtClean="0">
                <a:effectLst/>
                <a:latin typeface="Corbel" panose="020B0503020204020204" pitchFamily="34" charset="0"/>
              </a:rPr>
              <a:t>rec</a:t>
            </a:r>
            <a:r>
              <a:rPr kumimoji="1" lang="pt-BR" altLang="en-US" sz="2300" dirty="0" err="1" smtClean="0">
                <a:effectLst/>
                <a:latin typeface="Corbel" panose="020B0503020204020204" pitchFamily="34" charset="0"/>
              </a:rPr>
              <a:t>ê</a:t>
            </a:r>
            <a:r>
              <a:rPr kumimoji="1" lang="en-US" altLang="en-US" sz="2300" dirty="0" err="1" smtClean="0">
                <a:effectLst/>
                <a:latin typeface="Corbel" panose="020B0503020204020204" pitchFamily="34" charset="0"/>
              </a:rPr>
              <a:t>ncia</a:t>
            </a:r>
            <a:r>
              <a:rPr kumimoji="1" lang="en-US" altLang="en-US" sz="2300" dirty="0" smtClean="0">
                <a:effectLst/>
                <a:latin typeface="Corbel" panose="020B0503020204020204" pitchFamily="34" charset="0"/>
              </a:rPr>
              <a:t> </a:t>
            </a:r>
            <a:r>
              <a:rPr kumimoji="1" lang="en-US" altLang="en-US" sz="2300" dirty="0">
                <a:effectLst/>
                <a:latin typeface="Corbel" panose="020B0503020204020204" pitchFamily="34" charset="0"/>
              </a:rPr>
              <a:t>+ </a:t>
            </a:r>
            <a:r>
              <a:rPr kumimoji="1" lang="en-US" altLang="en-US" sz="2300" dirty="0" smtClean="0">
                <a:effectLst/>
                <a:latin typeface="Corbel" panose="020B0503020204020204" pitchFamily="34" charset="0"/>
              </a:rPr>
              <a:t>renda </a:t>
            </a:r>
            <a:r>
              <a:rPr kumimoji="1" lang="en-US" altLang="en-US" sz="2300" dirty="0" err="1" smtClean="0">
                <a:effectLst/>
                <a:latin typeface="Corbel" panose="020B0503020204020204" pitchFamily="34" charset="0"/>
              </a:rPr>
              <a:t>pessoal</a:t>
            </a:r>
            <a:endParaRPr kumimoji="1" lang="en-US" altLang="en-US" sz="2300" dirty="0">
              <a:effectLst/>
              <a:latin typeface="Corbel" panose="020B050302020402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kumimoji="1" lang="en-US" altLang="en-US" sz="2300" dirty="0">
                <a:effectLst/>
                <a:latin typeface="Corbel" panose="020B0503020204020204" pitchFamily="34" charset="0"/>
              </a:rPr>
              <a:t>2.43</a:t>
            </a:r>
            <a:r>
              <a:rPr lang="el-GR" altLang="en-US" sz="2300" dirty="0">
                <a:effectLst/>
                <a:latin typeface="Corbel" panose="020B0503020204020204" pitchFamily="34" charset="0"/>
              </a:rPr>
              <a:t>∙</a:t>
            </a:r>
            <a:r>
              <a:rPr kumimoji="1" lang="en-US" altLang="en-US" sz="2300" dirty="0" smtClean="0">
                <a:effectLst/>
                <a:latin typeface="Corbel" panose="020B0503020204020204" pitchFamily="34" charset="0"/>
              </a:rPr>
              <a:t>rec</a:t>
            </a:r>
            <a:r>
              <a:rPr kumimoji="1" lang="pt-BR" altLang="en-US" sz="2300" dirty="0" err="1" smtClean="0">
                <a:effectLst/>
                <a:latin typeface="Corbel" panose="020B0503020204020204" pitchFamily="34" charset="0"/>
              </a:rPr>
              <a:t>ência</a:t>
            </a:r>
            <a:r>
              <a:rPr kumimoji="1" lang="pt-BR" altLang="en-US" sz="2300" dirty="0" smtClean="0">
                <a:effectLst/>
                <a:latin typeface="Corbel" panose="020B0503020204020204" pitchFamily="34" charset="0"/>
              </a:rPr>
              <a:t> </a:t>
            </a:r>
            <a:r>
              <a:rPr kumimoji="1" lang="en-US" altLang="en-US" sz="2300" dirty="0" smtClean="0">
                <a:effectLst/>
                <a:latin typeface="Corbel" panose="020B0503020204020204" pitchFamily="34" charset="0"/>
              </a:rPr>
              <a:t>+ </a:t>
            </a:r>
            <a:r>
              <a:rPr kumimoji="1" lang="en-US" altLang="en-US" sz="2300" dirty="0">
                <a:effectLst/>
                <a:latin typeface="Corbel" panose="020B0503020204020204" pitchFamily="34" charset="0"/>
              </a:rPr>
              <a:t>3.12</a:t>
            </a:r>
            <a:r>
              <a:rPr lang="el-GR" altLang="en-US" sz="2300" dirty="0" smtClean="0">
                <a:effectLst/>
                <a:latin typeface="Corbel" panose="020B0503020204020204" pitchFamily="34" charset="0"/>
              </a:rPr>
              <a:t>∙</a:t>
            </a:r>
            <a:r>
              <a:rPr kumimoji="1" lang="en-US" altLang="en-US" sz="2300" dirty="0" smtClean="0">
                <a:effectLst/>
                <a:latin typeface="Corbel" panose="020B0503020204020204" pitchFamily="34" charset="0"/>
              </a:rPr>
              <a:t>renda </a:t>
            </a:r>
            <a:r>
              <a:rPr kumimoji="1" lang="en-US" altLang="en-US" sz="2300" dirty="0" err="1" smtClean="0">
                <a:effectLst/>
                <a:latin typeface="Corbel" panose="020B0503020204020204" pitchFamily="34" charset="0"/>
              </a:rPr>
              <a:t>pessoa</a:t>
            </a:r>
            <a:endParaRPr kumimoji="1" lang="en-US" altLang="en-US" sz="2300" dirty="0">
              <a:effectLst/>
              <a:latin typeface="Corbel" panose="020B05030202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76" y="3867150"/>
            <a:ext cx="4489449" cy="877163"/>
          </a:xfrm>
          <a:prstGeom prst="rect">
            <a:avLst/>
          </a:prstGeom>
          <a:solidFill>
            <a:srgbClr val="FFD57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/>
              <a:t>Se </a:t>
            </a:r>
            <a:r>
              <a:rPr lang="en-US" sz="1700" dirty="0" smtClean="0"/>
              <a:t>o </a:t>
            </a:r>
            <a:r>
              <a:rPr lang="en-US" sz="1700" dirty="0" err="1" smtClean="0"/>
              <a:t>cliente</a:t>
            </a:r>
            <a:r>
              <a:rPr lang="en-US" sz="1700" dirty="0" smtClean="0"/>
              <a:t> vive </a:t>
            </a:r>
            <a:r>
              <a:rPr lang="en-US" sz="1700" dirty="0" err="1" smtClean="0"/>
              <a:t>em</a:t>
            </a:r>
            <a:r>
              <a:rPr lang="en-US" sz="1700" dirty="0" smtClean="0"/>
              <a:t> </a:t>
            </a:r>
            <a:r>
              <a:rPr lang="en-US" sz="1700" dirty="0" err="1" smtClean="0"/>
              <a:t>uma</a:t>
            </a:r>
            <a:r>
              <a:rPr lang="en-US" sz="1700" dirty="0" smtClean="0"/>
              <a:t> </a:t>
            </a:r>
            <a:r>
              <a:rPr lang="pt-BR" sz="1700" dirty="0" smtClean="0"/>
              <a:t>área </a:t>
            </a:r>
            <a:r>
              <a:rPr lang="en-US" sz="1700" dirty="0" smtClean="0"/>
              <a:t>rural,</a:t>
            </a:r>
            <a:br>
              <a:rPr lang="en-US" sz="1700" dirty="0" smtClean="0"/>
            </a:br>
            <a:r>
              <a:rPr lang="en-US" sz="1700" b="1" dirty="0" smtClean="0"/>
              <a:t>e</a:t>
            </a:r>
            <a:r>
              <a:rPr lang="en-US" sz="1700" dirty="0" smtClean="0"/>
              <a:t> </a:t>
            </a:r>
            <a:r>
              <a:rPr lang="en-US" sz="1700" dirty="0" err="1" smtClean="0"/>
              <a:t>seu</a:t>
            </a:r>
            <a:r>
              <a:rPr lang="en-US" sz="1700" dirty="0" smtClean="0"/>
              <a:t> </a:t>
            </a:r>
            <a:r>
              <a:rPr lang="en-US" sz="1700" dirty="0" err="1" smtClean="0"/>
              <a:t>consumo</a:t>
            </a:r>
            <a:r>
              <a:rPr lang="en-US" sz="1700" dirty="0" smtClean="0"/>
              <a:t> mensal </a:t>
            </a:r>
            <a:r>
              <a:rPr lang="pt-BR" sz="1700" dirty="0" smtClean="0"/>
              <a:t>for alto,</a:t>
            </a:r>
            <a:br>
              <a:rPr lang="pt-BR" sz="1700" dirty="0" smtClean="0"/>
            </a:br>
            <a:r>
              <a:rPr lang="pt-BR" sz="1700" b="1" dirty="0" smtClean="0"/>
              <a:t>então</a:t>
            </a:r>
            <a:r>
              <a:rPr lang="pt-BR" sz="1700" dirty="0" smtClean="0"/>
              <a:t> o cliente provavelmente vai renovar</a:t>
            </a:r>
            <a:endParaRPr lang="en-US" sz="1700" dirty="0"/>
          </a:p>
        </p:txBody>
      </p:sp>
      <p:sp>
        <p:nvSpPr>
          <p:cNvPr id="9" name="TextBox 8"/>
          <p:cNvSpPr txBox="1"/>
          <p:nvPr/>
        </p:nvSpPr>
        <p:spPr>
          <a:xfrm>
            <a:off x="4578351" y="3858220"/>
            <a:ext cx="4489449" cy="877163"/>
          </a:xfrm>
          <a:prstGeom prst="rect">
            <a:avLst/>
          </a:prstGeom>
          <a:solidFill>
            <a:srgbClr val="FFD57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/>
              <a:t>Se </a:t>
            </a:r>
            <a:r>
              <a:rPr lang="en-US" sz="1700" dirty="0" smtClean="0"/>
              <a:t>o </a:t>
            </a:r>
            <a:r>
              <a:rPr lang="en-US" sz="1700" dirty="0" err="1" smtClean="0"/>
              <a:t>cliente</a:t>
            </a:r>
            <a:r>
              <a:rPr lang="en-US" sz="1700" dirty="0" smtClean="0"/>
              <a:t> vive </a:t>
            </a:r>
            <a:r>
              <a:rPr lang="en-US" sz="1700" dirty="0" err="1" smtClean="0"/>
              <a:t>em</a:t>
            </a:r>
            <a:r>
              <a:rPr lang="en-US" sz="1700" dirty="0" smtClean="0"/>
              <a:t> </a:t>
            </a:r>
            <a:r>
              <a:rPr lang="en-US" sz="1700" dirty="0" err="1" smtClean="0"/>
              <a:t>uma</a:t>
            </a:r>
            <a:r>
              <a:rPr lang="en-US" sz="1700" dirty="0" smtClean="0"/>
              <a:t> </a:t>
            </a:r>
            <a:r>
              <a:rPr lang="pt-BR" sz="1700" dirty="0" smtClean="0"/>
              <a:t>área urbana</a:t>
            </a:r>
            <a:r>
              <a:rPr lang="en-US" sz="1700" dirty="0" smtClean="0"/>
              <a:t>,</a:t>
            </a:r>
            <a:br>
              <a:rPr lang="en-US" sz="1700" dirty="0" smtClean="0"/>
            </a:br>
            <a:r>
              <a:rPr lang="en-US" sz="1700" b="1" dirty="0" smtClean="0"/>
              <a:t>e</a:t>
            </a:r>
            <a:r>
              <a:rPr lang="en-US" sz="1700" dirty="0" smtClean="0"/>
              <a:t> </a:t>
            </a:r>
            <a:r>
              <a:rPr lang="pt-BR" sz="1700" dirty="0" smtClean="0"/>
              <a:t>ele costuma explorar novas funcionalidades,</a:t>
            </a:r>
            <a:br>
              <a:rPr lang="pt-BR" sz="1700" dirty="0" smtClean="0"/>
            </a:br>
            <a:r>
              <a:rPr lang="pt-BR" sz="1700" b="1" dirty="0" smtClean="0"/>
              <a:t>então</a:t>
            </a:r>
            <a:r>
              <a:rPr lang="pt-BR" sz="1700" dirty="0" smtClean="0"/>
              <a:t> o cliente provavelmente não vai renovar</a:t>
            </a:r>
            <a:endParaRPr lang="en-US" sz="17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13</a:t>
            </a:fld>
            <a:endParaRPr lang="pt-BR" dirty="0"/>
          </a:p>
        </p:txBody>
      </p:sp>
      <p:sp>
        <p:nvSpPr>
          <p:cNvPr id="11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332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3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34579"/>
            <a:ext cx="8382000" cy="460771"/>
          </a:xfrm>
        </p:spPr>
        <p:txBody>
          <a:bodyPr/>
          <a:lstStyle/>
          <a:p>
            <a:r>
              <a:rPr lang="pt-BR" dirty="0" smtClean="0"/>
              <a:t>DADOS DE TREINO SÃO APRESENTADOS COMO UMA TABELA</a:t>
            </a:r>
            <a:endParaRPr lang="pt-BR" dirty="0"/>
          </a:p>
        </p:txBody>
      </p:sp>
      <p:graphicFrame>
        <p:nvGraphicFramePr>
          <p:cNvPr id="4" name="Group 4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99853"/>
              </p:ext>
            </p:extLst>
          </p:nvPr>
        </p:nvGraphicFramePr>
        <p:xfrm>
          <a:off x="152401" y="1428750"/>
          <a:ext cx="8610600" cy="2151064"/>
        </p:xfrm>
        <a:graphic>
          <a:graphicData uri="http://schemas.openxmlformats.org/drawingml/2006/table">
            <a:tbl>
              <a:tblPr/>
              <a:tblGrid>
                <a:gridCol w="1880652"/>
                <a:gridCol w="1788995"/>
                <a:gridCol w="1459711"/>
                <a:gridCol w="1507237"/>
                <a:gridCol w="1974005"/>
              </a:tblGrid>
              <a:tr h="676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N</a:t>
                      </a:r>
                      <a:r>
                        <a:rPr kumimoji="0" lang="pt-B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úmero de compras</a:t>
                      </a: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:</a:t>
                      </a:r>
                    </a:p>
                  </a:txBody>
                  <a:tcPr marT="34284" marB="3428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Última compra</a:t>
                      </a: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: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G</a:t>
                      </a:r>
                      <a:r>
                        <a:rPr kumimoji="0" lang="pt-BR" alt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ê</a:t>
                      </a:r>
                      <a:r>
                        <a:rPr kumimoji="0" lang="en-US" alt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nero</a:t>
                      </a: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: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Renda: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Propenso</a:t>
                      </a: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 a </a:t>
                      </a:r>
                      <a:r>
                        <a:rPr kumimoji="0" lang="en-US" alt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comprar</a:t>
                      </a: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 :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61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7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sapato</a:t>
                      </a:r>
                      <a:endParaRPr kumimoji="0" lang="en-US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M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alta</a:t>
                      </a:r>
                      <a:endParaRPr kumimoji="0" lang="en-US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luva</a:t>
                      </a:r>
                      <a:endParaRPr kumimoji="0" lang="en-US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9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3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luva</a:t>
                      </a:r>
                      <a:endParaRPr kumimoji="0" lang="en-US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F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m</a:t>
                      </a:r>
                      <a:r>
                        <a:rPr kumimoji="0" lang="pt-BR" alt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édia</a:t>
                      </a:r>
                      <a:endParaRPr kumimoji="0" lang="en-US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chap</a:t>
                      </a:r>
                      <a:r>
                        <a:rPr kumimoji="0" lang="pt-BR" alt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éu</a:t>
                      </a:r>
                      <a:endParaRPr kumimoji="0" lang="en-US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11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1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chap</a:t>
                      </a:r>
                      <a:r>
                        <a:rPr kumimoji="0" lang="pt-BR" alt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éu</a:t>
                      </a:r>
                      <a:endParaRPr kumimoji="0" lang="en-US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M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alta</a:t>
                      </a:r>
                      <a:endParaRPr kumimoji="0" lang="en-US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sapato</a:t>
                      </a:r>
                      <a:endParaRPr kumimoji="0" lang="en-US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8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46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luva</a:t>
                      </a:r>
                      <a:endParaRPr kumimoji="0" lang="en-US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F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baixa</a:t>
                      </a:r>
                      <a:endParaRPr kumimoji="0" lang="en-US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piano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 Box 46"/>
          <p:cNvSpPr txBox="1">
            <a:spLocks noChangeArrowheads="1"/>
          </p:cNvSpPr>
          <p:nvPr/>
        </p:nvSpPr>
        <p:spPr bwMode="auto">
          <a:xfrm>
            <a:off x="1097631" y="3886200"/>
            <a:ext cx="705193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 dirty="0" smtClean="0">
                <a:effectLst/>
                <a:latin typeface="Corbel" panose="020B0503020204020204" pitchFamily="34" charset="0"/>
              </a:rPr>
              <a:t>Este </a:t>
            </a:r>
            <a:r>
              <a:rPr lang="pt-BR" altLang="en-US" sz="1800" i="0" dirty="0" smtClean="0">
                <a:effectLst/>
                <a:latin typeface="Corbel" panose="020B0503020204020204" pitchFamily="34" charset="0"/>
              </a:rPr>
              <a:t>é o formato requerido para dados de treino, um registro por cliente.</a:t>
            </a:r>
            <a:endParaRPr lang="en-US" altLang="en-US" sz="1800" i="0" dirty="0">
              <a:effectLst/>
              <a:latin typeface="Corbel" panose="020B0503020204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14</a:t>
            </a:fld>
            <a:endParaRPr lang="pt-BR" dirty="0"/>
          </a:p>
        </p:txBody>
      </p:sp>
      <p:sp>
        <p:nvSpPr>
          <p:cNvPr id="7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034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34579"/>
            <a:ext cx="8382000" cy="460771"/>
          </a:xfrm>
        </p:spPr>
        <p:txBody>
          <a:bodyPr/>
          <a:lstStyle/>
          <a:p>
            <a:r>
              <a:rPr lang="pt-BR" dirty="0" smtClean="0"/>
              <a:t>PORQUE NÃO SE DEVE MEMORIZAR EXEMPLOS DE TREINO</a:t>
            </a:r>
            <a:endParaRPr lang="pt-BR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1314450"/>
            <a:ext cx="85344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err="1" smtClean="0"/>
              <a:t>Aprender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atrav</a:t>
            </a:r>
            <a:r>
              <a:rPr lang="pt-BR" altLang="en-US" sz="2400" dirty="0" smtClean="0"/>
              <a:t>és do histórico é lembra do histórico.</a:t>
            </a:r>
            <a:endParaRPr lang="en-US" altLang="en-US" sz="2400" dirty="0" smtClean="0"/>
          </a:p>
          <a:p>
            <a:r>
              <a:rPr lang="en-US" altLang="en-US" sz="2400" dirty="0" err="1" smtClean="0"/>
              <a:t>Portanto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bastaria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olhar</a:t>
            </a:r>
            <a:r>
              <a:rPr lang="en-US" altLang="en-US" sz="2400" dirty="0" smtClean="0"/>
              <a:t> a </a:t>
            </a:r>
            <a:r>
              <a:rPr lang="en-US" altLang="en-US" sz="2400" dirty="0" err="1" smtClean="0"/>
              <a:t>tabela</a:t>
            </a:r>
            <a:r>
              <a:rPr lang="en-US" altLang="en-US" sz="2400" dirty="0" smtClean="0"/>
              <a:t> e </a:t>
            </a:r>
            <a:r>
              <a:rPr lang="en-US" altLang="en-US" sz="2400" dirty="0" err="1" smtClean="0"/>
              <a:t>comparar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os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casos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novos</a:t>
            </a:r>
            <a:r>
              <a:rPr lang="en-US" altLang="en-US" sz="2400" dirty="0" smtClean="0"/>
              <a:t> com </a:t>
            </a:r>
            <a:r>
              <a:rPr lang="en-US" altLang="en-US" sz="2400" dirty="0" err="1" smtClean="0"/>
              <a:t>os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antigos</a:t>
            </a:r>
            <a:r>
              <a:rPr lang="en-US" altLang="en-US" sz="2400" dirty="0" smtClean="0"/>
              <a:t>.</a:t>
            </a:r>
          </a:p>
          <a:p>
            <a:endParaRPr lang="en-US" altLang="en-US" sz="2400" dirty="0" smtClean="0"/>
          </a:p>
          <a:p>
            <a:r>
              <a:rPr lang="en-US" altLang="en-US" sz="2400" b="1" dirty="0" err="1" smtClean="0"/>
              <a:t>Resposta</a:t>
            </a:r>
            <a:r>
              <a:rPr lang="en-US" altLang="en-US" sz="2400" b="1" dirty="0" smtClean="0"/>
              <a:t>:</a:t>
            </a:r>
            <a:r>
              <a:rPr lang="en-US" altLang="en-US" sz="2400" dirty="0" smtClean="0"/>
              <a:t> H</a:t>
            </a:r>
            <a:r>
              <a:rPr lang="pt-BR" altLang="en-US" sz="2400" dirty="0" smtClean="0"/>
              <a:t>á demasiadas fileiras de dados possíveis</a:t>
            </a:r>
            <a:r>
              <a:rPr lang="en-US" altLang="en-US" sz="2400" dirty="0" smtClean="0"/>
              <a:t>.</a:t>
            </a:r>
          </a:p>
          <a:p>
            <a:r>
              <a:rPr lang="en-US" altLang="en-US" sz="2400" dirty="0" err="1" smtClean="0"/>
              <a:t>Isto</a:t>
            </a:r>
            <a:r>
              <a:rPr lang="en-US" altLang="en-US" sz="2400" dirty="0" smtClean="0"/>
              <a:t> </a:t>
            </a:r>
            <a:r>
              <a:rPr lang="pt-BR" altLang="en-US" sz="2400" dirty="0" smtClean="0"/>
              <a:t>é</a:t>
            </a:r>
            <a:r>
              <a:rPr lang="en-US" altLang="en-US" sz="2400" dirty="0" smtClean="0"/>
              <a:t>, </a:t>
            </a:r>
            <a:r>
              <a:rPr lang="en-US" altLang="en-US" sz="2400" i="1" dirty="0" err="1" smtClean="0"/>
              <a:t>cada</a:t>
            </a:r>
            <a:r>
              <a:rPr lang="en-US" altLang="en-US" sz="2400" i="1" dirty="0" smtClean="0"/>
              <a:t> </a:t>
            </a:r>
            <a:r>
              <a:rPr lang="en-US" altLang="en-US" sz="2400" i="1" dirty="0" err="1" smtClean="0"/>
              <a:t>cliente</a:t>
            </a:r>
            <a:r>
              <a:rPr lang="en-US" altLang="en-US" sz="2400" i="1" dirty="0" smtClean="0"/>
              <a:t> </a:t>
            </a:r>
            <a:r>
              <a:rPr lang="pt-BR" altLang="en-US" sz="2400" i="1" dirty="0" smtClean="0"/>
              <a:t>é único</a:t>
            </a:r>
            <a:r>
              <a:rPr lang="en-US" altLang="en-US" sz="2400" i="1" dirty="0" smtClean="0"/>
              <a:t>!</a:t>
            </a:r>
          </a:p>
          <a:p>
            <a:endParaRPr lang="en-US" altLang="en-US" sz="2400" i="1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8567" y="3649662"/>
            <a:ext cx="893233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4200" y="3638550"/>
            <a:ext cx="88644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8263" y="3600450"/>
            <a:ext cx="94333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15</a:t>
            </a:fld>
            <a:endParaRPr lang="pt-BR" dirty="0"/>
          </a:p>
        </p:txBody>
      </p:sp>
      <p:sp>
        <p:nvSpPr>
          <p:cNvPr id="9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971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DESAFIO: GENERALIZAR É UMA ARTE</a:t>
            </a:r>
            <a:endParaRPr lang="pt-B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0375" y="971550"/>
            <a:ext cx="8683625" cy="350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8925">
              <a:lnSpc>
                <a:spcPct val="80000"/>
              </a:lnSpc>
            </a:pPr>
            <a:r>
              <a:rPr lang="en-US" altLang="en-US" sz="2300" b="1" dirty="0" err="1" smtClean="0"/>
              <a:t>Encontre</a:t>
            </a:r>
            <a:r>
              <a:rPr lang="en-US" altLang="en-US" sz="2300" b="1" dirty="0" smtClean="0"/>
              <a:t> um </a:t>
            </a:r>
            <a:r>
              <a:rPr lang="en-US" altLang="en-US" sz="2300" b="1" dirty="0" err="1" smtClean="0"/>
              <a:t>modelo</a:t>
            </a:r>
            <a:r>
              <a:rPr lang="en-US" altLang="en-US" sz="2300" b="1" dirty="0" smtClean="0"/>
              <a:t> </a:t>
            </a:r>
            <a:r>
              <a:rPr lang="en-US" altLang="en-US" sz="2300" b="1" i="1" u="sng" dirty="0" err="1" smtClean="0"/>
              <a:t>que</a:t>
            </a:r>
            <a:r>
              <a:rPr lang="en-US" altLang="en-US" sz="2300" b="1" i="1" u="sng" dirty="0" smtClean="0"/>
              <a:t> </a:t>
            </a:r>
            <a:r>
              <a:rPr lang="en-US" altLang="en-US" sz="2300" b="1" i="1" u="sng" dirty="0" err="1" smtClean="0"/>
              <a:t>funcione</a:t>
            </a:r>
            <a:r>
              <a:rPr lang="en-US" altLang="en-US" sz="2300" b="1" i="1" u="sng" dirty="0" smtClean="0"/>
              <a:t> de </a:t>
            </a:r>
            <a:r>
              <a:rPr lang="en-US" altLang="en-US" sz="2300" b="1" i="1" u="sng" dirty="0" err="1" smtClean="0"/>
              <a:t>modo</a:t>
            </a:r>
            <a:r>
              <a:rPr lang="en-US" altLang="en-US" sz="2300" b="1" i="1" u="sng" dirty="0" smtClean="0"/>
              <a:t> </a:t>
            </a:r>
            <a:r>
              <a:rPr lang="en-US" altLang="en-US" sz="2300" b="1" i="1" u="sng" dirty="0" err="1" smtClean="0"/>
              <a:t>geral</a:t>
            </a:r>
            <a:endParaRPr lang="en-US" altLang="en-US" sz="2300" b="1" i="1" u="sng" dirty="0" smtClean="0"/>
          </a:p>
          <a:p>
            <a:pPr lvl="1">
              <a:lnSpc>
                <a:spcPct val="80000"/>
              </a:lnSpc>
            </a:pPr>
            <a:r>
              <a:rPr lang="en-US" altLang="en-US" sz="2300" dirty="0" err="1" smtClean="0"/>
              <a:t>Preciso</a:t>
            </a:r>
            <a:endParaRPr lang="en-US" altLang="en-US" sz="2300" dirty="0" smtClean="0"/>
          </a:p>
          <a:p>
            <a:pPr lvl="1">
              <a:lnSpc>
                <a:spcPct val="80000"/>
              </a:lnSpc>
            </a:pPr>
            <a:r>
              <a:rPr lang="en-US" altLang="en-US" sz="2300" dirty="0" err="1" smtClean="0"/>
              <a:t>Consistente</a:t>
            </a:r>
            <a:endParaRPr lang="en-US" altLang="en-US" sz="2300" dirty="0" smtClean="0"/>
          </a:p>
          <a:p>
            <a:pPr lvl="1">
              <a:lnSpc>
                <a:spcPct val="80000"/>
              </a:lnSpc>
            </a:pPr>
            <a:r>
              <a:rPr lang="en-US" altLang="en-US" sz="2300" dirty="0" err="1" smtClean="0"/>
              <a:t>Novas</a:t>
            </a:r>
            <a:r>
              <a:rPr lang="en-US" altLang="en-US" sz="2300" dirty="0" smtClean="0"/>
              <a:t> </a:t>
            </a:r>
            <a:r>
              <a:rPr lang="en-US" altLang="en-US" sz="2300" dirty="0" err="1" smtClean="0"/>
              <a:t>situaç</a:t>
            </a:r>
            <a:r>
              <a:rPr lang="pt-BR" altLang="en-US" sz="2300" dirty="0" err="1" smtClean="0"/>
              <a:t>ões</a:t>
            </a:r>
            <a:r>
              <a:rPr lang="pt-BR" altLang="en-US" sz="2300" dirty="0" smtClean="0"/>
              <a:t> não encontradas nos dados de treino</a:t>
            </a:r>
            <a:endParaRPr lang="en-US" altLang="en-US" sz="2300" dirty="0" smtClean="0"/>
          </a:p>
          <a:p>
            <a:pPr indent="-288925">
              <a:lnSpc>
                <a:spcPct val="80000"/>
              </a:lnSpc>
            </a:pPr>
            <a:r>
              <a:rPr lang="en-US" altLang="en-US" sz="2300" b="1" dirty="0" smtClean="0"/>
              <a:t/>
            </a:r>
            <a:br>
              <a:rPr lang="en-US" altLang="en-US" sz="2300" b="1" dirty="0" smtClean="0"/>
            </a:br>
            <a:r>
              <a:rPr lang="en-US" altLang="en-US" sz="2300" b="1" dirty="0" smtClean="0"/>
              <a:t>Dados de </a:t>
            </a:r>
            <a:r>
              <a:rPr lang="en-US" altLang="en-US" sz="2300" b="1" dirty="0" err="1" smtClean="0"/>
              <a:t>treino</a:t>
            </a:r>
            <a:endParaRPr lang="en-US" altLang="en-US" sz="2300" b="1" dirty="0" smtClean="0"/>
          </a:p>
          <a:p>
            <a:pPr lvl="1">
              <a:lnSpc>
                <a:spcPct val="80000"/>
              </a:lnSpc>
            </a:pPr>
            <a:r>
              <a:rPr lang="en-US" altLang="en-US" sz="2300" dirty="0" err="1" smtClean="0"/>
              <a:t>Tamanho</a:t>
            </a:r>
            <a:r>
              <a:rPr lang="en-US" altLang="en-US" sz="2300" dirty="0" smtClean="0"/>
              <a:t> </a:t>
            </a:r>
            <a:r>
              <a:rPr lang="en-US" altLang="en-US" sz="2300" dirty="0" err="1" smtClean="0"/>
              <a:t>limitado</a:t>
            </a:r>
            <a:endParaRPr lang="en-US" altLang="en-US" sz="2300" dirty="0" smtClean="0"/>
          </a:p>
          <a:p>
            <a:pPr lvl="1">
              <a:lnSpc>
                <a:spcPct val="80000"/>
              </a:lnSpc>
            </a:pPr>
            <a:r>
              <a:rPr lang="en-US" altLang="en-US" sz="2300" dirty="0" err="1" smtClean="0"/>
              <a:t>Cont</a:t>
            </a:r>
            <a:r>
              <a:rPr lang="pt-BR" altLang="en-US" sz="2300" dirty="0" err="1" smtClean="0"/>
              <a:t>êm</a:t>
            </a:r>
            <a:r>
              <a:rPr lang="pt-BR" altLang="en-US" sz="2300" dirty="0" smtClean="0"/>
              <a:t> </a:t>
            </a:r>
            <a:r>
              <a:rPr lang="en-US" altLang="en-US" sz="2300" dirty="0" err="1" smtClean="0"/>
              <a:t>muito</a:t>
            </a:r>
            <a:r>
              <a:rPr lang="en-US" altLang="en-US" sz="2300" dirty="0" smtClean="0"/>
              <a:t> </a:t>
            </a:r>
            <a:r>
              <a:rPr lang="en-US" altLang="en-US" sz="2300" dirty="0" err="1" smtClean="0"/>
              <a:t>ru</a:t>
            </a:r>
            <a:r>
              <a:rPr lang="pt-BR" altLang="en-US" sz="2300" dirty="0" err="1" smtClean="0"/>
              <a:t>ído</a:t>
            </a:r>
            <a:endParaRPr lang="en-US" altLang="en-US" sz="2300" dirty="0" smtClean="0"/>
          </a:p>
          <a:p>
            <a:pPr lvl="1">
              <a:lnSpc>
                <a:spcPct val="80000"/>
              </a:lnSpc>
            </a:pPr>
            <a:r>
              <a:rPr lang="en-US" altLang="en-US" sz="2300" dirty="0" err="1" smtClean="0"/>
              <a:t>Elementos</a:t>
            </a:r>
            <a:r>
              <a:rPr lang="en-US" altLang="en-US" sz="2300" dirty="0" smtClean="0"/>
              <a:t> </a:t>
            </a:r>
            <a:r>
              <a:rPr lang="en-US" altLang="en-US" sz="2300" dirty="0" err="1" smtClean="0"/>
              <a:t>preditivos</a:t>
            </a:r>
            <a:r>
              <a:rPr lang="en-US" altLang="en-US" sz="2300" dirty="0" smtClean="0"/>
              <a:t> </a:t>
            </a:r>
            <a:r>
              <a:rPr lang="en-US" altLang="en-US" sz="2300" dirty="0" err="1" smtClean="0"/>
              <a:t>incompletos</a:t>
            </a:r>
            <a:r>
              <a:rPr lang="en-US" altLang="en-US" sz="2300" dirty="0" smtClean="0"/>
              <a:t/>
            </a:r>
            <a:br>
              <a:rPr lang="en-US" altLang="en-US" sz="2300" dirty="0" smtClean="0"/>
            </a:br>
            <a:endParaRPr lang="en-US" altLang="en-US" sz="2300" dirty="0" smtClean="0"/>
          </a:p>
          <a:p>
            <a:pPr indent="-288925">
              <a:lnSpc>
                <a:spcPct val="80000"/>
              </a:lnSpc>
            </a:pPr>
            <a:r>
              <a:rPr lang="en-US" altLang="en-US" sz="2300" b="1" dirty="0" smtClean="0">
                <a:solidFill>
                  <a:schemeClr val="tx1"/>
                </a:solidFill>
              </a:rPr>
              <a:t>O </a:t>
            </a:r>
            <a:r>
              <a:rPr lang="en-US" altLang="en-US" sz="2300" b="1" dirty="0" err="1" smtClean="0">
                <a:solidFill>
                  <a:schemeClr val="tx1"/>
                </a:solidFill>
              </a:rPr>
              <a:t>computador</a:t>
            </a:r>
            <a:r>
              <a:rPr lang="en-US" altLang="en-US" sz="2300" b="1" dirty="0" smtClean="0">
                <a:solidFill>
                  <a:schemeClr val="tx1"/>
                </a:solidFill>
              </a:rPr>
              <a:t> n</a:t>
            </a:r>
            <a:r>
              <a:rPr lang="pt-BR" altLang="en-US" sz="2300" b="1" dirty="0" err="1" smtClean="0">
                <a:solidFill>
                  <a:schemeClr val="tx1"/>
                </a:solidFill>
              </a:rPr>
              <a:t>ão</a:t>
            </a:r>
            <a:r>
              <a:rPr lang="pt-BR" altLang="en-US" sz="2300" b="1" dirty="0" smtClean="0">
                <a:solidFill>
                  <a:schemeClr val="tx1"/>
                </a:solidFill>
              </a:rPr>
              <a:t> conhece ou não entende as variáveis, o mundo </a:t>
            </a:r>
            <a:endParaRPr lang="en-US" altLang="en-US" sz="2300" b="1" dirty="0" smtClean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162800" y="2228850"/>
            <a:ext cx="1981200" cy="1808163"/>
            <a:chOff x="1824" y="633"/>
            <a:chExt cx="2834" cy="2849"/>
          </a:xfrm>
        </p:grpSpPr>
        <p:sp>
          <p:nvSpPr>
            <p:cNvPr id="6" name="Puzzle3"/>
            <p:cNvSpPr>
              <a:spLocks noEditPoints="1" noChangeArrowheads="1"/>
            </p:cNvSpPr>
            <p:nvPr/>
          </p:nvSpPr>
          <p:spPr bwMode="auto">
            <a:xfrm>
              <a:off x="3205" y="633"/>
              <a:ext cx="1114" cy="1516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/>
            </a:p>
          </p:txBody>
        </p:sp>
        <p:sp>
          <p:nvSpPr>
            <p:cNvPr id="7" name="Puzzle2"/>
            <p:cNvSpPr>
              <a:spLocks noEditPoints="1" noChangeArrowheads="1"/>
            </p:cNvSpPr>
            <p:nvPr/>
          </p:nvSpPr>
          <p:spPr bwMode="auto">
            <a:xfrm>
              <a:off x="2879" y="1736"/>
              <a:ext cx="1779" cy="1378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/>
            </a:p>
          </p:txBody>
        </p:sp>
        <p:sp>
          <p:nvSpPr>
            <p:cNvPr id="8" name="Puzzle4"/>
            <p:cNvSpPr>
              <a:spLocks noEditPoints="1" noChangeArrowheads="1"/>
            </p:cNvSpPr>
            <p:nvPr/>
          </p:nvSpPr>
          <p:spPr bwMode="auto">
            <a:xfrm>
              <a:off x="2193" y="1721"/>
              <a:ext cx="1072" cy="1761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/>
            </a:p>
          </p:txBody>
        </p:sp>
        <p:sp>
          <p:nvSpPr>
            <p:cNvPr id="9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16</a:t>
            </a:fld>
            <a:endParaRPr lang="pt-BR" dirty="0"/>
          </a:p>
        </p:txBody>
      </p:sp>
      <p:sp>
        <p:nvSpPr>
          <p:cNvPr id="11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45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971550"/>
            <a:ext cx="7772400" cy="590398"/>
          </a:xfrm>
        </p:spPr>
        <p:txBody>
          <a:bodyPr>
            <a:noAutofit/>
          </a:bodyPr>
          <a:lstStyle/>
          <a:p>
            <a:r>
              <a:rPr lang="pt-BR" altLang="pt-BR" sz="3500" b="1" dirty="0" smtClean="0">
                <a:solidFill>
                  <a:schemeClr val="accent3"/>
                </a:solidFill>
                <a:latin typeface="Tw Cen MT Condensed Extra Bold" charset="0"/>
                <a:ea typeface="Tw Cen MT Condensed Extra Bold" charset="0"/>
                <a:cs typeface="Tw Cen MT Condensed Extra Bold" charset="0"/>
              </a:rPr>
              <a:t>ÁRVORES DE DECISÃO</a:t>
            </a:r>
            <a:endParaRPr lang="en-US" altLang="pt-BR" sz="3500" b="1" i="0" dirty="0">
              <a:solidFill>
                <a:schemeClr val="accent3"/>
              </a:solidFill>
              <a:latin typeface="Tw Cen MT Condensed Extra Bold" charset="0"/>
              <a:ea typeface="Tw Cen MT Condensed Extra Bold" charset="0"/>
              <a:cs typeface="Tw Cen MT Condensed Extra Bold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4781550"/>
            <a:ext cx="9144000" cy="3706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Impact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, Inc. | © 2017 Todos os Direitos Reservados.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4857750"/>
            <a:ext cx="2133600" cy="273844"/>
          </a:xfrm>
        </p:spPr>
        <p:txBody>
          <a:bodyPr/>
          <a:lstStyle/>
          <a:p>
            <a:fld id="{1C50E3D8-4F71-439C-86E0-02F2949D4E0B}" type="slidenum">
              <a:rPr lang="pt-BR" smtClean="0"/>
              <a:pPr/>
              <a:t>17</a:t>
            </a:fld>
            <a:endParaRPr lang="pt-BR" dirty="0"/>
          </a:p>
        </p:txBody>
      </p:sp>
      <p:pic>
        <p:nvPicPr>
          <p:cNvPr id="10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3" t="21159" r="37865" b="67050"/>
          <a:stretch/>
        </p:blipFill>
        <p:spPr>
          <a:xfrm>
            <a:off x="2514600" y="54875"/>
            <a:ext cx="3841426" cy="9522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1440418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Modelos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R</a:t>
            </a:r>
            <a:r>
              <a:rPr lang="pt-BR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ápidos</a:t>
            </a:r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 e Robustos 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Compostos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 de 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Regras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Relevantes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Corbel" charset="0"/>
              <a:ea typeface="Corbel" charset="0"/>
              <a:cs typeface="Corbel" charset="0"/>
            </a:endParaRPr>
          </a:p>
          <a:p>
            <a:pPr algn="ctr"/>
            <a:endParaRPr lang="en-US" b="1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0" y="3276421"/>
            <a:ext cx="32004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rbel" charset="0"/>
                <a:ea typeface="Corbel" charset="0"/>
                <a:cs typeface="Corbel" charset="0"/>
              </a:rPr>
              <a:t>Eric Siegel, Ph.D.</a:t>
            </a:r>
            <a:br>
              <a:rPr lang="en-US" b="1" dirty="0" smtClean="0">
                <a:latin typeface="Corbel" charset="0"/>
                <a:ea typeface="Corbel" charset="0"/>
                <a:cs typeface="Corbel" charset="0"/>
              </a:rPr>
            </a:b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Prediction Impact, Inc.</a:t>
            </a:r>
            <a:b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eric@predictionimpact.com</a:t>
            </a:r>
            <a:b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+1 (415) 683-1146</a:t>
            </a:r>
          </a:p>
        </p:txBody>
      </p:sp>
      <p:sp>
        <p:nvSpPr>
          <p:cNvPr id="9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54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6248400" y="2419350"/>
            <a:ext cx="115008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  <p:cxnSp>
        <p:nvCxnSpPr>
          <p:cNvPr id="71" name="Conector reto 48"/>
          <p:cNvCxnSpPr>
            <a:stCxn id="24" idx="0"/>
            <a:endCxn id="39" idx="3"/>
          </p:cNvCxnSpPr>
          <p:nvPr/>
        </p:nvCxnSpPr>
        <p:spPr>
          <a:xfrm flipV="1">
            <a:off x="2008668" y="2026072"/>
            <a:ext cx="315318" cy="393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ÁRVORE DE DECISÃO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58000" y="4933950"/>
            <a:ext cx="2133600" cy="1857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DDDCC1-A262-481E-80DC-0AB27FFC20AC}" type="slidenum">
              <a:rPr lang="en-US" altLang="en-US" sz="100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000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43000" y="3200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i="0">
              <a:effectLst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255488" y="2419350"/>
            <a:ext cx="115008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Dick Clark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1433624" y="2419350"/>
            <a:ext cx="115008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Papagaio</a:t>
            </a:r>
            <a:endParaRPr lang="en-US" altLang="en-US" sz="180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  <p:pic>
        <p:nvPicPr>
          <p:cNvPr id="31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1648" y="2791028"/>
            <a:ext cx="111904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0" y="2730769"/>
            <a:ext cx="1015775" cy="90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2416" y="2823263"/>
            <a:ext cx="1002066" cy="87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2800350"/>
            <a:ext cx="883770" cy="85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Conector reto 48"/>
          <p:cNvCxnSpPr/>
          <p:nvPr/>
        </p:nvCxnSpPr>
        <p:spPr>
          <a:xfrm flipV="1">
            <a:off x="2978179" y="1088743"/>
            <a:ext cx="811122" cy="4645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7"/>
          <p:cNvSpPr>
            <a:spLocks noChangeArrowheads="1"/>
          </p:cNvSpPr>
          <p:nvPr/>
        </p:nvSpPr>
        <p:spPr bwMode="auto">
          <a:xfrm>
            <a:off x="2134395" y="1047750"/>
            <a:ext cx="1294605" cy="11461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pt-BR" altLang="pt-BR" sz="1800" i="0" dirty="0" smtClean="0">
                <a:effectLst/>
                <a:latin typeface="Corbel" panose="020B0503020204020204" pitchFamily="34" charset="0"/>
              </a:rPr>
              <a:t>Ele</a:t>
            </a:r>
            <a:endParaRPr lang="pt-BR" altLang="pt-BR" sz="1800" i="0" dirty="0">
              <a:effectLst/>
              <a:latin typeface="Corbel" panose="020B0503020204020204" pitchFamily="34" charset="0"/>
            </a:endParaRPr>
          </a:p>
          <a:p>
            <a:pPr algn="ctr">
              <a:defRPr/>
            </a:pPr>
            <a:r>
              <a:rPr lang="pt-BR" altLang="pt-BR" sz="1800" i="0" dirty="0" smtClean="0">
                <a:effectLst/>
                <a:latin typeface="Corbel" panose="020B0503020204020204" pitchFamily="34" charset="0"/>
              </a:rPr>
              <a:t>fala?</a:t>
            </a:r>
            <a:endParaRPr lang="pt-BR" altLang="pt-BR" sz="1800" i="0" dirty="0">
              <a:effectLst/>
              <a:latin typeface="Corbel" panose="020B0503020204020204" pitchFamily="34" charset="0"/>
            </a:endParaRPr>
          </a:p>
        </p:txBody>
      </p:sp>
      <p:cxnSp>
        <p:nvCxnSpPr>
          <p:cNvPr id="55" name="Conector reto 48"/>
          <p:cNvCxnSpPr/>
          <p:nvPr/>
        </p:nvCxnSpPr>
        <p:spPr>
          <a:xfrm flipH="1" flipV="1">
            <a:off x="4973700" y="1088743"/>
            <a:ext cx="893700" cy="473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3733800" y="285750"/>
            <a:ext cx="1294605" cy="11461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800" i="0" dirty="0" smtClean="0">
                <a:effectLst/>
                <a:latin typeface="Corbel" panose="020B0503020204020204" pitchFamily="34" charset="0"/>
              </a:rPr>
              <a:t>Ele</a:t>
            </a:r>
          </a:p>
          <a:p>
            <a:pPr algn="ctr" eaLnBrk="1" hangingPunct="1">
              <a:defRPr/>
            </a:pPr>
            <a:r>
              <a:rPr lang="pt-BR" altLang="pt-BR" sz="1800" i="0" dirty="0" smtClean="0">
                <a:effectLst/>
                <a:latin typeface="Corbel" panose="020B0503020204020204" pitchFamily="34" charset="0"/>
              </a:rPr>
              <a:t>voa?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2964712" y="2419350"/>
            <a:ext cx="115008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Gaivota</a:t>
            </a:r>
            <a:endParaRPr lang="en-US" altLang="en-US" sz="180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  <p:cxnSp>
        <p:nvCxnSpPr>
          <p:cNvPr id="77" name="Conector reto 48"/>
          <p:cNvCxnSpPr>
            <a:stCxn id="22" idx="0"/>
            <a:endCxn id="40" idx="3"/>
          </p:cNvCxnSpPr>
          <p:nvPr/>
        </p:nvCxnSpPr>
        <p:spPr>
          <a:xfrm flipV="1">
            <a:off x="5375644" y="2026072"/>
            <a:ext cx="224147" cy="393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7"/>
          <p:cNvSpPr>
            <a:spLocks noChangeArrowheads="1"/>
          </p:cNvSpPr>
          <p:nvPr/>
        </p:nvSpPr>
        <p:spPr bwMode="auto">
          <a:xfrm>
            <a:off x="5410200" y="1047750"/>
            <a:ext cx="1294605" cy="11461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800" i="0" dirty="0" smtClean="0">
                <a:effectLst/>
                <a:latin typeface="Corbel" panose="020B0503020204020204" pitchFamily="34" charset="0"/>
              </a:rPr>
              <a:t>Anda sobre</a:t>
            </a:r>
          </a:p>
          <a:p>
            <a:pPr algn="ctr" eaLnBrk="1" hangingPunct="1">
              <a:defRPr/>
            </a:pPr>
            <a:r>
              <a:rPr lang="pt-BR" altLang="pt-BR" sz="1800" i="0" dirty="0" smtClean="0">
                <a:effectLst/>
                <a:latin typeface="Corbel" panose="020B0503020204020204" pitchFamily="34" charset="0"/>
              </a:rPr>
              <a:t>4 pernas?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4800600" y="2419350"/>
            <a:ext cx="115008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Cavalo</a:t>
            </a:r>
            <a:endParaRPr lang="en-US" altLang="en-US" sz="180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  <p:cxnSp>
        <p:nvCxnSpPr>
          <p:cNvPr id="78" name="Conector reto 48"/>
          <p:cNvCxnSpPr>
            <a:stCxn id="9" idx="0"/>
            <a:endCxn id="40" idx="5"/>
          </p:cNvCxnSpPr>
          <p:nvPr/>
        </p:nvCxnSpPr>
        <p:spPr>
          <a:xfrm flipH="1" flipV="1">
            <a:off x="6515214" y="2026072"/>
            <a:ext cx="315318" cy="393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to 48"/>
          <p:cNvCxnSpPr>
            <a:stCxn id="23" idx="0"/>
            <a:endCxn id="39" idx="5"/>
          </p:cNvCxnSpPr>
          <p:nvPr/>
        </p:nvCxnSpPr>
        <p:spPr>
          <a:xfrm flipH="1" flipV="1">
            <a:off x="3239409" y="2026072"/>
            <a:ext cx="300347" cy="393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10292576" y="3713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10560205" y="28770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1" name="Text Box 33"/>
          <p:cNvSpPr txBox="1">
            <a:spLocks noChangeArrowheads="1"/>
          </p:cNvSpPr>
          <p:nvPr/>
        </p:nvSpPr>
        <p:spPr bwMode="auto">
          <a:xfrm>
            <a:off x="838200" y="3988740"/>
            <a:ext cx="731520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altLang="en-US" sz="2000" b="1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SE </a:t>
            </a:r>
            <a:r>
              <a:rPr lang="en-US" altLang="en-US" sz="20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ele</a:t>
            </a:r>
            <a:r>
              <a:rPr lang="en-US" altLang="en-US" sz="20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altLang="en-US" sz="20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voa</a:t>
            </a:r>
            <a:r>
              <a:rPr lang="en-US" altLang="en-US" sz="20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altLang="en-US" sz="2000" b="1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e</a:t>
            </a:r>
            <a:r>
              <a:rPr lang="en-US" altLang="en-US" sz="20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n</a:t>
            </a:r>
            <a:r>
              <a:rPr lang="pt-BR" altLang="en-US" sz="20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ão</a:t>
            </a:r>
            <a:r>
              <a:rPr lang="pt-BR" altLang="en-US" sz="20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fala</a:t>
            </a:r>
            <a:r>
              <a:rPr lang="en-US" altLang="en-US" sz="20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pt-BR" altLang="en-US" sz="2000" b="1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ENTÃO</a:t>
            </a:r>
            <a:r>
              <a:rPr lang="en-US" altLang="en-US" sz="2000" b="1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pt-BR" altLang="en-US" sz="2000" i="0" u="sng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é uma gaivota</a:t>
            </a:r>
            <a:r>
              <a:rPr lang="en-US" altLang="en-US" sz="20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. </a:t>
            </a:r>
            <a:endParaRPr lang="en-US" altLang="en-US" sz="2000" b="1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2000" b="1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altLang="en-US" sz="2000" b="1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SE </a:t>
            </a:r>
            <a:r>
              <a:rPr lang="en-US" altLang="en-US" sz="20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ele</a:t>
            </a:r>
            <a:r>
              <a:rPr lang="en-US" altLang="en-US" sz="20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n</a:t>
            </a:r>
            <a:r>
              <a:rPr lang="pt-BR" altLang="en-US" sz="20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ão</a:t>
            </a:r>
            <a:r>
              <a:rPr lang="pt-BR" altLang="en-US" sz="20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voa</a:t>
            </a:r>
            <a:r>
              <a:rPr lang="en-US" altLang="en-US" sz="20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altLang="en-US" sz="2000" b="1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e</a:t>
            </a:r>
            <a:r>
              <a:rPr lang="en-US" altLang="en-US" sz="20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altLang="en-US" sz="20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anda</a:t>
            </a:r>
            <a:r>
              <a:rPr lang="en-US" altLang="en-US" sz="20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altLang="en-US" sz="20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sobre</a:t>
            </a:r>
            <a:r>
              <a:rPr lang="en-US" altLang="en-US" sz="20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altLang="en-US" sz="2000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4 </a:t>
            </a:r>
            <a:r>
              <a:rPr lang="en-US" altLang="en-US" sz="20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pernas</a:t>
            </a:r>
            <a:r>
              <a:rPr lang="en-US" altLang="en-US" sz="20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pt-BR" altLang="en-US" sz="2000" b="1" dirty="0">
                <a:solidFill>
                  <a:schemeClr val="bg1"/>
                </a:solidFill>
                <a:latin typeface="Corbel" panose="020B0503020204020204" pitchFamily="34" charset="0"/>
              </a:rPr>
              <a:t>ENTÃO</a:t>
            </a:r>
            <a:r>
              <a:rPr lang="en-US" altLang="en-US" sz="20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pt-BR" altLang="en-US" sz="2000" i="0" u="sng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é um cavalo</a:t>
            </a:r>
            <a:r>
              <a:rPr lang="en-US" altLang="en-US" sz="20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.</a:t>
            </a:r>
            <a:endParaRPr lang="en-US" altLang="en-US" sz="2000" b="1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4831646" y="482755"/>
            <a:ext cx="3184765" cy="2663656"/>
            <a:chOff x="5033666" y="482021"/>
            <a:chExt cx="3195932" cy="2663656"/>
          </a:xfrm>
        </p:grpSpPr>
        <p:sp>
          <p:nvSpPr>
            <p:cNvPr id="74" name="Line 24"/>
            <p:cNvSpPr>
              <a:spLocks noChangeShapeType="1"/>
            </p:cNvSpPr>
            <p:nvPr/>
          </p:nvSpPr>
          <p:spPr bwMode="auto">
            <a:xfrm flipH="1" flipV="1">
              <a:off x="5033666" y="482021"/>
              <a:ext cx="3195932" cy="116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/>
            </a:p>
          </p:txBody>
        </p:sp>
        <p:sp>
          <p:nvSpPr>
            <p:cNvPr id="75" name="Line 25"/>
            <p:cNvSpPr>
              <a:spLocks noChangeShapeType="1"/>
            </p:cNvSpPr>
            <p:nvPr/>
          </p:nvSpPr>
          <p:spPr bwMode="auto">
            <a:xfrm flipH="1">
              <a:off x="6781229" y="760921"/>
              <a:ext cx="1448368" cy="5340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/>
            </a:p>
          </p:txBody>
        </p:sp>
        <p:sp>
          <p:nvSpPr>
            <p:cNvPr id="76" name="Line 27"/>
            <p:cNvSpPr>
              <a:spLocks noChangeShapeType="1"/>
            </p:cNvSpPr>
            <p:nvPr/>
          </p:nvSpPr>
          <p:spPr bwMode="auto">
            <a:xfrm flipH="1">
              <a:off x="7588500" y="2413927"/>
              <a:ext cx="631802" cy="138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/>
            </a:p>
          </p:txBody>
        </p:sp>
        <p:sp>
          <p:nvSpPr>
            <p:cNvPr id="79" name="Line 28"/>
            <p:cNvSpPr>
              <a:spLocks noChangeShapeType="1"/>
            </p:cNvSpPr>
            <p:nvPr/>
          </p:nvSpPr>
          <p:spPr bwMode="auto">
            <a:xfrm flipH="1" flipV="1">
              <a:off x="6838271" y="1813043"/>
              <a:ext cx="1391325" cy="347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/>
            </a:p>
          </p:txBody>
        </p:sp>
        <p:sp>
          <p:nvSpPr>
            <p:cNvPr id="80" name="Line 26"/>
            <p:cNvSpPr>
              <a:spLocks noChangeShapeType="1"/>
            </p:cNvSpPr>
            <p:nvPr/>
          </p:nvSpPr>
          <p:spPr bwMode="auto">
            <a:xfrm flipH="1" flipV="1">
              <a:off x="7580681" y="2748647"/>
              <a:ext cx="639620" cy="3970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/>
            </a:p>
          </p:txBody>
        </p:sp>
      </p:grpSp>
      <p:sp>
        <p:nvSpPr>
          <p:cNvPr id="43" name="Text Box 23"/>
          <p:cNvSpPr txBox="1">
            <a:spLocks noChangeArrowheads="1"/>
          </p:cNvSpPr>
          <p:nvPr/>
        </p:nvSpPr>
        <p:spPr bwMode="auto">
          <a:xfrm>
            <a:off x="8016410" y="250031"/>
            <a:ext cx="1214148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en-US" sz="1800" b="1" dirty="0" err="1" smtClean="0">
                <a:latin typeface="Corbel" panose="020B0503020204020204" pitchFamily="34" charset="0"/>
              </a:rPr>
              <a:t>r</a:t>
            </a:r>
            <a:r>
              <a:rPr lang="en-US" altLang="en-US" sz="1800" b="1" dirty="0" err="1" smtClean="0">
                <a:effectLst/>
                <a:latin typeface="Corbel" panose="020B0503020204020204" pitchFamily="34" charset="0"/>
              </a:rPr>
              <a:t>aiz</a:t>
            </a:r>
            <a:endParaRPr lang="en-US" altLang="en-US" sz="1800" b="1" dirty="0"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orbel" panose="020B0503020204020204" pitchFamily="34" charset="0"/>
              </a:rPr>
              <a:t>n</a:t>
            </a:r>
            <a:r>
              <a:rPr lang="pt-BR" altLang="en-US" sz="1800" b="1" dirty="0" smtClean="0">
                <a:latin typeface="Corbel" panose="020B0503020204020204" pitchFamily="34" charset="0"/>
              </a:rPr>
              <a:t>ó interno</a:t>
            </a:r>
            <a:endParaRPr lang="pt-BR" altLang="en-US" sz="1800" b="1" dirty="0"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en-US" sz="1800" dirty="0" smtClean="0"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en-US" sz="1800" dirty="0" smtClean="0"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en-US" sz="1800" dirty="0" smtClean="0"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en-US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</a:br>
            <a:r>
              <a:rPr lang="en-US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(</a:t>
            </a:r>
            <a:r>
              <a:rPr lang="en-US" alt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pai</a:t>
            </a:r>
            <a:r>
              <a:rPr lang="en-US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)</a:t>
            </a:r>
            <a:endParaRPr lang="en-US" altLang="en-US" sz="1800" dirty="0" smtClean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(</a:t>
            </a:r>
            <a:r>
              <a:rPr lang="en-US" alt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filho</a:t>
            </a:r>
            <a:r>
              <a:rPr lang="en-US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orbel" panose="020B0503020204020204" pitchFamily="34" charset="0"/>
              </a:rPr>
              <a:t/>
            </a:r>
            <a:br>
              <a:rPr lang="en-US" altLang="en-US" sz="1800" dirty="0">
                <a:latin typeface="Corbel" panose="020B0503020204020204" pitchFamily="34" charset="0"/>
              </a:rPr>
            </a:br>
            <a:endParaRPr lang="en-US" altLang="en-US" sz="1800" dirty="0" smtClean="0"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orbel" panose="020B0503020204020204" pitchFamily="34" charset="0"/>
              </a:rPr>
              <a:t>n</a:t>
            </a:r>
            <a:r>
              <a:rPr lang="pt-BR" altLang="en-US" sz="1800" b="1" dirty="0" smtClean="0">
                <a:latin typeface="Corbel" panose="020B0503020204020204" pitchFamily="34" charset="0"/>
              </a:rPr>
              <a:t>ó folha</a:t>
            </a:r>
            <a:endParaRPr lang="en-US" altLang="en-US" sz="1800" b="1" dirty="0"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rPr>
              <a:t>(terminal)</a:t>
            </a:r>
            <a:endParaRPr lang="en-US" altLang="en-US" sz="18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effectLst/>
              <a:latin typeface="Corbel" panose="020B0503020204020204" pitchFamily="34" charset="0"/>
            </a:endParaRPr>
          </a:p>
        </p:txBody>
      </p:sp>
      <p:sp>
        <p:nvSpPr>
          <p:cNvPr id="35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138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971550"/>
            <a:ext cx="7772400" cy="590398"/>
          </a:xfrm>
        </p:spPr>
        <p:txBody>
          <a:bodyPr>
            <a:noAutofit/>
          </a:bodyPr>
          <a:lstStyle/>
          <a:p>
            <a:r>
              <a:rPr lang="pt-BR" altLang="pt-BR" sz="3500" b="1" dirty="0" smtClean="0">
                <a:solidFill>
                  <a:schemeClr val="accent3"/>
                </a:solidFill>
                <a:latin typeface="Tw Cen MT Condensed Extra Bold" charset="0"/>
                <a:ea typeface="Tw Cen MT Condensed Extra Bold" charset="0"/>
                <a:cs typeface="Tw Cen MT Condensed Extra Bold" charset="0"/>
              </a:rPr>
              <a:t>MÓDULO 1: INTRODUÇÃO E VISÃO GERAL</a:t>
            </a:r>
            <a:endParaRPr lang="en-US" altLang="pt-BR" sz="3500" b="1" i="0" dirty="0">
              <a:solidFill>
                <a:schemeClr val="accent3"/>
              </a:solidFill>
              <a:latin typeface="Tw Cen MT Condensed Extra Bold" charset="0"/>
              <a:ea typeface="Tw Cen MT Condensed Extra Bold" charset="0"/>
              <a:cs typeface="Tw Cen MT Condensed Extra Bold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4781550"/>
            <a:ext cx="9144000" cy="3706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atin typeface="Tw Cen MT" panose="020B0602020104020603" pitchFamily="34" charset="0"/>
                <a:ea typeface="Adobe Fangsong Std R" pitchFamily="18" charset="-128"/>
              </a:rPr>
              <a:t>Prediction Impact, Inc. | © 2017 Todos os Direitos Reservados.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4857750"/>
            <a:ext cx="2133600" cy="273844"/>
          </a:xfrm>
        </p:spPr>
        <p:txBody>
          <a:bodyPr/>
          <a:lstStyle/>
          <a:p>
            <a:fld id="{1C50E3D8-4F71-439C-86E0-02F2949D4E0B}" type="slidenum">
              <a:rPr lang="pt-BR" smtClean="0"/>
              <a:pPr/>
              <a:t>1</a:t>
            </a:fld>
            <a:endParaRPr lang="pt-BR" dirty="0"/>
          </a:p>
        </p:txBody>
      </p:sp>
      <p:pic>
        <p:nvPicPr>
          <p:cNvPr id="10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3" t="21159" r="37865" b="67050"/>
          <a:stretch/>
        </p:blipFill>
        <p:spPr>
          <a:xfrm>
            <a:off x="2514600" y="54875"/>
            <a:ext cx="3841426" cy="9522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91200" y="165735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rbel" charset="0"/>
                <a:ea typeface="Corbel" charset="0"/>
                <a:cs typeface="Corbel" charset="0"/>
              </a:rPr>
              <a:t>1. </a:t>
            </a:r>
            <a:r>
              <a:rPr lang="en-US" dirty="0" err="1" smtClean="0">
                <a:latin typeface="Corbel" charset="0"/>
                <a:ea typeface="Corbel" charset="0"/>
                <a:cs typeface="Corbel" charset="0"/>
              </a:rPr>
              <a:t>Introduç</a:t>
            </a:r>
            <a:r>
              <a:rPr lang="pt-BR" dirty="0" err="1" smtClean="0">
                <a:latin typeface="Corbel" charset="0"/>
                <a:ea typeface="Corbel" charset="0"/>
                <a:cs typeface="Corbel" charset="0"/>
              </a:rPr>
              <a:t>ão</a:t>
            </a:r>
            <a:r>
              <a:rPr lang="pt-BR" dirty="0" smtClean="0">
                <a:latin typeface="Corbel" charset="0"/>
                <a:ea typeface="Corbel" charset="0"/>
                <a:cs typeface="Corbel" charset="0"/>
              </a:rPr>
              <a:t/>
            </a:r>
            <a:br>
              <a:rPr lang="pt-BR" dirty="0" smtClean="0">
                <a:latin typeface="Corbel" charset="0"/>
                <a:ea typeface="Corbel" charset="0"/>
                <a:cs typeface="Corbel" charset="0"/>
              </a:rPr>
            </a:br>
            <a:r>
              <a:rPr lang="pt-BR" dirty="0" smtClean="0">
                <a:latin typeface="Corbel" charset="0"/>
                <a:ea typeface="Corbel" charset="0"/>
                <a:cs typeface="Corbel" charset="0"/>
              </a:rPr>
              <a:t>2. Como funciona</a:t>
            </a:r>
            <a:br>
              <a:rPr lang="pt-BR" dirty="0" smtClean="0">
                <a:latin typeface="Corbel" charset="0"/>
                <a:ea typeface="Corbel" charset="0"/>
                <a:cs typeface="Corbel" charset="0"/>
              </a:rPr>
            </a:br>
            <a:r>
              <a:rPr lang="pt-BR" dirty="0" smtClean="0">
                <a:latin typeface="Corbel" charset="0"/>
                <a:ea typeface="Corbel" charset="0"/>
                <a:cs typeface="Corbel" charset="0"/>
              </a:rPr>
              <a:t>3. Árvores de decisão</a:t>
            </a:r>
          </a:p>
          <a:p>
            <a:r>
              <a:rPr lang="en-US" dirty="0" smtClean="0">
                <a:latin typeface="Corbel" charset="0"/>
                <a:ea typeface="Corbel" charset="0"/>
                <a:cs typeface="Corbel" charset="0"/>
              </a:rPr>
              <a:t>4. </a:t>
            </a:r>
            <a:r>
              <a:rPr lang="en-US" dirty="0" err="1" smtClean="0">
                <a:latin typeface="Corbel" charset="0"/>
                <a:ea typeface="Corbel" charset="0"/>
                <a:cs typeface="Corbel" charset="0"/>
              </a:rPr>
              <a:t>Modelagem</a:t>
            </a:r>
            <a:r>
              <a:rPr lang="en-US" dirty="0" smtClean="0">
                <a:latin typeface="Corbel" charset="0"/>
                <a:ea typeface="Corbel" charset="0"/>
                <a:cs typeface="Corbel" charset="0"/>
              </a:rPr>
              <a:t> de </a:t>
            </a:r>
            <a:r>
              <a:rPr lang="en-US" dirty="0" err="1" smtClean="0">
                <a:latin typeface="Corbel" charset="0"/>
                <a:ea typeface="Corbel" charset="0"/>
                <a:cs typeface="Corbel" charset="0"/>
              </a:rPr>
              <a:t>resposta</a:t>
            </a:r>
            <a:r>
              <a:rPr lang="en-US" dirty="0" smtClean="0">
                <a:latin typeface="Corbel" charset="0"/>
                <a:ea typeface="Corbel" charset="0"/>
                <a:cs typeface="Corbel" charset="0"/>
              </a:rPr>
              <a:t/>
            </a:r>
            <a:br>
              <a:rPr lang="en-US" dirty="0" smtClean="0">
                <a:latin typeface="Corbel" charset="0"/>
                <a:ea typeface="Corbel" charset="0"/>
                <a:cs typeface="Corbel" charset="0"/>
              </a:rPr>
            </a:br>
            <a:r>
              <a:rPr lang="en-US" dirty="0" smtClean="0">
                <a:latin typeface="Corbel" charset="0"/>
                <a:ea typeface="Corbel" charset="0"/>
                <a:cs typeface="Corbel" charset="0"/>
              </a:rPr>
              <a:t>5. Demo</a:t>
            </a:r>
            <a:endParaRPr lang="en-US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0" y="3276421"/>
            <a:ext cx="32004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rbel" charset="0"/>
                <a:ea typeface="Corbel" charset="0"/>
                <a:cs typeface="Corbel" charset="0"/>
              </a:rPr>
              <a:t>Eric Siegel, Ph.D.</a:t>
            </a:r>
            <a:br>
              <a:rPr lang="en-US" b="1" dirty="0" smtClean="0">
                <a:latin typeface="Corbel" charset="0"/>
                <a:ea typeface="Corbel" charset="0"/>
                <a:cs typeface="Corbel" charset="0"/>
              </a:rPr>
            </a:b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Prediction Impact, Inc.</a:t>
            </a:r>
            <a:b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eric@predictionimpact.com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/>
            </a:r>
            <a:b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+1 (415) 683-1146</a:t>
            </a:r>
          </a:p>
        </p:txBody>
      </p:sp>
      <p:sp>
        <p:nvSpPr>
          <p:cNvPr id="9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69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ÁRVORE DE DECISÃO PARA VENDA CRUZADA</a:t>
            </a:r>
            <a:endParaRPr lang="pt-B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79450" y="3397250"/>
            <a:ext cx="6046788" cy="45085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>
            <a:lvl1pPr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i="0" smtClean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630988" y="1123950"/>
            <a:ext cx="1819275" cy="23698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2400" b="1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Árvores de decisão</a:t>
            </a:r>
            <a:endParaRPr lang="en-US" altLang="en-US" sz="2400" b="1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Rica</a:t>
            </a:r>
            <a:endParaRPr lang="en-US" altLang="en-US" sz="200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N</a:t>
            </a:r>
            <a:r>
              <a:rPr lang="pt-BR" altLang="en-US" sz="20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ão</a:t>
            </a:r>
            <a:r>
              <a:rPr lang="en-US" altLang="en-US" sz="20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-linear</a:t>
            </a:r>
            <a:endParaRPr lang="en-US" altLang="en-US" sz="200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Din</a:t>
            </a:r>
            <a:r>
              <a:rPr lang="pt-BR" altLang="en-US" sz="20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â</a:t>
            </a:r>
            <a:r>
              <a:rPr lang="en-US" altLang="en-US" sz="20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mica</a:t>
            </a:r>
            <a:endParaRPr lang="en-US" altLang="en-US" sz="200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altLang="en-US" sz="20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Especializada</a:t>
            </a:r>
            <a:endParaRPr lang="en-US" altLang="en-US" sz="200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altLang="en-US" sz="20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Precisa</a:t>
            </a:r>
            <a:endParaRPr lang="en-US" altLang="en-US" sz="200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03364" y="1514475"/>
            <a:ext cx="5724436" cy="2336800"/>
            <a:chOff x="803364" y="1514475"/>
            <a:chExt cx="5724436" cy="233680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 flipH="1">
              <a:off x="1379538" y="2576513"/>
              <a:ext cx="609600" cy="34290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2446338" y="2576513"/>
              <a:ext cx="457200" cy="34290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H="1">
              <a:off x="4386263" y="2576513"/>
              <a:ext cx="498475" cy="327025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5494338" y="2576513"/>
              <a:ext cx="527050" cy="31750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922338" y="3033713"/>
              <a:ext cx="1841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 i="0">
                <a:effectLst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2549947" y="1514475"/>
              <a:ext cx="1960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0" dirty="0" smtClean="0">
                  <a:solidFill>
                    <a:schemeClr val="bg1">
                      <a:lumMod val="50000"/>
                    </a:schemeClr>
                  </a:solidFill>
                  <a:effectLst/>
                  <a:latin typeface="Corbel" panose="020B0503020204020204" pitchFamily="34" charset="0"/>
                </a:rPr>
                <a:t>Comprou </a:t>
              </a:r>
              <a:r>
                <a:rPr lang="en-US" altLang="en-US" sz="1800" i="0" dirty="0" err="1" smtClean="0">
                  <a:solidFill>
                    <a:schemeClr val="bg1">
                      <a:lumMod val="50000"/>
                    </a:schemeClr>
                  </a:solidFill>
                  <a:effectLst/>
                  <a:latin typeface="Corbel" panose="020B0503020204020204" pitchFamily="34" charset="0"/>
                </a:rPr>
                <a:t>sapatos</a:t>
              </a:r>
              <a:r>
                <a:rPr lang="en-US" altLang="en-US" sz="1800" i="0" dirty="0" smtClean="0">
                  <a:solidFill>
                    <a:schemeClr val="bg1">
                      <a:lumMod val="50000"/>
                    </a:schemeClr>
                  </a:solidFill>
                  <a:effectLst/>
                  <a:latin typeface="Corbel" panose="020B0503020204020204" pitchFamily="34" charset="0"/>
                </a:rPr>
                <a:t>?</a:t>
              </a:r>
              <a:endParaRPr lang="en-US" altLang="en-US" sz="1800" i="0" dirty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1466045" y="2233613"/>
              <a:ext cx="10534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Corbel" panose="020B0503020204020204" pitchFamily="34" charset="0"/>
                </a:rPr>
                <a:t>  </a:t>
              </a:r>
              <a:r>
                <a:rPr lang="en-US" altLang="en-US" sz="1800" i="0" dirty="0" smtClean="0">
                  <a:solidFill>
                    <a:schemeClr val="bg1">
                      <a:lumMod val="50000"/>
                    </a:schemeClr>
                  </a:solidFill>
                  <a:effectLst/>
                  <a:latin typeface="Corbel" panose="020B0503020204020204" pitchFamily="34" charset="0"/>
                </a:rPr>
                <a:t>Mulher?</a:t>
              </a:r>
              <a:endParaRPr lang="en-US" altLang="en-US" sz="1800" i="0" dirty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V="1">
              <a:off x="2293938" y="1863725"/>
              <a:ext cx="765175" cy="369888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4083050" y="1879600"/>
              <a:ext cx="1030288" cy="354013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/>
            </a:p>
          </p:txBody>
        </p:sp>
        <p:pic>
          <p:nvPicPr>
            <p:cNvPr id="19" name="Picture 17" descr="ha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900" y="3398838"/>
              <a:ext cx="677863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8" descr="pian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6275" y="3400425"/>
              <a:ext cx="525463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9" descr="shoe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6388" y="3394075"/>
              <a:ext cx="628650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0" descr="glove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963" y="3395663"/>
              <a:ext cx="608012" cy="455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803364" y="2890838"/>
              <a:ext cx="953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Corbel" panose="020B0503020204020204" pitchFamily="34" charset="0"/>
                </a:rPr>
                <a:t> </a:t>
              </a:r>
              <a:r>
                <a:rPr lang="en-US" altLang="en-US" sz="1800" i="0" dirty="0" smtClean="0">
                  <a:solidFill>
                    <a:schemeClr val="bg1">
                      <a:lumMod val="50000"/>
                    </a:schemeClr>
                  </a:solidFill>
                  <a:effectLst/>
                  <a:latin typeface="Corbel" panose="020B0503020204020204" pitchFamily="34" charset="0"/>
                </a:rPr>
                <a:t>Chap</a:t>
              </a:r>
              <a:r>
                <a:rPr lang="pt-BR" altLang="en-US" sz="1800" i="0" dirty="0" err="1" smtClean="0">
                  <a:solidFill>
                    <a:schemeClr val="bg1">
                      <a:lumMod val="50000"/>
                    </a:schemeClr>
                  </a:solidFill>
                  <a:effectLst/>
                  <a:latin typeface="Corbel" panose="020B0503020204020204" pitchFamily="34" charset="0"/>
                </a:rPr>
                <a:t>éu</a:t>
              </a:r>
              <a:endParaRPr lang="en-US" altLang="en-US" sz="1800" i="0" dirty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2430413" y="2884488"/>
              <a:ext cx="6928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Corbel" panose="020B0503020204020204" pitchFamily="34" charset="0"/>
                </a:rPr>
                <a:t> </a:t>
              </a:r>
              <a:r>
                <a:rPr lang="en-US" altLang="en-US" sz="1800" i="0" dirty="0" err="1" smtClean="0">
                  <a:solidFill>
                    <a:schemeClr val="bg1">
                      <a:lumMod val="50000"/>
                    </a:schemeClr>
                  </a:solidFill>
                  <a:effectLst/>
                  <a:latin typeface="Corbel" panose="020B0503020204020204" pitchFamily="34" charset="0"/>
                </a:rPr>
                <a:t>Luva</a:t>
              </a:r>
              <a:endParaRPr lang="en-US" altLang="en-US" sz="1800" i="0" dirty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3850024" y="2881313"/>
              <a:ext cx="9053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Corbel" panose="020B0503020204020204" pitchFamily="34" charset="0"/>
                </a:rPr>
                <a:t> </a:t>
              </a:r>
              <a:r>
                <a:rPr lang="en-US" altLang="en-US" sz="1800" i="0" dirty="0" err="1" smtClean="0">
                  <a:solidFill>
                    <a:schemeClr val="bg1">
                      <a:lumMod val="50000"/>
                    </a:schemeClr>
                  </a:solidFill>
                  <a:effectLst/>
                  <a:latin typeface="Corbel" panose="020B0503020204020204" pitchFamily="34" charset="0"/>
                </a:rPr>
                <a:t>Sapato</a:t>
              </a:r>
              <a:endParaRPr lang="en-US" altLang="en-US" sz="1800" i="0" dirty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5438775" y="2887663"/>
              <a:ext cx="10890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0">
                  <a:solidFill>
                    <a:schemeClr val="bg1">
                      <a:lumMod val="50000"/>
                    </a:schemeClr>
                  </a:solidFill>
                  <a:effectLst/>
                  <a:latin typeface="Corbel" panose="020B0503020204020204" pitchFamily="34" charset="0"/>
                </a:rPr>
                <a:t> Piano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4382864" y="2236788"/>
              <a:ext cx="12731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0" dirty="0" smtClean="0">
                  <a:solidFill>
                    <a:schemeClr val="bg1">
                      <a:lumMod val="50000"/>
                    </a:schemeClr>
                  </a:solidFill>
                  <a:effectLst/>
                  <a:latin typeface="Corbel" panose="020B0503020204020204" pitchFamily="34" charset="0"/>
                </a:rPr>
                <a:t>Alta renda?</a:t>
              </a:r>
              <a:endParaRPr lang="en-US" altLang="en-US" sz="1800" i="0" dirty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endParaRPr>
            </a:p>
          </p:txBody>
        </p:sp>
      </p:grp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609600" y="3943350"/>
            <a:ext cx="7956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0" dirty="0" smtClean="0">
                <a:effectLst/>
                <a:latin typeface="Corbel" panose="020B0503020204020204" pitchFamily="34" charset="0"/>
              </a:rPr>
              <a:t>Se </a:t>
            </a:r>
            <a:r>
              <a:rPr lang="en-US" altLang="en-US" sz="1600" i="0" dirty="0" smtClean="0">
                <a:effectLst/>
                <a:latin typeface="Corbel" panose="020B0503020204020204" pitchFamily="34" charset="0"/>
              </a:rPr>
              <a:t>o </a:t>
            </a:r>
            <a:r>
              <a:rPr lang="en-US" altLang="en-US" sz="1600" i="0" dirty="0" err="1" smtClean="0">
                <a:effectLst/>
                <a:latin typeface="Corbel" panose="020B0503020204020204" pitchFamily="34" charset="0"/>
              </a:rPr>
              <a:t>cliente</a:t>
            </a:r>
            <a:r>
              <a:rPr lang="en-US" altLang="en-US" sz="1600" i="0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1600" i="0" dirty="0" err="1" smtClean="0">
                <a:effectLst/>
                <a:latin typeface="Corbel" panose="020B0503020204020204" pitchFamily="34" charset="0"/>
              </a:rPr>
              <a:t>comprou</a:t>
            </a:r>
            <a:r>
              <a:rPr lang="en-US" altLang="en-US" sz="1600" i="0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1600" i="0" dirty="0" err="1" smtClean="0">
                <a:effectLst/>
                <a:latin typeface="Corbel" panose="020B0503020204020204" pitchFamily="34" charset="0"/>
              </a:rPr>
              <a:t>sapato</a:t>
            </a:r>
            <a:r>
              <a:rPr lang="en-US" altLang="en-US" sz="1600" i="0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1600" b="1" i="0" dirty="0" smtClean="0">
                <a:effectLst/>
                <a:latin typeface="Corbel" panose="020B0503020204020204" pitchFamily="34" charset="0"/>
              </a:rPr>
              <a:t>e</a:t>
            </a:r>
            <a:r>
              <a:rPr lang="en-US" altLang="en-US" sz="1600" i="0" dirty="0" smtClean="0">
                <a:effectLst/>
                <a:latin typeface="Corbel" panose="020B0503020204020204" pitchFamily="34" charset="0"/>
              </a:rPr>
              <a:t> n</a:t>
            </a:r>
            <a:r>
              <a:rPr lang="pt-BR" altLang="en-US" sz="1600" i="0" dirty="0" err="1" smtClean="0">
                <a:effectLst/>
                <a:latin typeface="Corbel" panose="020B0503020204020204" pitchFamily="34" charset="0"/>
              </a:rPr>
              <a:t>ão</a:t>
            </a:r>
            <a:r>
              <a:rPr lang="pt-BR" altLang="en-US" sz="1600" i="0" dirty="0" smtClean="0">
                <a:effectLst/>
                <a:latin typeface="Corbel" panose="020B0503020204020204" pitchFamily="34" charset="0"/>
              </a:rPr>
              <a:t> é</a:t>
            </a:r>
            <a:r>
              <a:rPr lang="en-US" altLang="en-US" sz="1600" i="0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1600" i="0" dirty="0" err="1" smtClean="0">
                <a:effectLst/>
                <a:latin typeface="Corbel" panose="020B0503020204020204" pitchFamily="34" charset="0"/>
              </a:rPr>
              <a:t>mulher</a:t>
            </a:r>
            <a:r>
              <a:rPr lang="en-US" altLang="en-US" sz="1600" i="0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1600" b="1" i="0" dirty="0" err="1" smtClean="0">
                <a:effectLst/>
                <a:latin typeface="Corbel" panose="020B0503020204020204" pitchFamily="34" charset="0"/>
              </a:rPr>
              <a:t>ent</a:t>
            </a:r>
            <a:r>
              <a:rPr lang="pt-BR" altLang="en-US" sz="1600" b="1" i="0" dirty="0" err="1" smtClean="0">
                <a:effectLst/>
                <a:latin typeface="Corbel" panose="020B0503020204020204" pitchFamily="34" charset="0"/>
              </a:rPr>
              <a:t>ão</a:t>
            </a:r>
            <a:r>
              <a:rPr lang="en-US" altLang="en-US" sz="1600" b="1" i="0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1600" i="0" u="sng" dirty="0" err="1" smtClean="0">
                <a:effectLst/>
                <a:latin typeface="Corbel" panose="020B0503020204020204" pitchFamily="34" charset="0"/>
              </a:rPr>
              <a:t>venda</a:t>
            </a:r>
            <a:r>
              <a:rPr lang="en-US" altLang="en-US" sz="1600" i="0" u="sng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1600" i="0" u="sng" dirty="0" err="1" smtClean="0">
                <a:effectLst/>
                <a:latin typeface="Corbel" panose="020B0503020204020204" pitchFamily="34" charset="0"/>
              </a:rPr>
              <a:t>luva</a:t>
            </a:r>
            <a:r>
              <a:rPr lang="en-US" altLang="en-US" sz="1600" i="0" dirty="0" smtClean="0">
                <a:effectLst/>
                <a:latin typeface="Corbel" panose="020B0503020204020204" pitchFamily="34" charset="0"/>
              </a:rPr>
              <a:t>.</a:t>
            </a:r>
            <a:endParaRPr lang="en-US" altLang="en-US" sz="1600" i="0" dirty="0"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0" dirty="0" smtClean="0">
                <a:effectLst/>
                <a:latin typeface="Corbel" panose="020B0503020204020204" pitchFamily="34" charset="0"/>
              </a:rPr>
              <a:t>Se </a:t>
            </a:r>
            <a:r>
              <a:rPr lang="en-US" altLang="en-US" sz="1600" i="0" dirty="0" smtClean="0">
                <a:effectLst/>
                <a:latin typeface="Corbel" panose="020B0503020204020204" pitchFamily="34" charset="0"/>
              </a:rPr>
              <a:t> o </a:t>
            </a:r>
            <a:r>
              <a:rPr lang="en-US" altLang="en-US" sz="1600" i="0" dirty="0" err="1" smtClean="0">
                <a:effectLst/>
                <a:latin typeface="Corbel" panose="020B0503020204020204" pitchFamily="34" charset="0"/>
              </a:rPr>
              <a:t>cliente</a:t>
            </a:r>
            <a:r>
              <a:rPr lang="en-US" altLang="en-US" sz="1600" i="0" dirty="0" smtClean="0">
                <a:effectLst/>
                <a:latin typeface="Corbel" panose="020B0503020204020204" pitchFamily="34" charset="0"/>
              </a:rPr>
              <a:t> n</a:t>
            </a:r>
            <a:r>
              <a:rPr lang="pt-BR" altLang="en-US" sz="1600" i="0" dirty="0" err="1" smtClean="0">
                <a:effectLst/>
                <a:latin typeface="Corbel" panose="020B0503020204020204" pitchFamily="34" charset="0"/>
              </a:rPr>
              <a:t>ão</a:t>
            </a:r>
            <a:r>
              <a:rPr lang="pt-BR" altLang="en-US" sz="1600" i="0" dirty="0" smtClean="0">
                <a:effectLst/>
                <a:latin typeface="Corbel" panose="020B0503020204020204" pitchFamily="34" charset="0"/>
              </a:rPr>
              <a:t> comprou sapatos </a:t>
            </a:r>
            <a:r>
              <a:rPr lang="en-US" altLang="en-US" sz="1600" b="1" i="0" dirty="0" smtClean="0">
                <a:effectLst/>
                <a:latin typeface="Corbel" panose="020B0503020204020204" pitchFamily="34" charset="0"/>
              </a:rPr>
              <a:t>e</a:t>
            </a:r>
            <a:r>
              <a:rPr lang="en-US" altLang="en-US" sz="1600" i="0" dirty="0" smtClean="0">
                <a:effectLst/>
                <a:latin typeface="Corbel" panose="020B0503020204020204" pitchFamily="34" charset="0"/>
              </a:rPr>
              <a:t> </a:t>
            </a:r>
            <a:r>
              <a:rPr lang="pt-BR" altLang="en-US" sz="1600" dirty="0" smtClean="0">
                <a:latin typeface="Corbel" panose="020B0503020204020204" pitchFamily="34" charset="0"/>
              </a:rPr>
              <a:t>é de alta renda</a:t>
            </a:r>
            <a:r>
              <a:rPr lang="en-US" altLang="en-US" sz="1600" i="0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1600" b="1" i="0" dirty="0" err="1" smtClean="0">
                <a:effectLst/>
                <a:latin typeface="Corbel" panose="020B0503020204020204" pitchFamily="34" charset="0"/>
              </a:rPr>
              <a:t>ent</a:t>
            </a:r>
            <a:r>
              <a:rPr lang="pt-BR" altLang="en-US" sz="1600" b="1" i="0" dirty="0" err="1" smtClean="0">
                <a:effectLst/>
                <a:latin typeface="Corbel" panose="020B0503020204020204" pitchFamily="34" charset="0"/>
              </a:rPr>
              <a:t>ão</a:t>
            </a:r>
            <a:r>
              <a:rPr lang="pt-BR" altLang="en-US" sz="1600" b="1" i="0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1600" i="0" u="sng" dirty="0" err="1" smtClean="0">
                <a:effectLst/>
                <a:latin typeface="Corbel" panose="020B0503020204020204" pitchFamily="34" charset="0"/>
              </a:rPr>
              <a:t>venda</a:t>
            </a:r>
            <a:r>
              <a:rPr lang="en-US" altLang="en-US" sz="1600" i="0" u="sng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1600" i="0" u="sng" dirty="0" err="1" smtClean="0">
                <a:effectLst/>
                <a:latin typeface="Corbel" panose="020B0503020204020204" pitchFamily="34" charset="0"/>
              </a:rPr>
              <a:t>sapato</a:t>
            </a:r>
            <a:r>
              <a:rPr lang="en-US" altLang="en-US" sz="1600" i="0" dirty="0" smtClean="0">
                <a:effectLst/>
                <a:latin typeface="Corbel" panose="020B0503020204020204" pitchFamily="34" charset="0"/>
              </a:rPr>
              <a:t>.</a:t>
            </a:r>
            <a:endParaRPr lang="en-US" altLang="en-US" sz="1600" i="0" dirty="0">
              <a:effectLst/>
              <a:latin typeface="Corbel" panose="020B0503020204020204" pitchFamily="34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6834332" y="3940175"/>
            <a:ext cx="15476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0" dirty="0">
                <a:effectLst/>
                <a:latin typeface="Corbel" panose="020B0503020204020204" pitchFamily="34" charset="0"/>
              </a:rPr>
              <a:t>[ </a:t>
            </a:r>
            <a:r>
              <a:rPr lang="en-US" altLang="en-US" sz="1600" i="0" dirty="0" smtClean="0">
                <a:effectLst/>
                <a:latin typeface="Corbel" panose="020B0503020204020204" pitchFamily="34" charset="0"/>
              </a:rPr>
              <a:t>TREINO: </a:t>
            </a:r>
            <a:r>
              <a:rPr lang="en-US" altLang="en-US" sz="1600" i="0" dirty="0">
                <a:effectLst/>
                <a:latin typeface="Corbel" panose="020B0503020204020204" pitchFamily="34" charset="0"/>
              </a:rPr>
              <a:t>92%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0" dirty="0">
                <a:effectLst/>
                <a:latin typeface="Corbel" panose="020B0503020204020204" pitchFamily="34" charset="0"/>
              </a:rPr>
              <a:t>[ </a:t>
            </a:r>
            <a:r>
              <a:rPr lang="en-US" altLang="en-US" sz="1600" i="0" dirty="0" smtClean="0">
                <a:effectLst/>
                <a:latin typeface="Corbel" panose="020B0503020204020204" pitchFamily="34" charset="0"/>
              </a:rPr>
              <a:t>TREINO: </a:t>
            </a:r>
            <a:r>
              <a:rPr lang="en-US" altLang="en-US" sz="1600" i="0" dirty="0">
                <a:effectLst/>
                <a:latin typeface="Corbel" panose="020B0503020204020204" pitchFamily="34" charset="0"/>
              </a:rPr>
              <a:t>35% ]</a:t>
            </a:r>
            <a:endParaRPr lang="en-US" altLang="en-US" sz="2800" i="0" dirty="0">
              <a:effectLst/>
              <a:latin typeface="Corbel" panose="020B0503020204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19</a:t>
            </a:fld>
            <a:endParaRPr lang="pt-BR" dirty="0"/>
          </a:p>
        </p:txBody>
      </p:sp>
      <p:sp>
        <p:nvSpPr>
          <p:cNvPr id="34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996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1" grpId="0" autoUpdateAnimBg="0"/>
      <p:bldP spid="3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MODELAGEM DE RESPOSTA PARA MARKETING DIRETO</a:t>
            </a:r>
            <a:endParaRPr lang="pt-BR" dirty="0"/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304800" y="1238250"/>
            <a:ext cx="8839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2600" b="1" i="1" u="sng" dirty="0" err="1" smtClean="0"/>
              <a:t>Reduza</a:t>
            </a:r>
            <a:r>
              <a:rPr lang="en-US" altLang="en-US" sz="2600" b="1" i="1" u="sng" dirty="0" smtClean="0"/>
              <a:t> </a:t>
            </a:r>
            <a:r>
              <a:rPr lang="en-US" altLang="en-US" sz="2600" b="1" i="1" u="sng" dirty="0" err="1" smtClean="0"/>
              <a:t>os</a:t>
            </a:r>
            <a:r>
              <a:rPr lang="en-US" altLang="en-US" sz="2600" b="1" i="1" u="sng" dirty="0" smtClean="0"/>
              <a:t> </a:t>
            </a:r>
            <a:r>
              <a:rPr lang="en-US" altLang="en-US" sz="2600" b="1" i="1" u="sng" dirty="0" err="1" smtClean="0"/>
              <a:t>custos</a:t>
            </a:r>
            <a:r>
              <a:rPr lang="en-US" altLang="en-US" sz="2600" b="1" i="1" u="sng" dirty="0" smtClean="0"/>
              <a:t> de </a:t>
            </a:r>
            <a:r>
              <a:rPr lang="en-US" altLang="en-US" sz="2600" b="1" i="1" u="sng" dirty="0" err="1" smtClean="0"/>
              <a:t>campanha</a:t>
            </a:r>
            <a:r>
              <a:rPr lang="en-US" altLang="en-US" sz="2600" b="1" i="1" u="sng" dirty="0"/>
              <a:t> </a:t>
            </a:r>
            <a:r>
              <a:rPr lang="en-US" altLang="en-US" sz="2600" b="1" i="1" u="sng" dirty="0" smtClean="0"/>
              <a:t>e </a:t>
            </a:r>
            <a:r>
              <a:rPr lang="en-US" altLang="en-US" sz="2600" b="1" i="1" u="sng" dirty="0" err="1" smtClean="0"/>
              <a:t>aumente</a:t>
            </a:r>
            <a:r>
              <a:rPr lang="en-US" altLang="en-US" sz="2600" b="1" i="1" u="sng" dirty="0" smtClean="0"/>
              <a:t> a taxa de </a:t>
            </a:r>
            <a:r>
              <a:rPr lang="en-US" altLang="en-US" sz="2600" b="1" i="1" u="sng" dirty="0" err="1" smtClean="0"/>
              <a:t>respostas</a:t>
            </a:r>
            <a:r>
              <a:rPr lang="en-US" altLang="en-US" sz="2800" b="1" i="1" u="sng" dirty="0" smtClean="0"/>
              <a:t/>
            </a:r>
            <a:br>
              <a:rPr lang="en-US" altLang="en-US" sz="2800" b="1" i="1" u="sng" dirty="0" smtClean="0"/>
            </a:br>
            <a:endParaRPr lang="en-US" altLang="en-US" sz="2800" u="sng" dirty="0" smtClean="0"/>
          </a:p>
          <a:p>
            <a:pPr marL="342900" indent="-342900">
              <a:lnSpc>
                <a:spcPct val="80000"/>
              </a:lnSpc>
              <a:buFont typeface="Arial" charset="0"/>
              <a:buChar char="•"/>
            </a:pPr>
            <a:r>
              <a:rPr lang="en-US" altLang="en-US" sz="2000" b="1" dirty="0" err="1" smtClean="0"/>
              <a:t>Crie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campanhas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mais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direcionadas</a:t>
            </a:r>
            <a:r>
              <a:rPr lang="en-US" altLang="en-US" sz="2000" b="1" dirty="0" smtClean="0"/>
              <a:t> </a:t>
            </a:r>
            <a:r>
              <a:rPr lang="en-US" altLang="en-US" sz="2000" dirty="0" smtClean="0"/>
              <a:t>e </a:t>
            </a:r>
            <a:r>
              <a:rPr lang="en-US" altLang="en-US" sz="2000" dirty="0" err="1" smtClean="0"/>
              <a:t>seletivas</a:t>
            </a: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endParaRPr lang="en-US" altLang="en-US" sz="2000" dirty="0"/>
          </a:p>
          <a:p>
            <a:pPr marL="342900" indent="-342900">
              <a:lnSpc>
                <a:spcPct val="80000"/>
              </a:lnSpc>
              <a:buFont typeface="Arial" charset="0"/>
              <a:buChar char="•"/>
            </a:pPr>
            <a:r>
              <a:rPr lang="en-US" altLang="en-US" sz="2000" b="1" dirty="0" err="1" smtClean="0"/>
              <a:t>Identifique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segmentos</a:t>
            </a:r>
            <a:r>
              <a:rPr lang="en-US" altLang="en-US" sz="2000" dirty="0" smtClean="0"/>
              <a:t> com taxa de </a:t>
            </a:r>
            <a:r>
              <a:rPr lang="en-US" altLang="en-US" sz="2000" dirty="0" err="1" smtClean="0"/>
              <a:t>resposta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cinco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vezes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maior</a:t>
            </a: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endParaRPr lang="en-US" altLang="en-US" sz="2000" dirty="0" smtClean="0"/>
          </a:p>
          <a:p>
            <a:pPr marL="342900" indent="-342900">
              <a:lnSpc>
                <a:spcPct val="80000"/>
              </a:lnSpc>
              <a:buFont typeface="Arial" charset="0"/>
              <a:buChar char="•"/>
            </a:pPr>
            <a:r>
              <a:rPr lang="en-US" altLang="en-US" sz="2000" b="1" dirty="0" err="1" smtClean="0"/>
              <a:t>Alcance</a:t>
            </a:r>
            <a:r>
              <a:rPr lang="en-US" altLang="en-US" sz="2000" b="1" dirty="0" smtClean="0"/>
              <a:t> 80% das </a:t>
            </a:r>
            <a:r>
              <a:rPr lang="en-US" altLang="en-US" sz="2000" b="1" dirty="0" err="1" smtClean="0"/>
              <a:t>respostas</a:t>
            </a:r>
            <a:r>
              <a:rPr lang="en-US" altLang="en-US" sz="2000" dirty="0" smtClean="0"/>
              <a:t> com </a:t>
            </a:r>
            <a:r>
              <a:rPr lang="en-US" altLang="en-US" sz="2000" dirty="0" err="1" smtClean="0"/>
              <a:t>apenas</a:t>
            </a:r>
            <a:r>
              <a:rPr lang="en-US" altLang="en-US" sz="2000" dirty="0" smtClean="0"/>
              <a:t> 40% do mailing</a:t>
            </a:r>
            <a:br>
              <a:rPr lang="en-US" altLang="en-US" sz="2000" dirty="0" smtClean="0"/>
            </a:br>
            <a:endParaRPr lang="en-US" altLang="en-US" sz="2000" b="1" dirty="0"/>
          </a:p>
          <a:p>
            <a:pPr marL="342900" indent="-342900">
              <a:lnSpc>
                <a:spcPct val="80000"/>
              </a:lnSpc>
              <a:buFont typeface="Arial" charset="0"/>
              <a:buChar char="•"/>
            </a:pPr>
            <a:r>
              <a:rPr lang="en-US" altLang="en-US" sz="2000" b="1" dirty="0" err="1" smtClean="0"/>
              <a:t>Aumente</a:t>
            </a:r>
            <a:r>
              <a:rPr lang="en-US" altLang="en-US" sz="2000" b="1" dirty="0" smtClean="0"/>
              <a:t> o ROI da </a:t>
            </a:r>
            <a:r>
              <a:rPr lang="en-US" altLang="en-US" sz="2000" b="1" dirty="0" err="1" smtClean="0"/>
              <a:t>campanha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&amp; </a:t>
            </a:r>
            <a:r>
              <a:rPr lang="en-US" altLang="en-US" sz="2000" dirty="0" err="1" smtClean="0"/>
              <a:t>lucratividade</a:t>
            </a:r>
            <a:endParaRPr lang="en-US" altLang="en-US" sz="2000" dirty="0" smtClean="0"/>
          </a:p>
          <a:p>
            <a:pPr>
              <a:lnSpc>
                <a:spcPct val="80000"/>
              </a:lnSpc>
            </a:pPr>
            <a:endParaRPr lang="en-US" alt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20</a:t>
            </a:fld>
            <a:endParaRPr lang="pt-BR" dirty="0"/>
          </a:p>
        </p:txBody>
      </p:sp>
      <p:sp>
        <p:nvSpPr>
          <p:cNvPr id="6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433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34579"/>
            <a:ext cx="8686800" cy="460771"/>
          </a:xfrm>
        </p:spPr>
        <p:txBody>
          <a:bodyPr/>
          <a:lstStyle/>
          <a:p>
            <a:r>
              <a:rPr lang="pt-BR" dirty="0" smtClean="0"/>
              <a:t>MODELOS PREDITIVOS 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ATRIBUEM PONTOS </a:t>
            </a:r>
            <a:r>
              <a:rPr lang="pt-BR" dirty="0" smtClean="0"/>
              <a:t>PARA CADA CLIENTE</a:t>
            </a:r>
            <a:endParaRPr lang="pt-BR" dirty="0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2609850" y="2647950"/>
            <a:ext cx="20002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 i="0" dirty="0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Nome</a:t>
            </a:r>
            <a:r>
              <a:rPr lang="en-US" altLang="en-US" sz="1800" b="1" i="0" dirty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:</a:t>
            </a:r>
          </a:p>
        </p:txBody>
      </p:sp>
      <p:sp>
        <p:nvSpPr>
          <p:cNvPr id="5" name="Line 32"/>
          <p:cNvSpPr>
            <a:spLocks noChangeShapeType="1"/>
          </p:cNvSpPr>
          <p:nvPr/>
        </p:nvSpPr>
        <p:spPr bwMode="auto">
          <a:xfrm>
            <a:off x="609600" y="2647950"/>
            <a:ext cx="8001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i="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457200" y="1143000"/>
            <a:ext cx="8686800" cy="1200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900" dirty="0" err="1" smtClean="0"/>
              <a:t>Cada</a:t>
            </a:r>
            <a:r>
              <a:rPr lang="en-US" altLang="en-US" sz="1900" dirty="0" smtClean="0"/>
              <a:t> </a:t>
            </a:r>
            <a:r>
              <a:rPr lang="en-US" altLang="en-US" sz="1900" dirty="0" err="1" smtClean="0"/>
              <a:t>cliente</a:t>
            </a:r>
            <a:r>
              <a:rPr lang="en-US" altLang="en-US" sz="1900" dirty="0" smtClean="0"/>
              <a:t> </a:t>
            </a:r>
            <a:r>
              <a:rPr lang="pt-BR" altLang="en-US" sz="1900" dirty="0" smtClean="0"/>
              <a:t>recebe uma pontuação de acordo com sua </a:t>
            </a:r>
            <a:r>
              <a:rPr lang="pt-BR" altLang="en-US" sz="1900" i="1" dirty="0" smtClean="0"/>
              <a:t>probabilidade</a:t>
            </a:r>
            <a:r>
              <a:rPr lang="pt-BR" altLang="en-US" sz="1900" dirty="0" smtClean="0"/>
              <a:t> de responder</a:t>
            </a:r>
            <a:r>
              <a:rPr lang="en-US" altLang="en-US" sz="1900" dirty="0" smtClean="0"/>
              <a:t/>
            </a:r>
            <a:br>
              <a:rPr lang="en-US" altLang="en-US" sz="1900" dirty="0" smtClean="0"/>
            </a:br>
            <a:r>
              <a:rPr lang="en-US" altLang="en-US" sz="1900" dirty="0" smtClean="0"/>
              <a:t/>
            </a:r>
            <a:br>
              <a:rPr lang="en-US" altLang="en-US" sz="1900" dirty="0" smtClean="0"/>
            </a:br>
            <a:r>
              <a:rPr lang="en-US" altLang="en-US" sz="1900" dirty="0" err="1" smtClean="0"/>
              <a:t>Os</a:t>
            </a:r>
            <a:r>
              <a:rPr lang="en-US" altLang="en-US" sz="1900" dirty="0" smtClean="0"/>
              <a:t> </a:t>
            </a:r>
            <a:r>
              <a:rPr lang="en-US" altLang="en-US" sz="1900" dirty="0" err="1" smtClean="0"/>
              <a:t>clientes</a:t>
            </a:r>
            <a:r>
              <a:rPr lang="en-US" altLang="en-US" sz="1900" dirty="0" smtClean="0"/>
              <a:t> s</a:t>
            </a:r>
            <a:r>
              <a:rPr lang="pt-BR" altLang="en-US" sz="1900" dirty="0" err="1" smtClean="0"/>
              <a:t>ão</a:t>
            </a:r>
            <a:r>
              <a:rPr lang="pt-BR" altLang="en-US" sz="1900" dirty="0" smtClean="0"/>
              <a:t> classificados na ordem de suas pontuações preditivas</a:t>
            </a:r>
            <a:r>
              <a:rPr lang="en-US" altLang="en-US" sz="1900" i="1" dirty="0"/>
              <a:t/>
            </a:r>
            <a:br>
              <a:rPr lang="en-US" altLang="en-US" sz="1900" i="1" dirty="0"/>
            </a:br>
            <a:r>
              <a:rPr lang="en-US" altLang="en-US" sz="1900" i="1" dirty="0" smtClean="0"/>
              <a:t/>
            </a:r>
            <a:br>
              <a:rPr lang="en-US" altLang="en-US" sz="1900" i="1" dirty="0" smtClean="0"/>
            </a:br>
            <a:r>
              <a:rPr lang="en-US" altLang="en-US" sz="1900" dirty="0" err="1" smtClean="0"/>
              <a:t>Os</a:t>
            </a:r>
            <a:r>
              <a:rPr lang="en-US" altLang="en-US" sz="1900" dirty="0" smtClean="0"/>
              <a:t> </a:t>
            </a:r>
            <a:r>
              <a:rPr lang="en-US" altLang="en-US" sz="1900" dirty="0" err="1" smtClean="0"/>
              <a:t>clientes</a:t>
            </a:r>
            <a:r>
              <a:rPr lang="en-US" altLang="en-US" sz="1900" dirty="0" smtClean="0"/>
              <a:t> com as </a:t>
            </a:r>
            <a:r>
              <a:rPr lang="en-US" altLang="en-US" sz="1900" dirty="0" err="1" smtClean="0"/>
              <a:t>maiores</a:t>
            </a:r>
            <a:r>
              <a:rPr lang="en-US" altLang="en-US" sz="1900" dirty="0"/>
              <a:t> </a:t>
            </a:r>
            <a:r>
              <a:rPr lang="en-US" altLang="en-US" sz="1900" dirty="0" err="1" smtClean="0"/>
              <a:t>pontuaç</a:t>
            </a:r>
            <a:r>
              <a:rPr lang="pt-BR" altLang="en-US" sz="1900" dirty="0" err="1" smtClean="0"/>
              <a:t>ões</a:t>
            </a:r>
            <a:r>
              <a:rPr lang="pt-BR" altLang="en-US" sz="1900" dirty="0" smtClean="0"/>
              <a:t> preditivas </a:t>
            </a:r>
            <a:r>
              <a:rPr lang="en-US" altLang="en-US" sz="1900" dirty="0" smtClean="0"/>
              <a:t>s</a:t>
            </a:r>
            <a:r>
              <a:rPr lang="pt-BR" altLang="en-US" sz="1900" dirty="0" err="1" smtClean="0"/>
              <a:t>ão</a:t>
            </a:r>
            <a:r>
              <a:rPr lang="pt-BR" altLang="en-US" sz="1900" dirty="0" smtClean="0"/>
              <a:t> selecionados primeiro</a:t>
            </a:r>
            <a:endParaRPr lang="en-US" altLang="en-US" sz="1900" dirty="0" smtClean="0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6610350" y="4014788"/>
            <a:ext cx="20002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i="0" dirty="0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N</a:t>
            </a:r>
            <a:r>
              <a:rPr lang="pt-BR" altLang="en-US" sz="1800" i="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ã</a:t>
            </a:r>
            <a:r>
              <a:rPr lang="en-US" altLang="en-US" sz="1800" i="0" dirty="0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o  </a:t>
            </a:r>
            <a:r>
              <a:rPr lang="en-US" altLang="en-US" sz="1800" i="0" dirty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  <a:sym typeface="Wingdings" pitchFamily="2" charset="2"/>
              </a:rPr>
              <a:t></a:t>
            </a:r>
            <a:endParaRPr lang="en-US" altLang="en-US" sz="1800" i="0" dirty="0">
              <a:solidFill>
                <a:schemeClr val="bg1">
                  <a:lumMod val="50000"/>
                </a:schemeClr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4610100" y="4014788"/>
            <a:ext cx="20002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 i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14%</a:t>
            </a:r>
          </a:p>
        </p:txBody>
      </p:sp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609850" y="4014788"/>
            <a:ext cx="20002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i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T. Mitchel</a:t>
            </a:r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609600" y="4014788"/>
            <a:ext cx="20002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674</a:t>
            </a: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6610350" y="3673475"/>
            <a:ext cx="20002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r>
              <a:rPr lang="en-US" altLang="en-US" sz="1800" dirty="0" err="1">
                <a:solidFill>
                  <a:schemeClr val="accent3"/>
                </a:solidFill>
                <a:latin typeface="Corbel" panose="020B0503020204020204" pitchFamily="34" charset="0"/>
              </a:rPr>
              <a:t>Sim</a:t>
            </a:r>
            <a:r>
              <a:rPr lang="en-US" altLang="en-US" sz="1800" dirty="0">
                <a:solidFill>
                  <a:schemeClr val="accent3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1800" dirty="0" smtClean="0">
                <a:solidFill>
                  <a:schemeClr val="accent3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1800" dirty="0" smtClean="0">
                <a:solidFill>
                  <a:schemeClr val="accent3"/>
                </a:solidFill>
                <a:latin typeface="Corbel" panose="020B0503020204020204" pitchFamily="34" charset="0"/>
                <a:sym typeface="Wingdings" pitchFamily="2" charset="2"/>
              </a:rPr>
              <a:t></a:t>
            </a:r>
            <a:endParaRPr lang="en-US" altLang="en-US" sz="1800" dirty="0">
              <a:solidFill>
                <a:schemeClr val="accent3"/>
              </a:solidFill>
              <a:latin typeface="Corbel" panose="020B0503020204020204" pitchFamily="34" charset="0"/>
            </a:endParaRPr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4610100" y="3673475"/>
            <a:ext cx="20002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 i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22%</a:t>
            </a: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2609850" y="3673475"/>
            <a:ext cx="20002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i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G. Clooney</a:t>
            </a: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609600" y="3673475"/>
            <a:ext cx="20002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256</a:t>
            </a: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6610350" y="3332163"/>
            <a:ext cx="20002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i="0" dirty="0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N</a:t>
            </a:r>
            <a:r>
              <a:rPr lang="pt-BR" altLang="en-US" sz="1800" i="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ã</a:t>
            </a:r>
            <a:r>
              <a:rPr lang="en-US" altLang="en-US" sz="1800" i="0" dirty="0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o  </a:t>
            </a:r>
            <a:r>
              <a:rPr lang="en-US" altLang="en-US" sz="1800" i="0" dirty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  <a:sym typeface="Wingdings" pitchFamily="2" charset="2"/>
              </a:rPr>
              <a:t></a:t>
            </a:r>
            <a:endParaRPr lang="en-US" altLang="en-US" sz="1800" i="0" dirty="0">
              <a:solidFill>
                <a:schemeClr val="bg1">
                  <a:lumMod val="50000"/>
                </a:schemeClr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4610100" y="3332163"/>
            <a:ext cx="20002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 i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31%</a:t>
            </a:r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2609850" y="3332163"/>
            <a:ext cx="20002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i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D. Leong</a:t>
            </a: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609600" y="3332163"/>
            <a:ext cx="20002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528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6610350" y="2989263"/>
            <a:ext cx="20002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i="0" dirty="0" err="1" smtClean="0">
                <a:solidFill>
                  <a:schemeClr val="accent3"/>
                </a:solidFill>
                <a:effectLst/>
                <a:latin typeface="Corbel" panose="020B0503020204020204" pitchFamily="34" charset="0"/>
              </a:rPr>
              <a:t>Sim</a:t>
            </a:r>
            <a:r>
              <a:rPr lang="en-US" altLang="en-US" sz="1800" i="0" dirty="0" smtClean="0">
                <a:solidFill>
                  <a:schemeClr val="accent3"/>
                </a:solidFill>
                <a:effectLst/>
                <a:latin typeface="Corbel" panose="020B0503020204020204" pitchFamily="34" charset="0"/>
              </a:rPr>
              <a:t>  </a:t>
            </a:r>
            <a:r>
              <a:rPr lang="en-US" altLang="en-US" sz="1800" i="0" dirty="0" smtClean="0">
                <a:solidFill>
                  <a:schemeClr val="accent3"/>
                </a:solidFill>
                <a:effectLst/>
                <a:latin typeface="Corbel" panose="020B0503020204020204" pitchFamily="34" charset="0"/>
                <a:sym typeface="Wingdings" pitchFamily="2" charset="2"/>
              </a:rPr>
              <a:t></a:t>
            </a:r>
            <a:endParaRPr lang="en-US" altLang="en-US" sz="1800" i="0" dirty="0">
              <a:solidFill>
                <a:schemeClr val="accent3"/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4610100" y="2989263"/>
            <a:ext cx="20002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 i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35%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2609850" y="2989263"/>
            <a:ext cx="20002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i="0" dirty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E. Siegel</a:t>
            </a: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609600" y="2989263"/>
            <a:ext cx="20002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429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6610350" y="2647950"/>
            <a:ext cx="20002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 i="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Resposta</a:t>
            </a:r>
            <a:r>
              <a:rPr lang="en-US" altLang="en-US" sz="1800" b="1" i="0" dirty="0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:</a:t>
            </a:r>
            <a:endParaRPr lang="en-US" altLang="en-US" sz="1800" b="1" i="0" dirty="0">
              <a:solidFill>
                <a:schemeClr val="bg1">
                  <a:lumMod val="50000"/>
                </a:schemeClr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4610100" y="2647950"/>
            <a:ext cx="20002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r>
              <a:rPr lang="en-US" altLang="en-US" sz="1800" b="1" dirty="0" err="1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Pontuaç</a:t>
            </a:r>
            <a:r>
              <a:rPr lang="pt-BR" altLang="en-US" sz="1800" b="1" dirty="0" err="1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ão</a:t>
            </a:r>
            <a:r>
              <a:rPr lang="en-US" altLang="en-US" sz="1800" b="1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:</a:t>
            </a:r>
            <a:endParaRPr lang="en-US" altLang="en-US" sz="1800" b="1" i="0" dirty="0">
              <a:solidFill>
                <a:schemeClr val="bg1">
                  <a:lumMod val="50000"/>
                </a:schemeClr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609600" y="2647950"/>
            <a:ext cx="20002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 i="0" dirty="0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N</a:t>
            </a:r>
            <a:r>
              <a:rPr lang="pt-BR" altLang="en-US" sz="1800" b="1" i="0" dirty="0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úmero </a:t>
            </a:r>
            <a:r>
              <a:rPr lang="en-US" altLang="en-US" sz="1800" b="1" i="0" dirty="0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ID :</a:t>
            </a:r>
            <a:endParaRPr lang="en-US" altLang="en-US" sz="1800" b="1" i="0" dirty="0">
              <a:solidFill>
                <a:schemeClr val="bg1">
                  <a:lumMod val="50000"/>
                </a:schemeClr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26" name="Line 33"/>
          <p:cNvSpPr>
            <a:spLocks noChangeShapeType="1"/>
          </p:cNvSpPr>
          <p:nvPr/>
        </p:nvSpPr>
        <p:spPr bwMode="auto">
          <a:xfrm>
            <a:off x="609600" y="2989263"/>
            <a:ext cx="800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i="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27" name="Line 34"/>
          <p:cNvSpPr>
            <a:spLocks noChangeShapeType="1"/>
          </p:cNvSpPr>
          <p:nvPr/>
        </p:nvSpPr>
        <p:spPr bwMode="auto">
          <a:xfrm>
            <a:off x="609600" y="3332163"/>
            <a:ext cx="800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i="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28" name="Line 35"/>
          <p:cNvSpPr>
            <a:spLocks noChangeShapeType="1"/>
          </p:cNvSpPr>
          <p:nvPr/>
        </p:nvSpPr>
        <p:spPr bwMode="auto">
          <a:xfrm>
            <a:off x="609600" y="3673475"/>
            <a:ext cx="800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i="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29" name="Line 36"/>
          <p:cNvSpPr>
            <a:spLocks noChangeShapeType="1"/>
          </p:cNvSpPr>
          <p:nvPr/>
        </p:nvSpPr>
        <p:spPr bwMode="auto">
          <a:xfrm>
            <a:off x="609600" y="4014788"/>
            <a:ext cx="800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i="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30" name="Line 37"/>
          <p:cNvSpPr>
            <a:spLocks noChangeShapeType="1"/>
          </p:cNvSpPr>
          <p:nvPr/>
        </p:nvSpPr>
        <p:spPr bwMode="auto">
          <a:xfrm>
            <a:off x="609600" y="4356100"/>
            <a:ext cx="8001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i="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31" name="Line 38"/>
          <p:cNvSpPr>
            <a:spLocks noChangeShapeType="1"/>
          </p:cNvSpPr>
          <p:nvPr/>
        </p:nvSpPr>
        <p:spPr bwMode="auto">
          <a:xfrm>
            <a:off x="609600" y="2647950"/>
            <a:ext cx="0" cy="17081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i="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32" name="Line 39"/>
          <p:cNvSpPr>
            <a:spLocks noChangeShapeType="1"/>
          </p:cNvSpPr>
          <p:nvPr/>
        </p:nvSpPr>
        <p:spPr bwMode="auto">
          <a:xfrm>
            <a:off x="2609850" y="2647950"/>
            <a:ext cx="0" cy="1708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i="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33" name="Line 40"/>
          <p:cNvSpPr>
            <a:spLocks noChangeShapeType="1"/>
          </p:cNvSpPr>
          <p:nvPr/>
        </p:nvSpPr>
        <p:spPr bwMode="auto">
          <a:xfrm>
            <a:off x="4610100" y="2647950"/>
            <a:ext cx="0" cy="1708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i="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34" name="Line 41"/>
          <p:cNvSpPr>
            <a:spLocks noChangeShapeType="1"/>
          </p:cNvSpPr>
          <p:nvPr/>
        </p:nvSpPr>
        <p:spPr bwMode="auto">
          <a:xfrm>
            <a:off x="6610350" y="2647950"/>
            <a:ext cx="0" cy="1708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i="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35" name="Line 42"/>
          <p:cNvSpPr>
            <a:spLocks noChangeShapeType="1"/>
          </p:cNvSpPr>
          <p:nvPr/>
        </p:nvSpPr>
        <p:spPr bwMode="auto">
          <a:xfrm>
            <a:off x="8610600" y="2647950"/>
            <a:ext cx="0" cy="17081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i="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21</a:t>
            </a:fld>
            <a:endParaRPr lang="pt-BR" dirty="0"/>
          </a:p>
        </p:txBody>
      </p:sp>
      <p:sp>
        <p:nvSpPr>
          <p:cNvPr id="37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888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CAMPANHA CURVA DE LUCRO</a:t>
            </a:r>
            <a:endParaRPr lang="pt-BR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52400" y="848968"/>
            <a:ext cx="8763000" cy="3932582"/>
            <a:chOff x="216" y="624"/>
            <a:chExt cx="3528" cy="2912"/>
          </a:xfrm>
        </p:grpSpPr>
        <p:sp>
          <p:nvSpPr>
            <p:cNvPr id="5" name="Rectangle 13"/>
            <p:cNvSpPr>
              <a:spLocks noChangeArrowheads="1"/>
            </p:cNvSpPr>
            <p:nvPr/>
          </p:nvSpPr>
          <p:spPr bwMode="auto">
            <a:xfrm>
              <a:off x="884" y="748"/>
              <a:ext cx="2721" cy="2000"/>
            </a:xfrm>
            <a:prstGeom prst="rect">
              <a:avLst/>
            </a:prstGeom>
            <a:noFill/>
            <a:ln w="9525">
              <a:solidFill>
                <a:srgbClr val="4C4C4C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6" name="Freeform 14"/>
            <p:cNvSpPr>
              <a:spLocks/>
            </p:cNvSpPr>
            <p:nvPr/>
          </p:nvSpPr>
          <p:spPr bwMode="auto">
            <a:xfrm>
              <a:off x="951" y="1527"/>
              <a:ext cx="2586" cy="9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" y="53"/>
                </a:cxn>
                <a:cxn ang="0">
                  <a:pos x="287" y="108"/>
                </a:cxn>
                <a:cxn ang="0">
                  <a:pos x="430" y="163"/>
                </a:cxn>
                <a:cxn ang="0">
                  <a:pos x="574" y="216"/>
                </a:cxn>
                <a:cxn ang="0">
                  <a:pos x="717" y="270"/>
                </a:cxn>
                <a:cxn ang="0">
                  <a:pos x="861" y="325"/>
                </a:cxn>
                <a:cxn ang="0">
                  <a:pos x="1004" y="379"/>
                </a:cxn>
                <a:cxn ang="0">
                  <a:pos x="1148" y="432"/>
                </a:cxn>
                <a:cxn ang="0">
                  <a:pos x="1291" y="485"/>
                </a:cxn>
                <a:cxn ang="0">
                  <a:pos x="1435" y="540"/>
                </a:cxn>
                <a:cxn ang="0">
                  <a:pos x="1579" y="595"/>
                </a:cxn>
                <a:cxn ang="0">
                  <a:pos x="1722" y="650"/>
                </a:cxn>
                <a:cxn ang="0">
                  <a:pos x="1866" y="703"/>
                </a:cxn>
                <a:cxn ang="0">
                  <a:pos x="2009" y="759"/>
                </a:cxn>
                <a:cxn ang="0">
                  <a:pos x="2153" y="812"/>
                </a:cxn>
                <a:cxn ang="0">
                  <a:pos x="2296" y="866"/>
                </a:cxn>
                <a:cxn ang="0">
                  <a:pos x="2440" y="919"/>
                </a:cxn>
                <a:cxn ang="0">
                  <a:pos x="2583" y="976"/>
                </a:cxn>
                <a:cxn ang="0">
                  <a:pos x="2727" y="1031"/>
                </a:cxn>
              </a:cxnLst>
              <a:rect l="0" t="0" r="r" b="b"/>
              <a:pathLst>
                <a:path w="2727" h="1031">
                  <a:moveTo>
                    <a:pt x="0" y="0"/>
                  </a:moveTo>
                  <a:lnTo>
                    <a:pt x="143" y="53"/>
                  </a:lnTo>
                  <a:lnTo>
                    <a:pt x="287" y="108"/>
                  </a:lnTo>
                  <a:lnTo>
                    <a:pt x="430" y="163"/>
                  </a:lnTo>
                  <a:lnTo>
                    <a:pt x="574" y="216"/>
                  </a:lnTo>
                  <a:lnTo>
                    <a:pt x="717" y="270"/>
                  </a:lnTo>
                  <a:lnTo>
                    <a:pt x="861" y="325"/>
                  </a:lnTo>
                  <a:lnTo>
                    <a:pt x="1004" y="379"/>
                  </a:lnTo>
                  <a:lnTo>
                    <a:pt x="1148" y="432"/>
                  </a:lnTo>
                  <a:lnTo>
                    <a:pt x="1291" y="485"/>
                  </a:lnTo>
                  <a:lnTo>
                    <a:pt x="1435" y="540"/>
                  </a:lnTo>
                  <a:lnTo>
                    <a:pt x="1579" y="595"/>
                  </a:lnTo>
                  <a:lnTo>
                    <a:pt x="1722" y="650"/>
                  </a:lnTo>
                  <a:lnTo>
                    <a:pt x="1866" y="703"/>
                  </a:lnTo>
                  <a:lnTo>
                    <a:pt x="2009" y="759"/>
                  </a:lnTo>
                  <a:lnTo>
                    <a:pt x="2153" y="812"/>
                  </a:lnTo>
                  <a:lnTo>
                    <a:pt x="2296" y="866"/>
                  </a:lnTo>
                  <a:lnTo>
                    <a:pt x="2440" y="919"/>
                  </a:lnTo>
                  <a:lnTo>
                    <a:pt x="2583" y="976"/>
                  </a:lnTo>
                  <a:lnTo>
                    <a:pt x="2727" y="1031"/>
                  </a:lnTo>
                </a:path>
              </a:pathLst>
            </a:custGeom>
            <a:noFill/>
            <a:ln w="9525">
              <a:solidFill>
                <a:srgbClr val="96544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7" name="Line 15"/>
            <p:cNvSpPr>
              <a:spLocks noChangeShapeType="1"/>
            </p:cNvSpPr>
            <p:nvPr/>
          </p:nvSpPr>
          <p:spPr bwMode="auto">
            <a:xfrm>
              <a:off x="887" y="2569"/>
              <a:ext cx="2720" cy="1"/>
            </a:xfrm>
            <a:prstGeom prst="line">
              <a:avLst/>
            </a:prstGeom>
            <a:noFill/>
            <a:ln w="9525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8" name="Line 16"/>
            <p:cNvSpPr>
              <a:spLocks noChangeShapeType="1"/>
            </p:cNvSpPr>
            <p:nvPr/>
          </p:nvSpPr>
          <p:spPr bwMode="auto">
            <a:xfrm>
              <a:off x="887" y="2386"/>
              <a:ext cx="2720" cy="2"/>
            </a:xfrm>
            <a:prstGeom prst="line">
              <a:avLst/>
            </a:prstGeom>
            <a:noFill/>
            <a:ln w="9525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>
              <a:off x="887" y="2205"/>
              <a:ext cx="2720" cy="1"/>
            </a:xfrm>
            <a:prstGeom prst="line">
              <a:avLst/>
            </a:prstGeom>
            <a:noFill/>
            <a:ln w="9525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10" name="Line 18"/>
            <p:cNvSpPr>
              <a:spLocks noChangeShapeType="1"/>
            </p:cNvSpPr>
            <p:nvPr/>
          </p:nvSpPr>
          <p:spPr bwMode="auto">
            <a:xfrm>
              <a:off x="887" y="2024"/>
              <a:ext cx="2720" cy="1"/>
            </a:xfrm>
            <a:prstGeom prst="line">
              <a:avLst/>
            </a:prstGeom>
            <a:noFill/>
            <a:ln w="9525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11" name="Line 19"/>
            <p:cNvSpPr>
              <a:spLocks noChangeShapeType="1"/>
            </p:cNvSpPr>
            <p:nvPr/>
          </p:nvSpPr>
          <p:spPr bwMode="auto">
            <a:xfrm>
              <a:off x="887" y="1842"/>
              <a:ext cx="2720" cy="1"/>
            </a:xfrm>
            <a:prstGeom prst="line">
              <a:avLst/>
            </a:prstGeom>
            <a:noFill/>
            <a:ln w="9525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12" name="Line 20"/>
            <p:cNvSpPr>
              <a:spLocks noChangeShapeType="1"/>
            </p:cNvSpPr>
            <p:nvPr/>
          </p:nvSpPr>
          <p:spPr bwMode="auto">
            <a:xfrm>
              <a:off x="887" y="1660"/>
              <a:ext cx="2720" cy="1"/>
            </a:xfrm>
            <a:prstGeom prst="line">
              <a:avLst/>
            </a:prstGeom>
            <a:noFill/>
            <a:ln w="9525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13" name="Line 21"/>
            <p:cNvSpPr>
              <a:spLocks noChangeShapeType="1"/>
            </p:cNvSpPr>
            <p:nvPr/>
          </p:nvSpPr>
          <p:spPr bwMode="auto">
            <a:xfrm>
              <a:off x="887" y="1297"/>
              <a:ext cx="2720" cy="1"/>
            </a:xfrm>
            <a:prstGeom prst="line">
              <a:avLst/>
            </a:prstGeom>
            <a:noFill/>
            <a:ln w="9525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14" name="Line 22"/>
            <p:cNvSpPr>
              <a:spLocks noChangeShapeType="1"/>
            </p:cNvSpPr>
            <p:nvPr/>
          </p:nvSpPr>
          <p:spPr bwMode="auto">
            <a:xfrm>
              <a:off x="887" y="1115"/>
              <a:ext cx="2720" cy="1"/>
            </a:xfrm>
            <a:prstGeom prst="line">
              <a:avLst/>
            </a:prstGeom>
            <a:noFill/>
            <a:ln w="9525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15" name="Line 23"/>
            <p:cNvSpPr>
              <a:spLocks noChangeShapeType="1"/>
            </p:cNvSpPr>
            <p:nvPr/>
          </p:nvSpPr>
          <p:spPr bwMode="auto">
            <a:xfrm>
              <a:off x="887" y="933"/>
              <a:ext cx="2720" cy="1"/>
            </a:xfrm>
            <a:prstGeom prst="line">
              <a:avLst/>
            </a:prstGeom>
            <a:noFill/>
            <a:ln w="9525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>
              <a:off x="887" y="1478"/>
              <a:ext cx="2720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auto">
            <a:xfrm>
              <a:off x="951" y="853"/>
              <a:ext cx="2586" cy="1651"/>
            </a:xfrm>
            <a:custGeom>
              <a:avLst/>
              <a:gdLst/>
              <a:ahLst/>
              <a:cxnLst>
                <a:cxn ang="0">
                  <a:pos x="0" y="469"/>
                </a:cxn>
                <a:cxn ang="0">
                  <a:pos x="143" y="265"/>
                </a:cxn>
                <a:cxn ang="0">
                  <a:pos x="287" y="114"/>
                </a:cxn>
                <a:cxn ang="0">
                  <a:pos x="430" y="3"/>
                </a:cxn>
                <a:cxn ang="0">
                  <a:pos x="574" y="0"/>
                </a:cxn>
                <a:cxn ang="0">
                  <a:pos x="717" y="24"/>
                </a:cxn>
                <a:cxn ang="0">
                  <a:pos x="861" y="55"/>
                </a:cxn>
                <a:cxn ang="0">
                  <a:pos x="1004" y="126"/>
                </a:cxn>
                <a:cxn ang="0">
                  <a:pos x="1148" y="259"/>
                </a:cxn>
                <a:cxn ang="0">
                  <a:pos x="1291" y="285"/>
                </a:cxn>
                <a:cxn ang="0">
                  <a:pos x="1435" y="391"/>
                </a:cxn>
                <a:cxn ang="0">
                  <a:pos x="1579" y="411"/>
                </a:cxn>
                <a:cxn ang="0">
                  <a:pos x="1722" y="487"/>
                </a:cxn>
                <a:cxn ang="0">
                  <a:pos x="1866" y="610"/>
                </a:cxn>
                <a:cxn ang="0">
                  <a:pos x="2009" y="781"/>
                </a:cxn>
                <a:cxn ang="0">
                  <a:pos x="2153" y="971"/>
                </a:cxn>
                <a:cxn ang="0">
                  <a:pos x="2296" y="1158"/>
                </a:cxn>
                <a:cxn ang="0">
                  <a:pos x="2440" y="1351"/>
                </a:cxn>
                <a:cxn ang="0">
                  <a:pos x="2583" y="1548"/>
                </a:cxn>
                <a:cxn ang="0">
                  <a:pos x="2727" y="1742"/>
                </a:cxn>
              </a:cxnLst>
              <a:rect l="0" t="0" r="r" b="b"/>
              <a:pathLst>
                <a:path w="2727" h="1742">
                  <a:moveTo>
                    <a:pt x="0" y="469"/>
                  </a:moveTo>
                  <a:lnTo>
                    <a:pt x="143" y="265"/>
                  </a:lnTo>
                  <a:lnTo>
                    <a:pt x="287" y="114"/>
                  </a:lnTo>
                  <a:lnTo>
                    <a:pt x="430" y="3"/>
                  </a:lnTo>
                  <a:lnTo>
                    <a:pt x="574" y="0"/>
                  </a:lnTo>
                  <a:lnTo>
                    <a:pt x="717" y="24"/>
                  </a:lnTo>
                  <a:lnTo>
                    <a:pt x="861" y="55"/>
                  </a:lnTo>
                  <a:lnTo>
                    <a:pt x="1004" y="126"/>
                  </a:lnTo>
                  <a:lnTo>
                    <a:pt x="1148" y="259"/>
                  </a:lnTo>
                  <a:lnTo>
                    <a:pt x="1291" y="285"/>
                  </a:lnTo>
                  <a:lnTo>
                    <a:pt x="1435" y="391"/>
                  </a:lnTo>
                  <a:lnTo>
                    <a:pt x="1579" y="411"/>
                  </a:lnTo>
                  <a:lnTo>
                    <a:pt x="1722" y="487"/>
                  </a:lnTo>
                  <a:lnTo>
                    <a:pt x="1866" y="610"/>
                  </a:lnTo>
                  <a:lnTo>
                    <a:pt x="2009" y="781"/>
                  </a:lnTo>
                  <a:lnTo>
                    <a:pt x="2153" y="971"/>
                  </a:lnTo>
                  <a:lnTo>
                    <a:pt x="2296" y="1158"/>
                  </a:lnTo>
                  <a:lnTo>
                    <a:pt x="2440" y="1351"/>
                  </a:lnTo>
                  <a:lnTo>
                    <a:pt x="2583" y="1548"/>
                  </a:lnTo>
                  <a:lnTo>
                    <a:pt x="2727" y="1742"/>
                  </a:lnTo>
                </a:path>
              </a:pathLst>
            </a:custGeom>
            <a:noFill/>
            <a:ln w="9525">
              <a:solidFill>
                <a:srgbClr val="50608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18" name="Freeform 26"/>
            <p:cNvSpPr>
              <a:spLocks noChangeAspect="1"/>
            </p:cNvSpPr>
            <p:nvPr/>
          </p:nvSpPr>
          <p:spPr bwMode="auto">
            <a:xfrm>
              <a:off x="932" y="1276"/>
              <a:ext cx="44" cy="4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14"/>
                </a:cxn>
                <a:cxn ang="0">
                  <a:pos x="15" y="29"/>
                </a:cxn>
                <a:cxn ang="0">
                  <a:pos x="0" y="14"/>
                </a:cxn>
                <a:cxn ang="0">
                  <a:pos x="15" y="0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29" y="14"/>
                  </a:lnTo>
                  <a:lnTo>
                    <a:pt x="15" y="29"/>
                  </a:lnTo>
                  <a:lnTo>
                    <a:pt x="0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060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19" name="Rectangle 27"/>
            <p:cNvSpPr>
              <a:spLocks noChangeArrowheads="1"/>
            </p:cNvSpPr>
            <p:nvPr/>
          </p:nvSpPr>
          <p:spPr bwMode="auto">
            <a:xfrm>
              <a:off x="937" y="1514"/>
              <a:ext cx="38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20" name="Rectangle 28"/>
            <p:cNvSpPr>
              <a:spLocks noChangeArrowheads="1"/>
            </p:cNvSpPr>
            <p:nvPr/>
          </p:nvSpPr>
          <p:spPr bwMode="auto">
            <a:xfrm>
              <a:off x="1073" y="1563"/>
              <a:ext cx="32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21" name="Rectangle 29"/>
            <p:cNvSpPr>
              <a:spLocks noChangeAspect="1" noChangeArrowheads="1"/>
            </p:cNvSpPr>
            <p:nvPr/>
          </p:nvSpPr>
          <p:spPr bwMode="auto">
            <a:xfrm>
              <a:off x="1195" y="1625"/>
              <a:ext cx="27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22" name="Rectangle 30"/>
            <p:cNvSpPr>
              <a:spLocks noChangeArrowheads="1"/>
            </p:cNvSpPr>
            <p:nvPr/>
          </p:nvSpPr>
          <p:spPr bwMode="auto">
            <a:xfrm>
              <a:off x="1346" y="1668"/>
              <a:ext cx="27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23" name="Rectangle 31"/>
            <p:cNvSpPr>
              <a:spLocks noChangeArrowheads="1"/>
            </p:cNvSpPr>
            <p:nvPr/>
          </p:nvSpPr>
          <p:spPr bwMode="auto">
            <a:xfrm>
              <a:off x="1481" y="1719"/>
              <a:ext cx="32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24" name="Rectangle 32"/>
            <p:cNvSpPr>
              <a:spLocks noChangeArrowheads="1"/>
            </p:cNvSpPr>
            <p:nvPr/>
          </p:nvSpPr>
          <p:spPr bwMode="auto">
            <a:xfrm>
              <a:off x="1618" y="1770"/>
              <a:ext cx="31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25" name="Rectangle 33"/>
            <p:cNvSpPr>
              <a:spLocks noChangeArrowheads="1"/>
            </p:cNvSpPr>
            <p:nvPr/>
          </p:nvSpPr>
          <p:spPr bwMode="auto">
            <a:xfrm>
              <a:off x="2026" y="1924"/>
              <a:ext cx="32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26" name="Rectangle 34"/>
            <p:cNvSpPr>
              <a:spLocks noChangeArrowheads="1"/>
            </p:cNvSpPr>
            <p:nvPr/>
          </p:nvSpPr>
          <p:spPr bwMode="auto">
            <a:xfrm>
              <a:off x="2162" y="1973"/>
              <a:ext cx="31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27" name="Rectangle 35"/>
            <p:cNvSpPr>
              <a:spLocks noChangeArrowheads="1"/>
            </p:cNvSpPr>
            <p:nvPr/>
          </p:nvSpPr>
          <p:spPr bwMode="auto">
            <a:xfrm>
              <a:off x="2299" y="2025"/>
              <a:ext cx="31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>
              <a:off x="2434" y="2077"/>
              <a:ext cx="32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29" name="Rectangle 37"/>
            <p:cNvSpPr>
              <a:spLocks noChangeArrowheads="1"/>
            </p:cNvSpPr>
            <p:nvPr/>
          </p:nvSpPr>
          <p:spPr bwMode="auto">
            <a:xfrm>
              <a:off x="2571" y="2129"/>
              <a:ext cx="31" cy="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30" name="Rectangle 38"/>
            <p:cNvSpPr>
              <a:spLocks noChangeArrowheads="1"/>
            </p:cNvSpPr>
            <p:nvPr/>
          </p:nvSpPr>
          <p:spPr bwMode="auto">
            <a:xfrm>
              <a:off x="2843" y="2233"/>
              <a:ext cx="31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31" name="Rectangle 39"/>
            <p:cNvSpPr>
              <a:spLocks noChangeArrowheads="1"/>
            </p:cNvSpPr>
            <p:nvPr/>
          </p:nvSpPr>
          <p:spPr bwMode="auto">
            <a:xfrm>
              <a:off x="2979" y="2284"/>
              <a:ext cx="31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32" name="Rectangle 40"/>
            <p:cNvSpPr>
              <a:spLocks noChangeArrowheads="1"/>
            </p:cNvSpPr>
            <p:nvPr/>
          </p:nvSpPr>
          <p:spPr bwMode="auto">
            <a:xfrm>
              <a:off x="3115" y="2334"/>
              <a:ext cx="32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33" name="Rectangle 41"/>
            <p:cNvSpPr>
              <a:spLocks noChangeArrowheads="1"/>
            </p:cNvSpPr>
            <p:nvPr/>
          </p:nvSpPr>
          <p:spPr bwMode="auto">
            <a:xfrm>
              <a:off x="3387" y="2438"/>
              <a:ext cx="32" cy="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34" name="Rectangle 42"/>
            <p:cNvSpPr>
              <a:spLocks noChangeArrowheads="1"/>
            </p:cNvSpPr>
            <p:nvPr/>
          </p:nvSpPr>
          <p:spPr bwMode="auto">
            <a:xfrm>
              <a:off x="491" y="2685"/>
              <a:ext cx="221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i="0"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-700,000</a:t>
              </a:r>
              <a:endParaRPr lang="en-US" altLang="en-US" sz="1200" i="0"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35" name="Rectangle 43"/>
            <p:cNvSpPr>
              <a:spLocks noChangeArrowheads="1"/>
            </p:cNvSpPr>
            <p:nvPr/>
          </p:nvSpPr>
          <p:spPr bwMode="auto">
            <a:xfrm>
              <a:off x="489" y="2512"/>
              <a:ext cx="227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i="0"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-600,000</a:t>
              </a:r>
              <a:endParaRPr lang="en-US" altLang="en-US" sz="1200" i="0"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36" name="Rectangle 44"/>
            <p:cNvSpPr>
              <a:spLocks noChangeArrowheads="1"/>
            </p:cNvSpPr>
            <p:nvPr/>
          </p:nvSpPr>
          <p:spPr bwMode="auto">
            <a:xfrm>
              <a:off x="491" y="2334"/>
              <a:ext cx="223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i="0"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-500,000</a:t>
              </a:r>
              <a:endParaRPr lang="en-US" altLang="en-US" sz="1200" i="0"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37" name="Rectangle 45"/>
            <p:cNvSpPr>
              <a:spLocks noChangeArrowheads="1"/>
            </p:cNvSpPr>
            <p:nvPr/>
          </p:nvSpPr>
          <p:spPr bwMode="auto">
            <a:xfrm>
              <a:off x="489" y="2156"/>
              <a:ext cx="227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i="0"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-400,000</a:t>
              </a:r>
              <a:endParaRPr lang="en-US" altLang="en-US" sz="1200" i="0"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38" name="Rectangle 46"/>
            <p:cNvSpPr>
              <a:spLocks noChangeArrowheads="1"/>
            </p:cNvSpPr>
            <p:nvPr/>
          </p:nvSpPr>
          <p:spPr bwMode="auto">
            <a:xfrm>
              <a:off x="491" y="1973"/>
              <a:ext cx="223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i="0"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-300,000</a:t>
              </a:r>
              <a:endParaRPr lang="en-US" altLang="en-US" sz="1200" i="0"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39" name="Rectangle 47"/>
            <p:cNvSpPr>
              <a:spLocks noChangeArrowheads="1"/>
            </p:cNvSpPr>
            <p:nvPr/>
          </p:nvSpPr>
          <p:spPr bwMode="auto">
            <a:xfrm>
              <a:off x="491" y="1791"/>
              <a:ext cx="225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i="0"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-200,000</a:t>
              </a:r>
              <a:endParaRPr lang="en-US" altLang="en-US" sz="1200" i="0"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40" name="Rectangle 48"/>
            <p:cNvSpPr>
              <a:spLocks noChangeArrowheads="1"/>
            </p:cNvSpPr>
            <p:nvPr/>
          </p:nvSpPr>
          <p:spPr bwMode="auto">
            <a:xfrm>
              <a:off x="489" y="1610"/>
              <a:ext cx="223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i="0"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-100,000</a:t>
              </a:r>
              <a:endParaRPr lang="en-US" altLang="en-US" sz="1200" i="0"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41" name="Rectangle 49"/>
            <p:cNvSpPr>
              <a:spLocks noChangeArrowheads="1"/>
            </p:cNvSpPr>
            <p:nvPr/>
          </p:nvSpPr>
          <p:spPr bwMode="auto">
            <a:xfrm>
              <a:off x="795" y="1427"/>
              <a:ext cx="32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i="0"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0</a:t>
              </a:r>
              <a:endParaRPr lang="en-US" altLang="en-US" sz="1200" i="0"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42" name="Rectangle 50"/>
            <p:cNvSpPr>
              <a:spLocks noChangeArrowheads="1"/>
            </p:cNvSpPr>
            <p:nvPr/>
          </p:nvSpPr>
          <p:spPr bwMode="auto">
            <a:xfrm>
              <a:off x="516" y="1246"/>
              <a:ext cx="202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i="0"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100,000</a:t>
              </a:r>
              <a:endParaRPr lang="en-US" altLang="en-US" sz="1200" i="0"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43" name="Rectangle 51"/>
            <p:cNvSpPr>
              <a:spLocks noChangeArrowheads="1"/>
            </p:cNvSpPr>
            <p:nvPr/>
          </p:nvSpPr>
          <p:spPr bwMode="auto">
            <a:xfrm>
              <a:off x="516" y="1064"/>
              <a:ext cx="205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i="0"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200,000</a:t>
              </a:r>
              <a:endParaRPr lang="en-US" altLang="en-US" sz="1200" i="0"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44" name="Rectangle 52"/>
            <p:cNvSpPr>
              <a:spLocks noChangeArrowheads="1"/>
            </p:cNvSpPr>
            <p:nvPr/>
          </p:nvSpPr>
          <p:spPr bwMode="auto">
            <a:xfrm>
              <a:off x="516" y="882"/>
              <a:ext cx="203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i="0"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300,000</a:t>
              </a:r>
              <a:endParaRPr lang="en-US" altLang="en-US" sz="1200" i="0"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45" name="Rectangle 53"/>
            <p:cNvSpPr>
              <a:spLocks noChangeArrowheads="1"/>
            </p:cNvSpPr>
            <p:nvPr/>
          </p:nvSpPr>
          <p:spPr bwMode="auto">
            <a:xfrm>
              <a:off x="516" y="707"/>
              <a:ext cx="207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i="0"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400,000</a:t>
              </a:r>
              <a:endParaRPr lang="en-US" altLang="en-US" sz="1200" i="0"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46" name="Rectangle 54"/>
            <p:cNvSpPr>
              <a:spLocks noChangeArrowheads="1"/>
            </p:cNvSpPr>
            <p:nvPr/>
          </p:nvSpPr>
          <p:spPr bwMode="auto">
            <a:xfrm>
              <a:off x="1346" y="2967"/>
              <a:ext cx="1867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b="1" i="0" dirty="0" err="1" smtClean="0"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Percentual</a:t>
              </a:r>
              <a:r>
                <a:rPr lang="en-US" altLang="en-US" sz="1400" b="1" i="0" dirty="0" smtClean="0"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 de </a:t>
              </a:r>
              <a:r>
                <a:rPr lang="en-US" altLang="en-US" sz="1400" b="1" i="0" dirty="0" err="1" smtClean="0"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Clientes</a:t>
              </a:r>
              <a:r>
                <a:rPr lang="en-US" altLang="en-US" sz="1400" b="1" i="0" dirty="0" smtClean="0"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 </a:t>
              </a:r>
              <a:r>
                <a:rPr lang="en-US" altLang="en-US" sz="1400" b="1" i="0" dirty="0" err="1" smtClean="0"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Contatados</a:t>
              </a:r>
              <a:endParaRPr lang="en-US" altLang="en-US" sz="2400" i="0" dirty="0"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47" name="Rectangle 55"/>
            <p:cNvSpPr>
              <a:spLocks noChangeArrowheads="1"/>
            </p:cNvSpPr>
            <p:nvPr/>
          </p:nvSpPr>
          <p:spPr bwMode="auto">
            <a:xfrm rot="16200000">
              <a:off x="124" y="1631"/>
              <a:ext cx="41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b="1" i="0" dirty="0" err="1" smtClean="0"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Lucro</a:t>
              </a:r>
              <a:endParaRPr lang="en-US" altLang="en-US" sz="2400" i="0" dirty="0"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48" name="Rectangle 56"/>
            <p:cNvSpPr>
              <a:spLocks noChangeAspect="1" noChangeArrowheads="1"/>
            </p:cNvSpPr>
            <p:nvPr/>
          </p:nvSpPr>
          <p:spPr bwMode="auto">
            <a:xfrm>
              <a:off x="2978" y="2281"/>
              <a:ext cx="33" cy="32"/>
            </a:xfrm>
            <a:prstGeom prst="rect">
              <a:avLst/>
            </a:prstGeom>
            <a:solidFill>
              <a:srgbClr val="96544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49" name="Rectangle 57"/>
            <p:cNvSpPr>
              <a:spLocks noChangeAspect="1" noChangeArrowheads="1"/>
            </p:cNvSpPr>
            <p:nvPr/>
          </p:nvSpPr>
          <p:spPr bwMode="auto">
            <a:xfrm>
              <a:off x="3114" y="2326"/>
              <a:ext cx="33" cy="34"/>
            </a:xfrm>
            <a:prstGeom prst="rect">
              <a:avLst/>
            </a:prstGeom>
            <a:solidFill>
              <a:srgbClr val="96544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50" name="Rectangle 58"/>
            <p:cNvSpPr>
              <a:spLocks noChangeAspect="1" noChangeArrowheads="1"/>
            </p:cNvSpPr>
            <p:nvPr/>
          </p:nvSpPr>
          <p:spPr bwMode="auto">
            <a:xfrm>
              <a:off x="3251" y="2383"/>
              <a:ext cx="33" cy="34"/>
            </a:xfrm>
            <a:prstGeom prst="rect">
              <a:avLst/>
            </a:prstGeom>
            <a:solidFill>
              <a:srgbClr val="96544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51" name="Rectangle 59"/>
            <p:cNvSpPr>
              <a:spLocks noChangeAspect="1" noChangeArrowheads="1"/>
            </p:cNvSpPr>
            <p:nvPr/>
          </p:nvSpPr>
          <p:spPr bwMode="auto">
            <a:xfrm>
              <a:off x="3384" y="2436"/>
              <a:ext cx="33" cy="34"/>
            </a:xfrm>
            <a:prstGeom prst="rect">
              <a:avLst/>
            </a:prstGeom>
            <a:solidFill>
              <a:srgbClr val="96544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52" name="Rectangle 60"/>
            <p:cNvSpPr>
              <a:spLocks noChangeAspect="1" noChangeArrowheads="1"/>
            </p:cNvSpPr>
            <p:nvPr/>
          </p:nvSpPr>
          <p:spPr bwMode="auto">
            <a:xfrm>
              <a:off x="941" y="1511"/>
              <a:ext cx="33" cy="33"/>
            </a:xfrm>
            <a:prstGeom prst="rect">
              <a:avLst/>
            </a:prstGeom>
            <a:solidFill>
              <a:srgbClr val="96544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53" name="Rectangle 61"/>
            <p:cNvSpPr>
              <a:spLocks noChangeAspect="1" noChangeArrowheads="1"/>
            </p:cNvSpPr>
            <p:nvPr/>
          </p:nvSpPr>
          <p:spPr bwMode="auto">
            <a:xfrm>
              <a:off x="1343" y="1667"/>
              <a:ext cx="33" cy="33"/>
            </a:xfrm>
            <a:prstGeom prst="rect">
              <a:avLst/>
            </a:prstGeom>
            <a:solidFill>
              <a:srgbClr val="96544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54" name="Rectangle 62"/>
            <p:cNvSpPr>
              <a:spLocks noChangeAspect="1" noChangeArrowheads="1"/>
            </p:cNvSpPr>
            <p:nvPr/>
          </p:nvSpPr>
          <p:spPr bwMode="auto">
            <a:xfrm>
              <a:off x="2697" y="2179"/>
              <a:ext cx="33" cy="33"/>
            </a:xfrm>
            <a:prstGeom prst="rect">
              <a:avLst/>
            </a:prstGeom>
            <a:solidFill>
              <a:srgbClr val="96544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55" name="Rectangle 63"/>
            <p:cNvSpPr>
              <a:spLocks noChangeAspect="1" noChangeArrowheads="1"/>
            </p:cNvSpPr>
            <p:nvPr/>
          </p:nvSpPr>
          <p:spPr bwMode="auto">
            <a:xfrm>
              <a:off x="2838" y="2232"/>
              <a:ext cx="33" cy="33"/>
            </a:xfrm>
            <a:prstGeom prst="rect">
              <a:avLst/>
            </a:prstGeom>
            <a:solidFill>
              <a:srgbClr val="96544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56" name="Rectangle 64"/>
            <p:cNvSpPr>
              <a:spLocks noChangeAspect="1" noChangeArrowheads="1"/>
            </p:cNvSpPr>
            <p:nvPr/>
          </p:nvSpPr>
          <p:spPr bwMode="auto">
            <a:xfrm>
              <a:off x="2568" y="2129"/>
              <a:ext cx="33" cy="32"/>
            </a:xfrm>
            <a:prstGeom prst="rect">
              <a:avLst/>
            </a:prstGeom>
            <a:solidFill>
              <a:srgbClr val="96544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57" name="Rectangle 65"/>
            <p:cNvSpPr>
              <a:spLocks noChangeAspect="1" noChangeArrowheads="1"/>
            </p:cNvSpPr>
            <p:nvPr/>
          </p:nvSpPr>
          <p:spPr bwMode="auto">
            <a:xfrm>
              <a:off x="2431" y="2076"/>
              <a:ext cx="34" cy="32"/>
            </a:xfrm>
            <a:prstGeom prst="rect">
              <a:avLst/>
            </a:prstGeom>
            <a:solidFill>
              <a:srgbClr val="96544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58" name="Rectangle 66"/>
            <p:cNvSpPr>
              <a:spLocks noChangeAspect="1" noChangeArrowheads="1"/>
            </p:cNvSpPr>
            <p:nvPr/>
          </p:nvSpPr>
          <p:spPr bwMode="auto">
            <a:xfrm>
              <a:off x="1073" y="1564"/>
              <a:ext cx="34" cy="34"/>
            </a:xfrm>
            <a:prstGeom prst="rect">
              <a:avLst/>
            </a:prstGeom>
            <a:solidFill>
              <a:srgbClr val="96544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59" name="Rectangle 67"/>
            <p:cNvSpPr>
              <a:spLocks noChangeAspect="1" noChangeArrowheads="1"/>
            </p:cNvSpPr>
            <p:nvPr/>
          </p:nvSpPr>
          <p:spPr bwMode="auto">
            <a:xfrm>
              <a:off x="1210" y="1617"/>
              <a:ext cx="33" cy="34"/>
            </a:xfrm>
            <a:prstGeom prst="rect">
              <a:avLst/>
            </a:prstGeom>
            <a:solidFill>
              <a:srgbClr val="96544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60" name="Rectangle 68"/>
            <p:cNvSpPr>
              <a:spLocks noChangeAspect="1" noChangeArrowheads="1"/>
            </p:cNvSpPr>
            <p:nvPr/>
          </p:nvSpPr>
          <p:spPr bwMode="auto">
            <a:xfrm>
              <a:off x="1479" y="1716"/>
              <a:ext cx="33" cy="33"/>
            </a:xfrm>
            <a:prstGeom prst="rect">
              <a:avLst/>
            </a:prstGeom>
            <a:solidFill>
              <a:srgbClr val="96544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61" name="Rectangle 69"/>
            <p:cNvSpPr>
              <a:spLocks noChangeAspect="1" noChangeArrowheads="1"/>
            </p:cNvSpPr>
            <p:nvPr/>
          </p:nvSpPr>
          <p:spPr bwMode="auto">
            <a:xfrm>
              <a:off x="1616" y="1769"/>
              <a:ext cx="33" cy="33"/>
            </a:xfrm>
            <a:prstGeom prst="rect">
              <a:avLst/>
            </a:prstGeom>
            <a:solidFill>
              <a:srgbClr val="96544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62" name="Rectangle 70"/>
            <p:cNvSpPr>
              <a:spLocks noChangeAspect="1" noChangeArrowheads="1"/>
            </p:cNvSpPr>
            <p:nvPr/>
          </p:nvSpPr>
          <p:spPr bwMode="auto">
            <a:xfrm>
              <a:off x="1752" y="1826"/>
              <a:ext cx="34" cy="33"/>
            </a:xfrm>
            <a:prstGeom prst="rect">
              <a:avLst/>
            </a:prstGeom>
            <a:solidFill>
              <a:srgbClr val="96544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63" name="Rectangle 71"/>
            <p:cNvSpPr>
              <a:spLocks noChangeAspect="1" noChangeArrowheads="1"/>
            </p:cNvSpPr>
            <p:nvPr/>
          </p:nvSpPr>
          <p:spPr bwMode="auto">
            <a:xfrm>
              <a:off x="1885" y="1871"/>
              <a:ext cx="33" cy="34"/>
            </a:xfrm>
            <a:prstGeom prst="rect">
              <a:avLst/>
            </a:prstGeom>
            <a:solidFill>
              <a:srgbClr val="96544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64" name="Rectangle 72"/>
            <p:cNvSpPr>
              <a:spLocks noChangeAspect="1" noChangeArrowheads="1"/>
            </p:cNvSpPr>
            <p:nvPr/>
          </p:nvSpPr>
          <p:spPr bwMode="auto">
            <a:xfrm>
              <a:off x="2029" y="1928"/>
              <a:ext cx="34" cy="34"/>
            </a:xfrm>
            <a:prstGeom prst="rect">
              <a:avLst/>
            </a:prstGeom>
            <a:solidFill>
              <a:srgbClr val="96544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65" name="Rectangle 73"/>
            <p:cNvSpPr>
              <a:spLocks noChangeAspect="1" noChangeArrowheads="1"/>
            </p:cNvSpPr>
            <p:nvPr/>
          </p:nvSpPr>
          <p:spPr bwMode="auto">
            <a:xfrm>
              <a:off x="2158" y="1981"/>
              <a:ext cx="33" cy="34"/>
            </a:xfrm>
            <a:prstGeom prst="rect">
              <a:avLst/>
            </a:prstGeom>
            <a:solidFill>
              <a:srgbClr val="96544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66" name="Rectangle 74"/>
            <p:cNvSpPr>
              <a:spLocks noChangeAspect="1" noChangeArrowheads="1"/>
            </p:cNvSpPr>
            <p:nvPr/>
          </p:nvSpPr>
          <p:spPr bwMode="auto">
            <a:xfrm>
              <a:off x="2295" y="2027"/>
              <a:ext cx="33" cy="33"/>
            </a:xfrm>
            <a:prstGeom prst="rect">
              <a:avLst/>
            </a:prstGeom>
            <a:solidFill>
              <a:srgbClr val="96544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67" name="Freeform 75"/>
            <p:cNvSpPr>
              <a:spLocks noChangeAspect="1"/>
            </p:cNvSpPr>
            <p:nvPr/>
          </p:nvSpPr>
          <p:spPr bwMode="auto">
            <a:xfrm>
              <a:off x="3516" y="2480"/>
              <a:ext cx="44" cy="4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14"/>
                </a:cxn>
                <a:cxn ang="0">
                  <a:pos x="15" y="29"/>
                </a:cxn>
                <a:cxn ang="0">
                  <a:pos x="0" y="14"/>
                </a:cxn>
                <a:cxn ang="0">
                  <a:pos x="15" y="0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29" y="14"/>
                  </a:lnTo>
                  <a:lnTo>
                    <a:pt x="15" y="29"/>
                  </a:lnTo>
                  <a:lnTo>
                    <a:pt x="0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060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68" name="Freeform 76"/>
            <p:cNvSpPr>
              <a:spLocks noChangeAspect="1"/>
            </p:cNvSpPr>
            <p:nvPr/>
          </p:nvSpPr>
          <p:spPr bwMode="auto">
            <a:xfrm>
              <a:off x="3372" y="2285"/>
              <a:ext cx="44" cy="4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14"/>
                </a:cxn>
                <a:cxn ang="0">
                  <a:pos x="15" y="29"/>
                </a:cxn>
                <a:cxn ang="0">
                  <a:pos x="0" y="14"/>
                </a:cxn>
                <a:cxn ang="0">
                  <a:pos x="15" y="0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29" y="14"/>
                  </a:lnTo>
                  <a:lnTo>
                    <a:pt x="15" y="29"/>
                  </a:lnTo>
                  <a:lnTo>
                    <a:pt x="0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060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69" name="Freeform 77"/>
            <p:cNvSpPr>
              <a:spLocks noChangeAspect="1"/>
            </p:cNvSpPr>
            <p:nvPr/>
          </p:nvSpPr>
          <p:spPr bwMode="auto">
            <a:xfrm>
              <a:off x="3107" y="1923"/>
              <a:ext cx="43" cy="4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14"/>
                </a:cxn>
                <a:cxn ang="0">
                  <a:pos x="15" y="29"/>
                </a:cxn>
                <a:cxn ang="0">
                  <a:pos x="0" y="14"/>
                </a:cxn>
                <a:cxn ang="0">
                  <a:pos x="15" y="0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29" y="14"/>
                  </a:lnTo>
                  <a:lnTo>
                    <a:pt x="15" y="29"/>
                  </a:lnTo>
                  <a:lnTo>
                    <a:pt x="0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060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70" name="Freeform 78"/>
            <p:cNvSpPr>
              <a:spLocks noChangeAspect="1"/>
            </p:cNvSpPr>
            <p:nvPr/>
          </p:nvSpPr>
          <p:spPr bwMode="auto">
            <a:xfrm>
              <a:off x="2701" y="1413"/>
              <a:ext cx="44" cy="4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14"/>
                </a:cxn>
                <a:cxn ang="0">
                  <a:pos x="15" y="29"/>
                </a:cxn>
                <a:cxn ang="0">
                  <a:pos x="0" y="14"/>
                </a:cxn>
                <a:cxn ang="0">
                  <a:pos x="15" y="0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29" y="14"/>
                  </a:lnTo>
                  <a:lnTo>
                    <a:pt x="15" y="29"/>
                  </a:lnTo>
                  <a:lnTo>
                    <a:pt x="0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060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71" name="Freeform 79"/>
            <p:cNvSpPr>
              <a:spLocks noChangeAspect="1"/>
            </p:cNvSpPr>
            <p:nvPr/>
          </p:nvSpPr>
          <p:spPr bwMode="auto">
            <a:xfrm>
              <a:off x="1062" y="1087"/>
              <a:ext cx="44" cy="4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14"/>
                </a:cxn>
                <a:cxn ang="0">
                  <a:pos x="15" y="29"/>
                </a:cxn>
                <a:cxn ang="0">
                  <a:pos x="0" y="14"/>
                </a:cxn>
                <a:cxn ang="0">
                  <a:pos x="15" y="0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29" y="14"/>
                  </a:lnTo>
                  <a:lnTo>
                    <a:pt x="15" y="29"/>
                  </a:lnTo>
                  <a:lnTo>
                    <a:pt x="0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060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72" name="Freeform 80"/>
            <p:cNvSpPr>
              <a:spLocks noChangeAspect="1"/>
            </p:cNvSpPr>
            <p:nvPr/>
          </p:nvSpPr>
          <p:spPr bwMode="auto">
            <a:xfrm>
              <a:off x="2576" y="1307"/>
              <a:ext cx="43" cy="4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14"/>
                </a:cxn>
                <a:cxn ang="0">
                  <a:pos x="15" y="29"/>
                </a:cxn>
                <a:cxn ang="0">
                  <a:pos x="0" y="14"/>
                </a:cxn>
                <a:cxn ang="0">
                  <a:pos x="15" y="0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29" y="14"/>
                  </a:lnTo>
                  <a:lnTo>
                    <a:pt x="15" y="29"/>
                  </a:lnTo>
                  <a:lnTo>
                    <a:pt x="0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060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73" name="Freeform 81"/>
            <p:cNvSpPr>
              <a:spLocks noChangeAspect="1"/>
            </p:cNvSpPr>
            <p:nvPr/>
          </p:nvSpPr>
          <p:spPr bwMode="auto">
            <a:xfrm>
              <a:off x="1193" y="954"/>
              <a:ext cx="43" cy="4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14"/>
                </a:cxn>
                <a:cxn ang="0">
                  <a:pos x="15" y="29"/>
                </a:cxn>
                <a:cxn ang="0">
                  <a:pos x="0" y="14"/>
                </a:cxn>
                <a:cxn ang="0">
                  <a:pos x="15" y="0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29" y="14"/>
                  </a:lnTo>
                  <a:lnTo>
                    <a:pt x="15" y="29"/>
                  </a:lnTo>
                  <a:lnTo>
                    <a:pt x="0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060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74" name="Freeform 82"/>
            <p:cNvSpPr>
              <a:spLocks noChangeAspect="1"/>
            </p:cNvSpPr>
            <p:nvPr/>
          </p:nvSpPr>
          <p:spPr bwMode="auto">
            <a:xfrm>
              <a:off x="3236" y="2095"/>
              <a:ext cx="43" cy="4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14"/>
                </a:cxn>
                <a:cxn ang="0">
                  <a:pos x="15" y="29"/>
                </a:cxn>
                <a:cxn ang="0">
                  <a:pos x="0" y="14"/>
                </a:cxn>
                <a:cxn ang="0">
                  <a:pos x="15" y="0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29" y="14"/>
                  </a:lnTo>
                  <a:lnTo>
                    <a:pt x="15" y="29"/>
                  </a:lnTo>
                  <a:lnTo>
                    <a:pt x="0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060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75" name="Freeform 83"/>
            <p:cNvSpPr>
              <a:spLocks noChangeAspect="1"/>
            </p:cNvSpPr>
            <p:nvPr/>
          </p:nvSpPr>
          <p:spPr bwMode="auto">
            <a:xfrm>
              <a:off x="2431" y="1231"/>
              <a:ext cx="44" cy="4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14"/>
                </a:cxn>
                <a:cxn ang="0">
                  <a:pos x="15" y="29"/>
                </a:cxn>
                <a:cxn ang="0">
                  <a:pos x="0" y="14"/>
                </a:cxn>
                <a:cxn ang="0">
                  <a:pos x="15" y="0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29" y="14"/>
                  </a:lnTo>
                  <a:lnTo>
                    <a:pt x="15" y="29"/>
                  </a:lnTo>
                  <a:lnTo>
                    <a:pt x="0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060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76" name="Freeform 84"/>
            <p:cNvSpPr>
              <a:spLocks noChangeAspect="1"/>
            </p:cNvSpPr>
            <p:nvPr/>
          </p:nvSpPr>
          <p:spPr bwMode="auto">
            <a:xfrm>
              <a:off x="2970" y="1752"/>
              <a:ext cx="44" cy="4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14"/>
                </a:cxn>
                <a:cxn ang="0">
                  <a:pos x="15" y="29"/>
                </a:cxn>
                <a:cxn ang="0">
                  <a:pos x="0" y="14"/>
                </a:cxn>
                <a:cxn ang="0">
                  <a:pos x="15" y="0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29" y="14"/>
                  </a:lnTo>
                  <a:lnTo>
                    <a:pt x="15" y="29"/>
                  </a:lnTo>
                  <a:lnTo>
                    <a:pt x="0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060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77" name="Freeform 85"/>
            <p:cNvSpPr>
              <a:spLocks noChangeAspect="1"/>
            </p:cNvSpPr>
            <p:nvPr/>
          </p:nvSpPr>
          <p:spPr bwMode="auto">
            <a:xfrm>
              <a:off x="2830" y="1568"/>
              <a:ext cx="43" cy="4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14"/>
                </a:cxn>
                <a:cxn ang="0">
                  <a:pos x="15" y="29"/>
                </a:cxn>
                <a:cxn ang="0">
                  <a:pos x="0" y="14"/>
                </a:cxn>
                <a:cxn ang="0">
                  <a:pos x="15" y="0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29" y="14"/>
                  </a:lnTo>
                  <a:lnTo>
                    <a:pt x="15" y="29"/>
                  </a:lnTo>
                  <a:lnTo>
                    <a:pt x="0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060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78" name="Freeform 86"/>
            <p:cNvSpPr>
              <a:spLocks noChangeAspect="1"/>
            </p:cNvSpPr>
            <p:nvPr/>
          </p:nvSpPr>
          <p:spPr bwMode="auto">
            <a:xfrm>
              <a:off x="1328" y="840"/>
              <a:ext cx="43" cy="4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14"/>
                </a:cxn>
                <a:cxn ang="0">
                  <a:pos x="15" y="29"/>
                </a:cxn>
                <a:cxn ang="0">
                  <a:pos x="0" y="14"/>
                </a:cxn>
                <a:cxn ang="0">
                  <a:pos x="15" y="0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29" y="14"/>
                  </a:lnTo>
                  <a:lnTo>
                    <a:pt x="15" y="29"/>
                  </a:lnTo>
                  <a:lnTo>
                    <a:pt x="0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060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79" name="Freeform 87"/>
            <p:cNvSpPr>
              <a:spLocks noChangeAspect="1"/>
            </p:cNvSpPr>
            <p:nvPr/>
          </p:nvSpPr>
          <p:spPr bwMode="auto">
            <a:xfrm>
              <a:off x="1475" y="833"/>
              <a:ext cx="44" cy="4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14"/>
                </a:cxn>
                <a:cxn ang="0">
                  <a:pos x="15" y="29"/>
                </a:cxn>
                <a:cxn ang="0">
                  <a:pos x="0" y="14"/>
                </a:cxn>
                <a:cxn ang="0">
                  <a:pos x="15" y="0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29" y="14"/>
                  </a:lnTo>
                  <a:lnTo>
                    <a:pt x="15" y="29"/>
                  </a:lnTo>
                  <a:lnTo>
                    <a:pt x="0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060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80" name="Freeform 88"/>
            <p:cNvSpPr>
              <a:spLocks noChangeAspect="1"/>
            </p:cNvSpPr>
            <p:nvPr/>
          </p:nvSpPr>
          <p:spPr bwMode="auto">
            <a:xfrm>
              <a:off x="1616" y="855"/>
              <a:ext cx="43" cy="4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14"/>
                </a:cxn>
                <a:cxn ang="0">
                  <a:pos x="15" y="29"/>
                </a:cxn>
                <a:cxn ang="0">
                  <a:pos x="0" y="14"/>
                </a:cxn>
                <a:cxn ang="0">
                  <a:pos x="15" y="0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29" y="14"/>
                  </a:lnTo>
                  <a:lnTo>
                    <a:pt x="15" y="29"/>
                  </a:lnTo>
                  <a:lnTo>
                    <a:pt x="0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060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81" name="Freeform 89"/>
            <p:cNvSpPr>
              <a:spLocks noChangeAspect="1"/>
            </p:cNvSpPr>
            <p:nvPr/>
          </p:nvSpPr>
          <p:spPr bwMode="auto">
            <a:xfrm>
              <a:off x="1756" y="888"/>
              <a:ext cx="44" cy="4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14"/>
                </a:cxn>
                <a:cxn ang="0">
                  <a:pos x="15" y="29"/>
                </a:cxn>
                <a:cxn ang="0">
                  <a:pos x="0" y="14"/>
                </a:cxn>
                <a:cxn ang="0">
                  <a:pos x="15" y="0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29" y="14"/>
                  </a:lnTo>
                  <a:lnTo>
                    <a:pt x="15" y="29"/>
                  </a:lnTo>
                  <a:lnTo>
                    <a:pt x="0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060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82" name="Freeform 90"/>
            <p:cNvSpPr>
              <a:spLocks noChangeAspect="1"/>
            </p:cNvSpPr>
            <p:nvPr/>
          </p:nvSpPr>
          <p:spPr bwMode="auto">
            <a:xfrm>
              <a:off x="1881" y="954"/>
              <a:ext cx="44" cy="4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14"/>
                </a:cxn>
                <a:cxn ang="0">
                  <a:pos x="15" y="29"/>
                </a:cxn>
                <a:cxn ang="0">
                  <a:pos x="0" y="14"/>
                </a:cxn>
                <a:cxn ang="0">
                  <a:pos x="15" y="0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29" y="14"/>
                  </a:lnTo>
                  <a:lnTo>
                    <a:pt x="15" y="29"/>
                  </a:lnTo>
                  <a:lnTo>
                    <a:pt x="0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060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83" name="Freeform 91"/>
            <p:cNvSpPr>
              <a:spLocks noChangeAspect="1"/>
            </p:cNvSpPr>
            <p:nvPr/>
          </p:nvSpPr>
          <p:spPr bwMode="auto">
            <a:xfrm>
              <a:off x="2007" y="1062"/>
              <a:ext cx="43" cy="4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14"/>
                </a:cxn>
                <a:cxn ang="0">
                  <a:pos x="15" y="29"/>
                </a:cxn>
                <a:cxn ang="0">
                  <a:pos x="0" y="14"/>
                </a:cxn>
                <a:cxn ang="0">
                  <a:pos x="15" y="0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29" y="14"/>
                  </a:lnTo>
                  <a:lnTo>
                    <a:pt x="15" y="29"/>
                  </a:lnTo>
                  <a:lnTo>
                    <a:pt x="0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060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84" name="Freeform 92"/>
            <p:cNvSpPr>
              <a:spLocks noChangeAspect="1"/>
            </p:cNvSpPr>
            <p:nvPr/>
          </p:nvSpPr>
          <p:spPr bwMode="auto">
            <a:xfrm>
              <a:off x="2155" y="1106"/>
              <a:ext cx="43" cy="4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14"/>
                </a:cxn>
                <a:cxn ang="0">
                  <a:pos x="15" y="29"/>
                </a:cxn>
                <a:cxn ang="0">
                  <a:pos x="0" y="14"/>
                </a:cxn>
                <a:cxn ang="0">
                  <a:pos x="15" y="0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29" y="14"/>
                  </a:lnTo>
                  <a:lnTo>
                    <a:pt x="15" y="29"/>
                  </a:lnTo>
                  <a:lnTo>
                    <a:pt x="0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060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85" name="Freeform 93"/>
            <p:cNvSpPr>
              <a:spLocks noChangeAspect="1"/>
            </p:cNvSpPr>
            <p:nvPr/>
          </p:nvSpPr>
          <p:spPr bwMode="auto">
            <a:xfrm>
              <a:off x="2291" y="1200"/>
              <a:ext cx="44" cy="4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14"/>
                </a:cxn>
                <a:cxn ang="0">
                  <a:pos x="15" y="29"/>
                </a:cxn>
                <a:cxn ang="0">
                  <a:pos x="0" y="14"/>
                </a:cxn>
                <a:cxn ang="0">
                  <a:pos x="15" y="0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29" y="14"/>
                  </a:lnTo>
                  <a:lnTo>
                    <a:pt x="15" y="29"/>
                  </a:lnTo>
                  <a:lnTo>
                    <a:pt x="0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060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86" name="Rectangle 94"/>
            <p:cNvSpPr>
              <a:spLocks noChangeAspect="1" noChangeArrowheads="1"/>
            </p:cNvSpPr>
            <p:nvPr/>
          </p:nvSpPr>
          <p:spPr bwMode="auto">
            <a:xfrm>
              <a:off x="3520" y="2486"/>
              <a:ext cx="33" cy="32"/>
            </a:xfrm>
            <a:prstGeom prst="rect">
              <a:avLst/>
            </a:prstGeom>
            <a:solidFill>
              <a:srgbClr val="96544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87" name="Line 95"/>
            <p:cNvSpPr>
              <a:spLocks noChangeShapeType="1"/>
            </p:cNvSpPr>
            <p:nvPr/>
          </p:nvSpPr>
          <p:spPr bwMode="auto">
            <a:xfrm>
              <a:off x="3604" y="2747"/>
              <a:ext cx="0" cy="34"/>
            </a:xfrm>
            <a:prstGeom prst="line">
              <a:avLst/>
            </a:prstGeom>
            <a:noFill/>
            <a:ln w="9525">
              <a:solidFill>
                <a:srgbClr val="4C4C4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88" name="Line 96"/>
            <p:cNvSpPr>
              <a:spLocks noChangeShapeType="1"/>
            </p:cNvSpPr>
            <p:nvPr/>
          </p:nvSpPr>
          <p:spPr bwMode="auto">
            <a:xfrm>
              <a:off x="2246" y="2748"/>
              <a:ext cx="0" cy="33"/>
            </a:xfrm>
            <a:prstGeom prst="line">
              <a:avLst/>
            </a:prstGeom>
            <a:noFill/>
            <a:ln w="9525">
              <a:solidFill>
                <a:srgbClr val="4C4C4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89" name="Line 97"/>
            <p:cNvSpPr>
              <a:spLocks noChangeShapeType="1"/>
            </p:cNvSpPr>
            <p:nvPr/>
          </p:nvSpPr>
          <p:spPr bwMode="auto">
            <a:xfrm>
              <a:off x="1574" y="2748"/>
              <a:ext cx="0" cy="33"/>
            </a:xfrm>
            <a:prstGeom prst="line">
              <a:avLst/>
            </a:prstGeom>
            <a:noFill/>
            <a:ln w="9525">
              <a:solidFill>
                <a:srgbClr val="4C4C4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90" name="Line 98"/>
            <p:cNvSpPr>
              <a:spLocks noChangeShapeType="1"/>
            </p:cNvSpPr>
            <p:nvPr/>
          </p:nvSpPr>
          <p:spPr bwMode="auto">
            <a:xfrm>
              <a:off x="2932" y="2748"/>
              <a:ext cx="0" cy="33"/>
            </a:xfrm>
            <a:prstGeom prst="line">
              <a:avLst/>
            </a:prstGeom>
            <a:noFill/>
            <a:ln w="9525">
              <a:solidFill>
                <a:srgbClr val="4C4C4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91" name="Line 99"/>
            <p:cNvSpPr>
              <a:spLocks noChangeShapeType="1"/>
            </p:cNvSpPr>
            <p:nvPr/>
          </p:nvSpPr>
          <p:spPr bwMode="auto">
            <a:xfrm>
              <a:off x="884" y="2744"/>
              <a:ext cx="0" cy="33"/>
            </a:xfrm>
            <a:prstGeom prst="line">
              <a:avLst/>
            </a:prstGeom>
            <a:noFill/>
            <a:ln w="9525">
              <a:solidFill>
                <a:srgbClr val="4C4C4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92" name="Rectangle 100"/>
            <p:cNvSpPr>
              <a:spLocks noChangeArrowheads="1"/>
            </p:cNvSpPr>
            <p:nvPr/>
          </p:nvSpPr>
          <p:spPr bwMode="auto">
            <a:xfrm>
              <a:off x="793" y="2785"/>
              <a:ext cx="273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i="0"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0%</a:t>
              </a:r>
              <a:endParaRPr lang="en-US" altLang="en-US" sz="1200" i="0"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93" name="Rectangle 101"/>
            <p:cNvSpPr>
              <a:spLocks noChangeArrowheads="1"/>
            </p:cNvSpPr>
            <p:nvPr/>
          </p:nvSpPr>
          <p:spPr bwMode="auto">
            <a:xfrm>
              <a:off x="1468" y="2785"/>
              <a:ext cx="274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i="0"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25%</a:t>
              </a:r>
              <a:endParaRPr lang="en-US" altLang="en-US" sz="1200" i="0"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94" name="Rectangle 102"/>
            <p:cNvSpPr>
              <a:spLocks noChangeArrowheads="1"/>
            </p:cNvSpPr>
            <p:nvPr/>
          </p:nvSpPr>
          <p:spPr bwMode="auto">
            <a:xfrm>
              <a:off x="2143" y="2785"/>
              <a:ext cx="273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i="0"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50%</a:t>
              </a:r>
              <a:endParaRPr lang="en-US" altLang="en-US" sz="1200" i="0"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95" name="Rectangle 103"/>
            <p:cNvSpPr>
              <a:spLocks noChangeArrowheads="1"/>
            </p:cNvSpPr>
            <p:nvPr/>
          </p:nvSpPr>
          <p:spPr bwMode="auto">
            <a:xfrm>
              <a:off x="3433" y="2785"/>
              <a:ext cx="273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i="0"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100%</a:t>
              </a:r>
              <a:endParaRPr lang="en-US" altLang="en-US" sz="1200" i="0"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96" name="Rectangle 104"/>
            <p:cNvSpPr>
              <a:spLocks noChangeArrowheads="1"/>
            </p:cNvSpPr>
            <p:nvPr/>
          </p:nvSpPr>
          <p:spPr bwMode="auto">
            <a:xfrm>
              <a:off x="2818" y="2785"/>
              <a:ext cx="274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i="0"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75%</a:t>
              </a:r>
              <a:endParaRPr lang="en-US" altLang="en-US" sz="1200" i="0">
                <a:effectLst/>
                <a:latin typeface="Corbel" panose="020B0503020204020204" pitchFamily="34" charset="0"/>
              </a:endParaRPr>
            </a:p>
          </p:txBody>
        </p:sp>
        <p:grpSp>
          <p:nvGrpSpPr>
            <p:cNvPr id="97" name="Group 105"/>
            <p:cNvGrpSpPr>
              <a:grpSpLocks/>
            </p:cNvGrpSpPr>
            <p:nvPr/>
          </p:nvGrpSpPr>
          <p:grpSpPr bwMode="auto">
            <a:xfrm>
              <a:off x="1263" y="3198"/>
              <a:ext cx="2138" cy="274"/>
              <a:chOff x="1466" y="3424"/>
              <a:chExt cx="2254" cy="289"/>
            </a:xfrm>
          </p:grpSpPr>
          <p:sp>
            <p:nvSpPr>
              <p:cNvPr id="101" name="Rectangle 106"/>
              <p:cNvSpPr>
                <a:spLocks noChangeArrowheads="1"/>
              </p:cNvSpPr>
              <p:nvPr/>
            </p:nvSpPr>
            <p:spPr bwMode="auto">
              <a:xfrm>
                <a:off x="1705" y="3424"/>
                <a:ext cx="2015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 i="0" dirty="0" err="1" smtClean="0"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Clientes</a:t>
                </a:r>
                <a:r>
                  <a:rPr lang="en-US" altLang="en-US" sz="1200" i="0" dirty="0" smtClean="0"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 </a:t>
                </a:r>
                <a:r>
                  <a:rPr lang="en-US" altLang="en-US" sz="1200" i="0" dirty="0" err="1" smtClean="0"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classificados</a:t>
                </a:r>
                <a:r>
                  <a:rPr lang="en-US" altLang="en-US" sz="1200" i="0" dirty="0" smtClean="0"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 com an</a:t>
                </a:r>
                <a:r>
                  <a:rPr lang="pt-BR" altLang="en-US" sz="1200" i="0" dirty="0" err="1" smtClean="0"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álise</a:t>
                </a:r>
                <a:r>
                  <a:rPr lang="pt-BR" altLang="en-US" sz="1200" i="0" dirty="0" smtClean="0"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 preditiva</a:t>
                </a:r>
                <a:endParaRPr lang="en-US" altLang="en-US" sz="1200" i="0" dirty="0">
                  <a:effectLst/>
                  <a:latin typeface="Corbel" panose="020B0503020204020204" pitchFamily="34" charset="0"/>
                </a:endParaRPr>
              </a:p>
            </p:txBody>
          </p:sp>
          <p:sp>
            <p:nvSpPr>
              <p:cNvPr id="102" name="Rectangle 107"/>
              <p:cNvSpPr>
                <a:spLocks noChangeArrowheads="1"/>
              </p:cNvSpPr>
              <p:nvPr/>
            </p:nvSpPr>
            <p:spPr bwMode="auto">
              <a:xfrm>
                <a:off x="1705" y="3569"/>
                <a:ext cx="1919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 i="0" dirty="0" err="1" smtClean="0"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Clientes</a:t>
                </a:r>
                <a:r>
                  <a:rPr lang="en-US" altLang="en-US" sz="1200" i="0" dirty="0" smtClean="0"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 n</a:t>
                </a:r>
                <a:r>
                  <a:rPr lang="pt-BR" altLang="en-US" sz="1200" i="0" dirty="0" err="1" smtClean="0"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ã</a:t>
                </a:r>
                <a:r>
                  <a:rPr lang="pt-BR" altLang="en-US" sz="1200" dirty="0" err="1" smtClean="0">
                    <a:solidFill>
                      <a:srgbClr val="000000"/>
                    </a:solidFill>
                    <a:latin typeface="Corbel" panose="020B0503020204020204" pitchFamily="34" charset="0"/>
                  </a:rPr>
                  <a:t>o</a:t>
                </a:r>
                <a:r>
                  <a:rPr lang="pt-BR" altLang="en-US" sz="1200" dirty="0" smtClean="0">
                    <a:solidFill>
                      <a:srgbClr val="000000"/>
                    </a:solidFill>
                    <a:latin typeface="Corbel" panose="020B0503020204020204" pitchFamily="34" charset="0"/>
                  </a:rPr>
                  <a:t> classificados </a:t>
                </a:r>
                <a:endParaRPr lang="en-US" altLang="en-US" sz="1200" i="0" dirty="0">
                  <a:effectLst/>
                  <a:latin typeface="Corbel" panose="020B0503020204020204" pitchFamily="34" charset="0"/>
                </a:endParaRPr>
              </a:p>
            </p:txBody>
          </p:sp>
          <p:grpSp>
            <p:nvGrpSpPr>
              <p:cNvPr id="103" name="Group 108"/>
              <p:cNvGrpSpPr>
                <a:grpSpLocks/>
              </p:cNvGrpSpPr>
              <p:nvPr/>
            </p:nvGrpSpPr>
            <p:grpSpPr bwMode="auto">
              <a:xfrm>
                <a:off x="1472" y="3616"/>
                <a:ext cx="187" cy="35"/>
                <a:chOff x="1472" y="3608"/>
                <a:chExt cx="187" cy="35"/>
              </a:xfrm>
            </p:grpSpPr>
            <p:sp>
              <p:nvSpPr>
                <p:cNvPr id="108" name="Line 109"/>
                <p:cNvSpPr>
                  <a:spLocks noChangeShapeType="1"/>
                </p:cNvSpPr>
                <p:nvPr/>
              </p:nvSpPr>
              <p:spPr bwMode="auto">
                <a:xfrm>
                  <a:off x="1479" y="3624"/>
                  <a:ext cx="161" cy="0"/>
                </a:xfrm>
                <a:prstGeom prst="line">
                  <a:avLst/>
                </a:prstGeom>
                <a:noFill/>
                <a:ln w="9525">
                  <a:solidFill>
                    <a:srgbClr val="96544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en-US" i="0" dirty="0"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109" name="Rectangle 110"/>
                <p:cNvSpPr>
                  <a:spLocks noChangeAspect="1" noChangeArrowheads="1"/>
                </p:cNvSpPr>
                <p:nvPr/>
              </p:nvSpPr>
              <p:spPr bwMode="auto">
                <a:xfrm>
                  <a:off x="1471" y="3608"/>
                  <a:ext cx="34" cy="35"/>
                </a:xfrm>
                <a:prstGeom prst="rect">
                  <a:avLst/>
                </a:prstGeom>
                <a:solidFill>
                  <a:srgbClr val="96544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 sz="2400" i="1">
                      <a:solidFill>
                        <a:srgbClr val="965442"/>
                      </a:solidFill>
                      <a:effectDag name="">
                        <a:cont type="tree" name="">
                          <a:effect ref="fillLine"/>
                          <a:outerShdw dist="38100" dir="13500000" algn="br">
                            <a:srgbClr val="E19E8D"/>
                          </a:outerShdw>
                        </a:cont>
                        <a:cont type="tree" name="">
                          <a:effect ref="fillLine"/>
                          <a:outerShdw dist="38100" dir="2700000" algn="tl">
                            <a:srgbClr val="5A3227"/>
                          </a:outerShdw>
                        </a:cont>
                        <a:effect ref="fillLine"/>
                      </a:effectDag>
                      <a:latin typeface="Arial" pitchFamily="34" charset="0"/>
                    </a:defRPr>
                  </a:lvl1pPr>
                  <a:lvl2pPr marL="742950" indent="-285750">
                    <a:defRPr sz="2400" i="1">
                      <a:solidFill>
                        <a:srgbClr val="965442"/>
                      </a:solidFill>
                      <a:effectDag name="">
                        <a:cont type="tree" name="">
                          <a:effect ref="fillLine"/>
                          <a:outerShdw dist="38100" dir="13500000" algn="br">
                            <a:srgbClr val="E19E8D"/>
                          </a:outerShdw>
                        </a:cont>
                        <a:cont type="tree" name="">
                          <a:effect ref="fillLine"/>
                          <a:outerShdw dist="38100" dir="2700000" algn="tl">
                            <a:srgbClr val="5A3227"/>
                          </a:outerShdw>
                        </a:cont>
                        <a:effect ref="fillLine"/>
                      </a:effectDag>
                      <a:latin typeface="Arial" pitchFamily="34" charset="0"/>
                    </a:defRPr>
                  </a:lvl2pPr>
                  <a:lvl3pPr marL="1143000" indent="-228600">
                    <a:defRPr sz="2400" i="1">
                      <a:solidFill>
                        <a:srgbClr val="965442"/>
                      </a:solidFill>
                      <a:effectDag name="">
                        <a:cont type="tree" name="">
                          <a:effect ref="fillLine"/>
                          <a:outerShdw dist="38100" dir="13500000" algn="br">
                            <a:srgbClr val="E19E8D"/>
                          </a:outerShdw>
                        </a:cont>
                        <a:cont type="tree" name="">
                          <a:effect ref="fillLine"/>
                          <a:outerShdw dist="38100" dir="2700000" algn="tl">
                            <a:srgbClr val="5A3227"/>
                          </a:outerShdw>
                        </a:cont>
                        <a:effect ref="fillLine"/>
                      </a:effectDag>
                      <a:latin typeface="Arial" pitchFamily="34" charset="0"/>
                    </a:defRPr>
                  </a:lvl3pPr>
                  <a:lvl4pPr marL="1600200" indent="-228600">
                    <a:defRPr sz="2400" i="1">
                      <a:solidFill>
                        <a:srgbClr val="965442"/>
                      </a:solidFill>
                      <a:effectDag name="">
                        <a:cont type="tree" name="">
                          <a:effect ref="fillLine"/>
                          <a:outerShdw dist="38100" dir="13500000" algn="br">
                            <a:srgbClr val="E19E8D"/>
                          </a:outerShdw>
                        </a:cont>
                        <a:cont type="tree" name="">
                          <a:effect ref="fillLine"/>
                          <a:outerShdw dist="38100" dir="2700000" algn="tl">
                            <a:srgbClr val="5A3227"/>
                          </a:outerShdw>
                        </a:cont>
                        <a:effect ref="fillLine"/>
                      </a:effectDag>
                      <a:latin typeface="Arial" pitchFamily="34" charset="0"/>
                    </a:defRPr>
                  </a:lvl4pPr>
                  <a:lvl5pPr marL="2057400" indent="-228600">
                    <a:defRPr sz="2400" i="1">
                      <a:solidFill>
                        <a:srgbClr val="965442"/>
                      </a:solidFill>
                      <a:effectDag name="">
                        <a:cont type="tree" name="">
                          <a:effect ref="fillLine"/>
                          <a:outerShdw dist="38100" dir="13500000" algn="br">
                            <a:srgbClr val="E19E8D"/>
                          </a:outerShdw>
                        </a:cont>
                        <a:cont type="tree" name="">
                          <a:effect ref="fillLine"/>
                          <a:outerShdw dist="38100" dir="2700000" algn="tl">
                            <a:srgbClr val="5A3227"/>
                          </a:outerShdw>
                        </a:cont>
                        <a:effect ref="fillLine"/>
                      </a:effectDag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965442"/>
                      </a:solidFill>
                      <a:effectDag name="">
                        <a:cont type="tree" name="">
                          <a:effect ref="fillLine"/>
                          <a:outerShdw dist="38100" dir="13500000" algn="br">
                            <a:srgbClr val="E19E8D"/>
                          </a:outerShdw>
                        </a:cont>
                        <a:cont type="tree" name="">
                          <a:effect ref="fillLine"/>
                          <a:outerShdw dist="38100" dir="2700000" algn="tl">
                            <a:srgbClr val="5A3227"/>
                          </a:outerShdw>
                        </a:cont>
                        <a:effect ref="fillLine"/>
                      </a:effectDag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965442"/>
                      </a:solidFill>
                      <a:effectDag name="">
                        <a:cont type="tree" name="">
                          <a:effect ref="fillLine"/>
                          <a:outerShdw dist="38100" dir="13500000" algn="br">
                            <a:srgbClr val="E19E8D"/>
                          </a:outerShdw>
                        </a:cont>
                        <a:cont type="tree" name="">
                          <a:effect ref="fillLine"/>
                          <a:outerShdw dist="38100" dir="2700000" algn="tl">
                            <a:srgbClr val="5A3227"/>
                          </a:outerShdw>
                        </a:cont>
                        <a:effect ref="fillLine"/>
                      </a:effectDag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965442"/>
                      </a:solidFill>
                      <a:effectDag name="">
                        <a:cont type="tree" name="">
                          <a:effect ref="fillLine"/>
                          <a:outerShdw dist="38100" dir="13500000" algn="br">
                            <a:srgbClr val="E19E8D"/>
                          </a:outerShdw>
                        </a:cont>
                        <a:cont type="tree" name="">
                          <a:effect ref="fillLine"/>
                          <a:outerShdw dist="38100" dir="2700000" algn="tl">
                            <a:srgbClr val="5A3227"/>
                          </a:outerShdw>
                        </a:cont>
                        <a:effect ref="fillLine"/>
                      </a:effectDag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965442"/>
                      </a:solidFill>
                      <a:effectDag name="">
                        <a:cont type="tree" name="">
                          <a:effect ref="fillLine"/>
                          <a:outerShdw dist="38100" dir="13500000" algn="br">
                            <a:srgbClr val="E19E8D"/>
                          </a:outerShdw>
                        </a:cont>
                        <a:cont type="tree" name="">
                          <a:effect ref="fillLine"/>
                          <a:outerShdw dist="38100" dir="2700000" algn="tl">
                            <a:srgbClr val="5A3227"/>
                          </a:outerShdw>
                        </a:cont>
                        <a:effect ref="fillLine"/>
                      </a:effectDag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endParaRPr lang="pt-BR" altLang="pt-BR" i="0" smtClean="0"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110" name="Rectangle 111"/>
                <p:cNvSpPr>
                  <a:spLocks noChangeAspect="1" noChangeArrowheads="1"/>
                </p:cNvSpPr>
                <p:nvPr/>
              </p:nvSpPr>
              <p:spPr bwMode="auto">
                <a:xfrm>
                  <a:off x="1624" y="3608"/>
                  <a:ext cx="35" cy="35"/>
                </a:xfrm>
                <a:prstGeom prst="rect">
                  <a:avLst/>
                </a:prstGeom>
                <a:solidFill>
                  <a:srgbClr val="96544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 sz="2400" i="1">
                      <a:solidFill>
                        <a:srgbClr val="965442"/>
                      </a:solidFill>
                      <a:effectDag name="">
                        <a:cont type="tree" name="">
                          <a:effect ref="fillLine"/>
                          <a:outerShdw dist="38100" dir="13500000" algn="br">
                            <a:srgbClr val="E19E8D"/>
                          </a:outerShdw>
                        </a:cont>
                        <a:cont type="tree" name="">
                          <a:effect ref="fillLine"/>
                          <a:outerShdw dist="38100" dir="2700000" algn="tl">
                            <a:srgbClr val="5A3227"/>
                          </a:outerShdw>
                        </a:cont>
                        <a:effect ref="fillLine"/>
                      </a:effectDag>
                      <a:latin typeface="Arial" pitchFamily="34" charset="0"/>
                    </a:defRPr>
                  </a:lvl1pPr>
                  <a:lvl2pPr marL="742950" indent="-285750">
                    <a:defRPr sz="2400" i="1">
                      <a:solidFill>
                        <a:srgbClr val="965442"/>
                      </a:solidFill>
                      <a:effectDag name="">
                        <a:cont type="tree" name="">
                          <a:effect ref="fillLine"/>
                          <a:outerShdw dist="38100" dir="13500000" algn="br">
                            <a:srgbClr val="E19E8D"/>
                          </a:outerShdw>
                        </a:cont>
                        <a:cont type="tree" name="">
                          <a:effect ref="fillLine"/>
                          <a:outerShdw dist="38100" dir="2700000" algn="tl">
                            <a:srgbClr val="5A3227"/>
                          </a:outerShdw>
                        </a:cont>
                        <a:effect ref="fillLine"/>
                      </a:effectDag>
                      <a:latin typeface="Arial" pitchFamily="34" charset="0"/>
                    </a:defRPr>
                  </a:lvl2pPr>
                  <a:lvl3pPr marL="1143000" indent="-228600">
                    <a:defRPr sz="2400" i="1">
                      <a:solidFill>
                        <a:srgbClr val="965442"/>
                      </a:solidFill>
                      <a:effectDag name="">
                        <a:cont type="tree" name="">
                          <a:effect ref="fillLine"/>
                          <a:outerShdw dist="38100" dir="13500000" algn="br">
                            <a:srgbClr val="E19E8D"/>
                          </a:outerShdw>
                        </a:cont>
                        <a:cont type="tree" name="">
                          <a:effect ref="fillLine"/>
                          <a:outerShdw dist="38100" dir="2700000" algn="tl">
                            <a:srgbClr val="5A3227"/>
                          </a:outerShdw>
                        </a:cont>
                        <a:effect ref="fillLine"/>
                      </a:effectDag>
                      <a:latin typeface="Arial" pitchFamily="34" charset="0"/>
                    </a:defRPr>
                  </a:lvl3pPr>
                  <a:lvl4pPr marL="1600200" indent="-228600">
                    <a:defRPr sz="2400" i="1">
                      <a:solidFill>
                        <a:srgbClr val="965442"/>
                      </a:solidFill>
                      <a:effectDag name="">
                        <a:cont type="tree" name="">
                          <a:effect ref="fillLine"/>
                          <a:outerShdw dist="38100" dir="13500000" algn="br">
                            <a:srgbClr val="E19E8D"/>
                          </a:outerShdw>
                        </a:cont>
                        <a:cont type="tree" name="">
                          <a:effect ref="fillLine"/>
                          <a:outerShdw dist="38100" dir="2700000" algn="tl">
                            <a:srgbClr val="5A3227"/>
                          </a:outerShdw>
                        </a:cont>
                        <a:effect ref="fillLine"/>
                      </a:effectDag>
                      <a:latin typeface="Arial" pitchFamily="34" charset="0"/>
                    </a:defRPr>
                  </a:lvl4pPr>
                  <a:lvl5pPr marL="2057400" indent="-228600">
                    <a:defRPr sz="2400" i="1">
                      <a:solidFill>
                        <a:srgbClr val="965442"/>
                      </a:solidFill>
                      <a:effectDag name="">
                        <a:cont type="tree" name="">
                          <a:effect ref="fillLine"/>
                          <a:outerShdw dist="38100" dir="13500000" algn="br">
                            <a:srgbClr val="E19E8D"/>
                          </a:outerShdw>
                        </a:cont>
                        <a:cont type="tree" name="">
                          <a:effect ref="fillLine"/>
                          <a:outerShdw dist="38100" dir="2700000" algn="tl">
                            <a:srgbClr val="5A3227"/>
                          </a:outerShdw>
                        </a:cont>
                        <a:effect ref="fillLine"/>
                      </a:effectDag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965442"/>
                      </a:solidFill>
                      <a:effectDag name="">
                        <a:cont type="tree" name="">
                          <a:effect ref="fillLine"/>
                          <a:outerShdw dist="38100" dir="13500000" algn="br">
                            <a:srgbClr val="E19E8D"/>
                          </a:outerShdw>
                        </a:cont>
                        <a:cont type="tree" name="">
                          <a:effect ref="fillLine"/>
                          <a:outerShdw dist="38100" dir="2700000" algn="tl">
                            <a:srgbClr val="5A3227"/>
                          </a:outerShdw>
                        </a:cont>
                        <a:effect ref="fillLine"/>
                      </a:effectDag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965442"/>
                      </a:solidFill>
                      <a:effectDag name="">
                        <a:cont type="tree" name="">
                          <a:effect ref="fillLine"/>
                          <a:outerShdw dist="38100" dir="13500000" algn="br">
                            <a:srgbClr val="E19E8D"/>
                          </a:outerShdw>
                        </a:cont>
                        <a:cont type="tree" name="">
                          <a:effect ref="fillLine"/>
                          <a:outerShdw dist="38100" dir="2700000" algn="tl">
                            <a:srgbClr val="5A3227"/>
                          </a:outerShdw>
                        </a:cont>
                        <a:effect ref="fillLine"/>
                      </a:effectDag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965442"/>
                      </a:solidFill>
                      <a:effectDag name="">
                        <a:cont type="tree" name="">
                          <a:effect ref="fillLine"/>
                          <a:outerShdw dist="38100" dir="13500000" algn="br">
                            <a:srgbClr val="E19E8D"/>
                          </a:outerShdw>
                        </a:cont>
                        <a:cont type="tree" name="">
                          <a:effect ref="fillLine"/>
                          <a:outerShdw dist="38100" dir="2700000" algn="tl">
                            <a:srgbClr val="5A3227"/>
                          </a:outerShdw>
                        </a:cont>
                        <a:effect ref="fillLine"/>
                      </a:effectDag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965442"/>
                      </a:solidFill>
                      <a:effectDag name="">
                        <a:cont type="tree" name="">
                          <a:effect ref="fillLine"/>
                          <a:outerShdw dist="38100" dir="13500000" algn="br">
                            <a:srgbClr val="E19E8D"/>
                          </a:outerShdw>
                        </a:cont>
                        <a:cont type="tree" name="">
                          <a:effect ref="fillLine"/>
                          <a:outerShdw dist="38100" dir="2700000" algn="tl">
                            <a:srgbClr val="5A3227"/>
                          </a:outerShdw>
                        </a:cont>
                        <a:effect ref="fillLine"/>
                      </a:effectDag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endParaRPr lang="pt-BR" altLang="pt-BR" i="0" smtClean="0">
                    <a:latin typeface="Corbel" panose="020B0503020204020204" pitchFamily="34" charset="0"/>
                  </a:endParaRPr>
                </a:p>
              </p:txBody>
            </p:sp>
          </p:grpSp>
          <p:grpSp>
            <p:nvGrpSpPr>
              <p:cNvPr id="104" name="Group 112"/>
              <p:cNvGrpSpPr>
                <a:grpSpLocks/>
              </p:cNvGrpSpPr>
              <p:nvPr/>
            </p:nvGrpSpPr>
            <p:grpSpPr bwMode="auto">
              <a:xfrm>
                <a:off x="1466" y="3456"/>
                <a:ext cx="196" cy="46"/>
                <a:chOff x="1466" y="3456"/>
                <a:chExt cx="196" cy="46"/>
              </a:xfrm>
            </p:grpSpPr>
            <p:sp>
              <p:nvSpPr>
                <p:cNvPr id="105" name="Line 113"/>
                <p:cNvSpPr>
                  <a:spLocks noChangeShapeType="1"/>
                </p:cNvSpPr>
                <p:nvPr/>
              </p:nvSpPr>
              <p:spPr bwMode="auto">
                <a:xfrm>
                  <a:off x="1480" y="3481"/>
                  <a:ext cx="161" cy="0"/>
                </a:xfrm>
                <a:prstGeom prst="line">
                  <a:avLst/>
                </a:prstGeom>
                <a:noFill/>
                <a:ln w="9525">
                  <a:solidFill>
                    <a:srgbClr val="50608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en-US" i="0" dirty="0"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106" name="Freeform 114"/>
                <p:cNvSpPr>
                  <a:spLocks noChangeAspect="1"/>
                </p:cNvSpPr>
                <p:nvPr/>
              </p:nvSpPr>
              <p:spPr bwMode="auto">
                <a:xfrm>
                  <a:off x="1466" y="3456"/>
                  <a:ext cx="46" cy="46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29" y="14"/>
                    </a:cxn>
                    <a:cxn ang="0">
                      <a:pos x="15" y="29"/>
                    </a:cxn>
                    <a:cxn ang="0">
                      <a:pos x="0" y="14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29" h="29">
                      <a:moveTo>
                        <a:pt x="15" y="0"/>
                      </a:moveTo>
                      <a:lnTo>
                        <a:pt x="29" y="14"/>
                      </a:lnTo>
                      <a:lnTo>
                        <a:pt x="15" y="29"/>
                      </a:lnTo>
                      <a:lnTo>
                        <a:pt x="0" y="14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50608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en-US" i="0" dirty="0"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107" name="Freeform 115"/>
                <p:cNvSpPr>
                  <a:spLocks noChangeAspect="1"/>
                </p:cNvSpPr>
                <p:nvPr/>
              </p:nvSpPr>
              <p:spPr bwMode="auto">
                <a:xfrm>
                  <a:off x="1616" y="3456"/>
                  <a:ext cx="46" cy="46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29" y="14"/>
                    </a:cxn>
                    <a:cxn ang="0">
                      <a:pos x="15" y="29"/>
                    </a:cxn>
                    <a:cxn ang="0">
                      <a:pos x="0" y="14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29" h="29">
                      <a:moveTo>
                        <a:pt x="15" y="0"/>
                      </a:moveTo>
                      <a:lnTo>
                        <a:pt x="29" y="14"/>
                      </a:lnTo>
                      <a:lnTo>
                        <a:pt x="15" y="29"/>
                      </a:lnTo>
                      <a:lnTo>
                        <a:pt x="0" y="14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50608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en-US" i="0" dirty="0">
                    <a:latin typeface="Corbel" panose="020B0503020204020204" pitchFamily="34" charset="0"/>
                  </a:endParaRPr>
                </a:p>
              </p:txBody>
            </p:sp>
          </p:grpSp>
        </p:grpSp>
        <p:sp>
          <p:nvSpPr>
            <p:cNvPr id="98" name="Rectangle 116"/>
            <p:cNvSpPr>
              <a:spLocks noChangeArrowheads="1"/>
            </p:cNvSpPr>
            <p:nvPr/>
          </p:nvSpPr>
          <p:spPr bwMode="auto">
            <a:xfrm>
              <a:off x="216" y="624"/>
              <a:ext cx="3528" cy="29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99" name="Line 117"/>
            <p:cNvSpPr>
              <a:spLocks noChangeShapeType="1"/>
            </p:cNvSpPr>
            <p:nvPr/>
          </p:nvSpPr>
          <p:spPr bwMode="auto">
            <a:xfrm rot="210423">
              <a:off x="884" y="1485"/>
              <a:ext cx="76" cy="45"/>
            </a:xfrm>
            <a:prstGeom prst="line">
              <a:avLst/>
            </a:prstGeom>
            <a:noFill/>
            <a:ln w="9525">
              <a:solidFill>
                <a:srgbClr val="96544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100" name="Line 118"/>
            <p:cNvSpPr>
              <a:spLocks noChangeShapeType="1"/>
            </p:cNvSpPr>
            <p:nvPr/>
          </p:nvSpPr>
          <p:spPr bwMode="auto">
            <a:xfrm rot="-6000492">
              <a:off x="839" y="1342"/>
              <a:ext cx="166" cy="91"/>
            </a:xfrm>
            <a:prstGeom prst="line">
              <a:avLst/>
            </a:prstGeom>
            <a:noFill/>
            <a:ln w="9525">
              <a:solidFill>
                <a:srgbClr val="50608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22</a:t>
            </a:fld>
            <a:endParaRPr lang="pt-BR" dirty="0"/>
          </a:p>
        </p:txBody>
      </p:sp>
      <p:sp>
        <p:nvSpPr>
          <p:cNvPr id="112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330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QUADRO DE GANHO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457200" y="1257300"/>
            <a:ext cx="2438400" cy="2076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 smtClean="0"/>
              <a:t>  9,3     	30,6</a:t>
            </a:r>
          </a:p>
          <a:p>
            <a:r>
              <a:rPr lang="en-US" altLang="en-US" sz="2000" dirty="0" smtClean="0"/>
              <a:t>16,4     	43,5</a:t>
            </a:r>
          </a:p>
          <a:p>
            <a:r>
              <a:rPr lang="en-US" altLang="en-US" sz="2000" dirty="0" smtClean="0"/>
              <a:t>20,3     	51,1</a:t>
            </a:r>
          </a:p>
          <a:p>
            <a:r>
              <a:rPr lang="en-US" altLang="en-US" sz="2000" dirty="0" smtClean="0"/>
              <a:t>32,4     	70,1</a:t>
            </a:r>
          </a:p>
          <a:p>
            <a:r>
              <a:rPr lang="en-US" altLang="en-US" sz="2000" dirty="0" smtClean="0"/>
              <a:t>44,0     	80,2</a:t>
            </a:r>
          </a:p>
          <a:p>
            <a:endParaRPr lang="en-US" altLang="en-US" sz="2000" dirty="0" smtClean="0"/>
          </a:p>
        </p:txBody>
      </p:sp>
      <p:pic>
        <p:nvPicPr>
          <p:cNvPr id="5" name="Picture 7" descr="nav_sub_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2506663"/>
            <a:ext cx="1111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1143000" y="1504950"/>
            <a:ext cx="190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sz="2000" i="0" dirty="0">
              <a:latin typeface="Corbel" panose="020B0503020204020204" pitchFamily="34" charset="0"/>
            </a:endParaRP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47750"/>
            <a:ext cx="3219450" cy="224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95350"/>
            <a:ext cx="3371850" cy="274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1143000" y="1885950"/>
            <a:ext cx="190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sz="2000" i="0" dirty="0">
              <a:latin typeface="Corbel" panose="020B0503020204020204" pitchFamily="34" charset="0"/>
            </a:endParaRP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1143000" y="2190750"/>
            <a:ext cx="190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sz="2000" i="0" dirty="0">
              <a:latin typeface="Corbel" panose="020B0503020204020204" pitchFamily="34" charset="0"/>
            </a:endParaRP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1143000" y="2571750"/>
            <a:ext cx="190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sz="2000" i="0" dirty="0">
              <a:latin typeface="Corbel" panose="020B0503020204020204" pitchFamily="34" charset="0"/>
            </a:endParaRP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1143000" y="2952750"/>
            <a:ext cx="190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sz="2000" i="0" dirty="0">
              <a:latin typeface="Corbel" panose="020B0503020204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23</a:t>
            </a:fld>
            <a:endParaRPr lang="pt-BR" dirty="0"/>
          </a:p>
        </p:txBody>
      </p:sp>
      <p:sp>
        <p:nvSpPr>
          <p:cNvPr id="18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281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742950"/>
            <a:ext cx="7772400" cy="590398"/>
          </a:xfrm>
        </p:spPr>
        <p:txBody>
          <a:bodyPr>
            <a:noAutofit/>
          </a:bodyPr>
          <a:lstStyle/>
          <a:p>
            <a:r>
              <a:rPr lang="pt-BR" altLang="pt-BR" sz="3500" b="1" dirty="0" smtClean="0">
                <a:solidFill>
                  <a:schemeClr val="accent3"/>
                </a:solidFill>
                <a:latin typeface="Tw Cen MT Condensed Extra Bold" charset="0"/>
                <a:ea typeface="Tw Cen MT Condensed Extra Bold" charset="0"/>
                <a:cs typeface="Tw Cen MT Condensed Extra Bold" charset="0"/>
              </a:rPr>
              <a:t>MÓDULO 1: RESUMO</a:t>
            </a:r>
            <a:endParaRPr lang="en-US" altLang="pt-BR" sz="3500" b="1" i="0" dirty="0">
              <a:solidFill>
                <a:schemeClr val="accent3"/>
              </a:solidFill>
              <a:latin typeface="Tw Cen MT Condensed Extra Bold" charset="0"/>
              <a:ea typeface="Tw Cen MT Condensed Extra Bold" charset="0"/>
              <a:cs typeface="Tw Cen MT Condensed Extra Bold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4781550"/>
            <a:ext cx="9144000" cy="3706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atin typeface="Tw Cen MT" panose="020B0602020104020603" pitchFamily="34" charset="0"/>
                <a:ea typeface="Adobe Fangsong Std R" pitchFamily="18" charset="-128"/>
              </a:rPr>
              <a:t>Prediction Impact, Inc. | © 2017 Todos os Direitos Reservados.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4857750"/>
            <a:ext cx="2133600" cy="273844"/>
          </a:xfrm>
        </p:spPr>
        <p:txBody>
          <a:bodyPr/>
          <a:lstStyle/>
          <a:p>
            <a:fld id="{1C50E3D8-4F71-439C-86E0-02F2949D4E0B}" type="slidenum">
              <a:rPr lang="pt-BR" smtClean="0"/>
              <a:pPr/>
              <a:t>24</a:t>
            </a:fld>
            <a:endParaRPr lang="pt-BR" dirty="0"/>
          </a:p>
        </p:txBody>
      </p:sp>
      <p:pic>
        <p:nvPicPr>
          <p:cNvPr id="10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3" t="21158" r="37865" b="67491"/>
          <a:stretch/>
        </p:blipFill>
        <p:spPr>
          <a:xfrm>
            <a:off x="2743200" y="54875"/>
            <a:ext cx="3545255" cy="84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86400" y="1364724"/>
            <a:ext cx="37338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Corbel" charset="0"/>
                <a:ea typeface="Corbel" charset="0"/>
                <a:cs typeface="Corbel" charset="0"/>
              </a:rPr>
              <a:t>1. </a:t>
            </a:r>
            <a:r>
              <a:rPr lang="pt-BR" sz="1300" dirty="0" smtClean="0">
                <a:latin typeface="Corbel" charset="0"/>
                <a:ea typeface="Corbel" charset="0"/>
                <a:cs typeface="Corbel" charset="0"/>
              </a:rPr>
              <a:t>Alavancar dados para aprender com a experiência</a:t>
            </a:r>
            <a:br>
              <a:rPr lang="pt-BR" sz="1300" dirty="0" smtClean="0">
                <a:latin typeface="Corbel" charset="0"/>
                <a:ea typeface="Corbel" charset="0"/>
                <a:cs typeface="Corbel" charset="0"/>
              </a:rPr>
            </a:br>
            <a:r>
              <a:rPr lang="pt-BR" sz="1300" dirty="0" smtClean="0">
                <a:latin typeface="Corbel" charset="0"/>
                <a:ea typeface="Corbel" charset="0"/>
                <a:cs typeface="Corbel" charset="0"/>
              </a:rPr>
              <a:t>2. Gerar pontuação preditiva para cada cliente</a:t>
            </a:r>
            <a:br>
              <a:rPr lang="pt-BR" sz="1300" dirty="0" smtClean="0">
                <a:latin typeface="Corbel" charset="0"/>
                <a:ea typeface="Corbel" charset="0"/>
                <a:cs typeface="Corbel" charset="0"/>
              </a:rPr>
            </a:br>
            <a:r>
              <a:rPr lang="pt-BR" sz="1300" dirty="0" smtClean="0">
                <a:latin typeface="Corbel" charset="0"/>
                <a:ea typeface="Corbel" charset="0"/>
                <a:cs typeface="Corbel" charset="0"/>
              </a:rPr>
              <a:t>3. Dados de treino são uma tabela simples</a:t>
            </a:r>
          </a:p>
          <a:p>
            <a:r>
              <a:rPr lang="en-US" sz="1300" dirty="0" smtClean="0">
                <a:latin typeface="Corbel" charset="0"/>
                <a:ea typeface="Corbel" charset="0"/>
                <a:cs typeface="Corbel" charset="0"/>
              </a:rPr>
              <a:t>4. </a:t>
            </a:r>
            <a:r>
              <a:rPr lang="en-US" sz="1300" dirty="0" err="1" smtClean="0">
                <a:latin typeface="Corbel" charset="0"/>
                <a:ea typeface="Corbel" charset="0"/>
                <a:cs typeface="Corbel" charset="0"/>
              </a:rPr>
              <a:t>Modelos</a:t>
            </a:r>
            <a:r>
              <a:rPr lang="en-US" sz="13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300" dirty="0" err="1" smtClean="0">
                <a:latin typeface="Corbel" charset="0"/>
                <a:ea typeface="Corbel" charset="0"/>
                <a:cs typeface="Corbel" charset="0"/>
              </a:rPr>
              <a:t>preditivos</a:t>
            </a:r>
            <a:r>
              <a:rPr lang="en-US" sz="13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300" dirty="0" err="1" smtClean="0">
                <a:latin typeface="Corbel" charset="0"/>
                <a:ea typeface="Corbel" charset="0"/>
                <a:cs typeface="Corbel" charset="0"/>
              </a:rPr>
              <a:t>combinam</a:t>
            </a:r>
            <a:r>
              <a:rPr lang="en-US" sz="13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300" dirty="0" err="1" smtClean="0">
                <a:latin typeface="Corbel" charset="0"/>
                <a:ea typeface="Corbel" charset="0"/>
                <a:cs typeface="Corbel" charset="0"/>
              </a:rPr>
              <a:t>vari</a:t>
            </a:r>
            <a:r>
              <a:rPr lang="pt-BR" sz="1300" dirty="0" err="1" smtClean="0">
                <a:latin typeface="Corbel" charset="0"/>
                <a:ea typeface="Corbel" charset="0"/>
                <a:cs typeface="Corbel" charset="0"/>
              </a:rPr>
              <a:t>áveis</a:t>
            </a:r>
            <a:r>
              <a:rPr lang="pt-BR" sz="1300" dirty="0" smtClean="0">
                <a:latin typeface="Corbel" charset="0"/>
                <a:ea typeface="Corbel" charset="0"/>
                <a:cs typeface="Corbel" charset="0"/>
              </a:rPr>
              <a:t> preditivas</a:t>
            </a:r>
            <a:br>
              <a:rPr lang="pt-BR" sz="1300" dirty="0" smtClean="0">
                <a:latin typeface="Corbel" charset="0"/>
                <a:ea typeface="Corbel" charset="0"/>
                <a:cs typeface="Corbel" charset="0"/>
              </a:rPr>
            </a:br>
            <a:r>
              <a:rPr lang="en-US" sz="1300" dirty="0" smtClean="0">
                <a:latin typeface="Corbel" charset="0"/>
                <a:ea typeface="Corbel" charset="0"/>
                <a:cs typeface="Corbel" charset="0"/>
              </a:rPr>
              <a:t>5. </a:t>
            </a:r>
            <a:r>
              <a:rPr lang="en-US" sz="1300" dirty="0" err="1" smtClean="0">
                <a:latin typeface="Corbel" charset="0"/>
                <a:ea typeface="Corbel" charset="0"/>
                <a:cs typeface="Corbel" charset="0"/>
              </a:rPr>
              <a:t>Aprendizado</a:t>
            </a:r>
            <a:r>
              <a:rPr lang="en-US" sz="13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300" dirty="0" err="1" smtClean="0">
                <a:latin typeface="Corbel" charset="0"/>
                <a:ea typeface="Corbel" charset="0"/>
                <a:cs typeface="Corbel" charset="0"/>
              </a:rPr>
              <a:t>atrav</a:t>
            </a:r>
            <a:r>
              <a:rPr lang="pt-BR" sz="1300" dirty="0" smtClean="0">
                <a:latin typeface="Corbel" charset="0"/>
                <a:ea typeface="Corbel" charset="0"/>
                <a:cs typeface="Corbel" charset="0"/>
              </a:rPr>
              <a:t>és da generalização</a:t>
            </a:r>
          </a:p>
          <a:p>
            <a:pPr marL="228600" indent="-228600">
              <a:buAutoNum type="arabicPeriod" startAt="6"/>
            </a:pPr>
            <a:r>
              <a:rPr lang="pt-BR" sz="1300" dirty="0" smtClean="0">
                <a:latin typeface="Corbel" charset="0"/>
                <a:ea typeface="Corbel" charset="0"/>
                <a:cs typeface="Corbel" charset="0"/>
              </a:rPr>
              <a:t>Árvores de decisão são feitas de regras de negócio</a:t>
            </a:r>
          </a:p>
          <a:p>
            <a:pPr marL="228600" indent="-228600">
              <a:buAutoNum type="arabicPeriod" startAt="6"/>
            </a:pPr>
            <a:r>
              <a:rPr lang="pt-BR" sz="1300" dirty="0" smtClean="0">
                <a:latin typeface="Corbel" charset="0"/>
                <a:ea typeface="Corbel" charset="0"/>
                <a:cs typeface="Corbel" charset="0"/>
              </a:rPr>
              <a:t>Modelagem de resposta melhora a lucratividade</a:t>
            </a:r>
            <a:endParaRPr lang="en-US" sz="1300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0" y="3276421"/>
            <a:ext cx="32004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rbel" charset="0"/>
                <a:ea typeface="Corbel" charset="0"/>
                <a:cs typeface="Corbel" charset="0"/>
              </a:rPr>
              <a:t>Eric Siegel, Ph.D.</a:t>
            </a:r>
            <a:br>
              <a:rPr lang="en-US" b="1" dirty="0" smtClean="0">
                <a:latin typeface="Corbel" charset="0"/>
                <a:ea typeface="Corbel" charset="0"/>
                <a:cs typeface="Corbel" charset="0"/>
              </a:rPr>
            </a:b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Prediction Impact, Inc.</a:t>
            </a:r>
            <a:b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eric@predictionimpact.com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/>
            </a:r>
            <a:b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+1 (415) 683-1146</a:t>
            </a:r>
          </a:p>
        </p:txBody>
      </p:sp>
      <p:sp>
        <p:nvSpPr>
          <p:cNvPr id="9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541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78155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Prediction Impact, Inc. | © 2017 Todos os Direitos Reservados.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770441"/>
            <a:ext cx="5181600" cy="11917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3" t="21159" r="37865" b="67050"/>
          <a:stretch/>
        </p:blipFill>
        <p:spPr>
          <a:xfrm>
            <a:off x="2514600" y="54875"/>
            <a:ext cx="3841426" cy="95228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697831"/>
            <a:ext cx="7772400" cy="1102519"/>
          </a:xfrm>
        </p:spPr>
        <p:txBody>
          <a:bodyPr>
            <a:noAutofit/>
          </a:bodyPr>
          <a:lstStyle/>
          <a:p>
            <a:r>
              <a:rPr lang="en-US" altLang="pt-BR" sz="3500" b="1" dirty="0" smtClean="0">
                <a:solidFill>
                  <a:schemeClr val="accent3"/>
                </a:solidFill>
                <a:latin typeface="Tw Cen MT Condensed Extra Bold" charset="0"/>
                <a:ea typeface="Tw Cen MT Condensed Extra Bold" charset="0"/>
                <a:cs typeface="Tw Cen MT Condensed Extra Bold" charset="0"/>
              </a:rPr>
              <a:t>AN</a:t>
            </a:r>
            <a:r>
              <a:rPr lang="pt-BR" altLang="pt-BR" sz="3500" b="1" dirty="0" smtClean="0">
                <a:solidFill>
                  <a:schemeClr val="accent3"/>
                </a:solidFill>
                <a:latin typeface="Tw Cen MT Condensed Extra Bold" charset="0"/>
                <a:ea typeface="Tw Cen MT Condensed Extra Bold" charset="0"/>
                <a:cs typeface="Tw Cen MT Condensed Extra Bold" charset="0"/>
              </a:rPr>
              <a:t>ÁLISE PREDITIVA PARA</a:t>
            </a:r>
            <a:br>
              <a:rPr lang="pt-BR" altLang="pt-BR" sz="3500" b="1" dirty="0" smtClean="0">
                <a:solidFill>
                  <a:schemeClr val="accent3"/>
                </a:solidFill>
                <a:latin typeface="Tw Cen MT Condensed Extra Bold" charset="0"/>
                <a:ea typeface="Tw Cen MT Condensed Extra Bold" charset="0"/>
                <a:cs typeface="Tw Cen MT Condensed Extra Bold" charset="0"/>
              </a:rPr>
            </a:br>
            <a:r>
              <a:rPr lang="pt-BR" altLang="pt-BR" sz="3500" b="1" dirty="0" smtClean="0">
                <a:solidFill>
                  <a:schemeClr val="accent3"/>
                </a:solidFill>
                <a:latin typeface="Tw Cen MT Condensed Extra Bold" charset="0"/>
                <a:ea typeface="Tw Cen MT Condensed Extra Bold" charset="0"/>
                <a:cs typeface="Tw Cen MT Condensed Extra Bold" charset="0"/>
              </a:rPr>
              <a:t> </a:t>
            </a:r>
            <a:r>
              <a:rPr lang="en-US" altLang="pt-BR" sz="3500" b="1" dirty="0" smtClean="0">
                <a:solidFill>
                  <a:schemeClr val="accent3"/>
                </a:solidFill>
                <a:latin typeface="Tw Cen MT Condensed Extra Bold" charset="0"/>
                <a:ea typeface="Tw Cen MT Condensed Extra Bold" charset="0"/>
                <a:cs typeface="Tw Cen MT Condensed Extra Bold" charset="0"/>
              </a:rPr>
              <a:t>NEG</a:t>
            </a:r>
            <a:r>
              <a:rPr lang="pt-BR" altLang="pt-BR" sz="3500" b="1" dirty="0" smtClean="0">
                <a:solidFill>
                  <a:schemeClr val="accent3"/>
                </a:solidFill>
                <a:latin typeface="Tw Cen MT Condensed Extra Bold" charset="0"/>
                <a:ea typeface="Tw Cen MT Condensed Extra Bold" charset="0"/>
                <a:cs typeface="Tw Cen MT Condensed Extra Bold" charset="0"/>
              </a:rPr>
              <a:t>ÓCIOS, </a:t>
            </a:r>
            <a:r>
              <a:rPr lang="en-US" altLang="pt-BR" sz="3500" b="1" dirty="0" smtClean="0">
                <a:solidFill>
                  <a:schemeClr val="accent3"/>
                </a:solidFill>
                <a:latin typeface="Tw Cen MT Condensed Extra Bold" charset="0"/>
                <a:ea typeface="Tw Cen MT Condensed Extra Bold" charset="0"/>
                <a:cs typeface="Tw Cen MT Condensed Extra Bold" charset="0"/>
              </a:rPr>
              <a:t>MARKETING E WEB</a:t>
            </a:r>
            <a:endParaRPr lang="en-US" altLang="pt-BR" sz="3500" b="1" i="0" dirty="0">
              <a:solidFill>
                <a:schemeClr val="accent3"/>
              </a:solidFill>
              <a:latin typeface="Tw Cen MT Condensed Extra Bold" charset="0"/>
              <a:ea typeface="Tw Cen MT Condensed Extra Bold" charset="0"/>
              <a:cs typeface="Tw Cen MT Condensed Extra Bold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3276421"/>
            <a:ext cx="32004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rbel" charset="0"/>
                <a:ea typeface="Corbel" charset="0"/>
                <a:cs typeface="Corbel" charset="0"/>
              </a:rPr>
              <a:t>Eric Siegel, Ph.D.</a:t>
            </a:r>
            <a:br>
              <a:rPr lang="en-US" b="1" dirty="0" smtClean="0">
                <a:latin typeface="Corbel" charset="0"/>
                <a:ea typeface="Corbel" charset="0"/>
                <a:cs typeface="Corbel" charset="0"/>
              </a:rPr>
            </a:b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Prediction Impact, Inc.</a:t>
            </a:r>
            <a:b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eric@predictionimpact.com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/>
            </a:r>
            <a:b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+1 (415) 683-1146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3329285"/>
            <a:ext cx="4343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Corbel" charset="0"/>
                <a:ea typeface="Corbel" charset="0"/>
                <a:cs typeface="Corbel" charset="0"/>
              </a:rPr>
              <a:t>Desenvolvido</a:t>
            </a:r>
            <a:r>
              <a:rPr lang="en-US" b="1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b="1" dirty="0" err="1" smtClean="0">
                <a:latin typeface="Corbel" charset="0"/>
                <a:ea typeface="Corbel" charset="0"/>
                <a:cs typeface="Corbel" charset="0"/>
              </a:rPr>
              <a:t>por</a:t>
            </a:r>
            <a:r>
              <a:rPr lang="en-US" b="1" dirty="0" smtClean="0">
                <a:latin typeface="Corbel" charset="0"/>
                <a:ea typeface="Corbel" charset="0"/>
                <a:cs typeface="Corbel" charset="0"/>
              </a:rPr>
              <a:t> Prediction Impact, Inc.</a:t>
            </a:r>
            <a:br>
              <a:rPr lang="en-US" b="1" dirty="0" smtClean="0">
                <a:latin typeface="Corbel" charset="0"/>
                <a:ea typeface="Corbel" charset="0"/>
                <a:cs typeface="Corbel" charset="0"/>
              </a:rPr>
            </a:b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www.predictionimpact.com</a:t>
            </a:r>
            <a:r>
              <a:rPr lang="en-US" b="1" dirty="0" smtClean="0">
                <a:latin typeface="Corbel" charset="0"/>
                <a:ea typeface="Corbel" charset="0"/>
                <a:cs typeface="Corbel" charset="0"/>
              </a:rPr>
              <a:t> </a:t>
            </a:r>
            <a:br>
              <a:rPr lang="en-US" b="1" dirty="0" smtClean="0">
                <a:latin typeface="Corbel" charset="0"/>
                <a:ea typeface="Corbel" charset="0"/>
                <a:cs typeface="Corbel" charset="0"/>
              </a:rPr>
            </a:b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2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622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971550"/>
            <a:ext cx="9144000" cy="590398"/>
          </a:xfrm>
        </p:spPr>
        <p:txBody>
          <a:bodyPr>
            <a:noAutofit/>
          </a:bodyPr>
          <a:lstStyle/>
          <a:p>
            <a:r>
              <a:rPr lang="pt-BR" altLang="pt-BR" sz="3300" b="1" dirty="0" smtClean="0">
                <a:solidFill>
                  <a:schemeClr val="accent3"/>
                </a:solidFill>
                <a:latin typeface="Tw Cen MT Condensed Extra Bold" charset="0"/>
                <a:ea typeface="Tw Cen MT Condensed Extra Bold" charset="0"/>
                <a:cs typeface="Tw Cen MT Condensed Extra Bold" charset="0"/>
              </a:rPr>
              <a:t>MÓDULO 2: APLICAÇÕES E REQUERIMENTOS DE DADOS</a:t>
            </a:r>
            <a:endParaRPr lang="en-US" altLang="pt-BR" sz="3300" b="1" i="0" dirty="0">
              <a:solidFill>
                <a:schemeClr val="accent3"/>
              </a:solidFill>
              <a:latin typeface="Tw Cen MT Condensed Extra Bold" charset="0"/>
              <a:ea typeface="Tw Cen MT Condensed Extra Bold" charset="0"/>
              <a:cs typeface="Tw Cen MT Condensed Extra Bold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4781550"/>
            <a:ext cx="9144000" cy="3706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atin typeface="Tw Cen MT" panose="020B0602020104020603" pitchFamily="34" charset="0"/>
                <a:ea typeface="Adobe Fangsong Std R" pitchFamily="18" charset="-128"/>
              </a:rPr>
              <a:t>Prediction Impact, Inc. | © 2017 Todos os Direitos Reservados.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4857750"/>
            <a:ext cx="2133600" cy="273844"/>
          </a:xfrm>
        </p:spPr>
        <p:txBody>
          <a:bodyPr/>
          <a:lstStyle/>
          <a:p>
            <a:fld id="{1C50E3D8-4F71-439C-86E0-02F2949D4E0B}" type="slidenum">
              <a:rPr lang="pt-BR" smtClean="0"/>
              <a:pPr/>
              <a:t>26</a:t>
            </a:fld>
            <a:endParaRPr lang="pt-BR" dirty="0"/>
          </a:p>
        </p:txBody>
      </p:sp>
      <p:pic>
        <p:nvPicPr>
          <p:cNvPr id="10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3" t="21159" r="37865" b="67050"/>
          <a:stretch/>
        </p:blipFill>
        <p:spPr>
          <a:xfrm>
            <a:off x="2514600" y="54875"/>
            <a:ext cx="3841426" cy="9522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91200" y="165735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rbel" charset="0"/>
                <a:ea typeface="Corbel" charset="0"/>
                <a:cs typeface="Corbel" charset="0"/>
              </a:rPr>
              <a:t>1. </a:t>
            </a:r>
            <a:r>
              <a:rPr lang="pt-BR" dirty="0" smtClean="0">
                <a:latin typeface="Corbel" charset="0"/>
                <a:ea typeface="Corbel" charset="0"/>
                <a:cs typeface="Corbel" charset="0"/>
              </a:rPr>
              <a:t>Aplicações</a:t>
            </a:r>
            <a:br>
              <a:rPr lang="pt-BR" dirty="0" smtClean="0">
                <a:latin typeface="Corbel" charset="0"/>
                <a:ea typeface="Corbel" charset="0"/>
                <a:cs typeface="Corbel" charset="0"/>
              </a:rPr>
            </a:br>
            <a:r>
              <a:rPr lang="pt-BR" dirty="0" smtClean="0">
                <a:latin typeface="Corbel" charset="0"/>
                <a:ea typeface="Corbel" charset="0"/>
                <a:cs typeface="Corbel" charset="0"/>
              </a:rPr>
              <a:t>2. Estudos de caso: retenção</a:t>
            </a:r>
            <a:br>
              <a:rPr lang="pt-BR" dirty="0" smtClean="0">
                <a:latin typeface="Corbel" charset="0"/>
                <a:ea typeface="Corbel" charset="0"/>
                <a:cs typeface="Corbel" charset="0"/>
              </a:rPr>
            </a:br>
            <a:r>
              <a:rPr lang="pt-BR" dirty="0" smtClean="0">
                <a:latin typeface="Corbel" charset="0"/>
                <a:ea typeface="Corbel" charset="0"/>
                <a:cs typeface="Corbel" charset="0"/>
              </a:rPr>
              <a:t>3. Preparação dos dados</a:t>
            </a:r>
          </a:p>
          <a:p>
            <a:r>
              <a:rPr lang="en-US" dirty="0" smtClean="0">
                <a:latin typeface="Corbel" charset="0"/>
                <a:ea typeface="Corbel" charset="0"/>
                <a:cs typeface="Corbel" charset="0"/>
              </a:rPr>
              <a:t>4. </a:t>
            </a:r>
            <a:r>
              <a:rPr lang="en-US" dirty="0" err="1" smtClean="0">
                <a:latin typeface="Corbel" charset="0"/>
                <a:ea typeface="Corbel" charset="0"/>
                <a:cs typeface="Corbel" charset="0"/>
              </a:rPr>
              <a:t>Exerc</a:t>
            </a:r>
            <a:r>
              <a:rPr lang="pt-BR" dirty="0" err="1" smtClean="0">
                <a:latin typeface="Corbel" charset="0"/>
                <a:ea typeface="Corbel" charset="0"/>
                <a:cs typeface="Corbel" charset="0"/>
              </a:rPr>
              <a:t>ício</a:t>
            </a:r>
            <a:r>
              <a:rPr lang="pt-BR" dirty="0" smtClean="0">
                <a:latin typeface="Corbel" charset="0"/>
                <a:ea typeface="Corbel" charset="0"/>
                <a:cs typeface="Corbel" charset="0"/>
              </a:rPr>
              <a:t> prático</a:t>
            </a:r>
            <a:endParaRPr lang="en-US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0" y="3276421"/>
            <a:ext cx="32004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rbel" charset="0"/>
                <a:ea typeface="Corbel" charset="0"/>
                <a:cs typeface="Corbel" charset="0"/>
              </a:rPr>
              <a:t>Eric Siegel, Ph.D.</a:t>
            </a:r>
            <a:br>
              <a:rPr lang="en-US" b="1" dirty="0" smtClean="0">
                <a:latin typeface="Corbel" charset="0"/>
                <a:ea typeface="Corbel" charset="0"/>
                <a:cs typeface="Corbel" charset="0"/>
              </a:rPr>
            </a:b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Prediction Impact, Inc.</a:t>
            </a:r>
            <a:b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eric@predictionimpact.com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/>
            </a:r>
            <a:b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+1 (415) 683-1146</a:t>
            </a:r>
          </a:p>
        </p:txBody>
      </p:sp>
      <p:sp>
        <p:nvSpPr>
          <p:cNvPr id="9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987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KILLER APPS</a:t>
            </a:r>
            <a:endParaRPr lang="pt-BR" sz="20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49555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Business Objectives Predictive Analytics Meets </a:t>
            </a:r>
            <a:endParaRPr lang="en-US" sz="2000" dirty="0">
              <a:solidFill>
                <a:schemeClr val="accent3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39803" y="2183309"/>
            <a:ext cx="6448561" cy="76944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O </a:t>
            </a:r>
            <a:r>
              <a:rPr lang="en-US" altLang="en-US" sz="44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Futuro</a:t>
            </a:r>
            <a:r>
              <a:rPr lang="en-US" altLang="en-US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4400" b="1" dirty="0">
                <a:solidFill>
                  <a:schemeClr val="bg1"/>
                </a:solidFill>
                <a:latin typeface="Corbel" panose="020B0503020204020204" pitchFamily="34" charset="0"/>
              </a:rPr>
              <a:t>E</a:t>
            </a:r>
            <a:r>
              <a:rPr lang="en-US" altLang="en-US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st</a:t>
            </a:r>
            <a:r>
              <a:rPr lang="pt-BR" altLang="en-US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á na Previsão</a:t>
            </a:r>
            <a:endParaRPr lang="en-US" altLang="en-US" sz="4400" b="1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27</a:t>
            </a:fld>
            <a:endParaRPr lang="pt-B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 b="11482"/>
          <a:stretch/>
        </p:blipFill>
        <p:spPr>
          <a:xfrm>
            <a:off x="76201" y="57150"/>
            <a:ext cx="8534399" cy="4419600"/>
          </a:xfrm>
          <a:prstGeom prst="rect">
            <a:avLst/>
          </a:prstGeom>
        </p:spPr>
      </p:pic>
      <p:sp>
        <p:nvSpPr>
          <p:cNvPr id="8" name="Retângulo 4"/>
          <p:cNvSpPr/>
          <p:nvPr/>
        </p:nvSpPr>
        <p:spPr>
          <a:xfrm>
            <a:off x="0" y="4705350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292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OTIMIZANDO PROCESSOS DE NEGÓCIOS</a:t>
            </a:r>
            <a:endParaRPr lang="pt-BR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1314450"/>
            <a:ext cx="41148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dirty="0" smtClean="0"/>
              <a:t>	</a:t>
            </a:r>
            <a:r>
              <a:rPr lang="en-US" altLang="en-US" sz="2000" i="1" dirty="0" smtClean="0"/>
              <a:t>“</a:t>
            </a:r>
            <a:r>
              <a:rPr lang="en-US" altLang="en-US" sz="2000" i="1" dirty="0" err="1" smtClean="0"/>
              <a:t>Em</a:t>
            </a:r>
            <a:r>
              <a:rPr lang="en-US" altLang="en-US" sz="2000" i="1" dirty="0" smtClean="0"/>
              <a:t> </a:t>
            </a:r>
            <a:r>
              <a:rPr lang="en-US" altLang="en-US" sz="2000" i="1" dirty="0" err="1" smtClean="0"/>
              <a:t>uma</a:t>
            </a:r>
            <a:r>
              <a:rPr lang="en-US" altLang="en-US" sz="2000" i="1" dirty="0" smtClean="0"/>
              <a:t> era </a:t>
            </a:r>
            <a:r>
              <a:rPr lang="en-US" altLang="en-US" sz="2000" i="1" dirty="0" err="1" smtClean="0"/>
              <a:t>em</a:t>
            </a:r>
            <a:r>
              <a:rPr lang="en-US" altLang="en-US" sz="2000" i="1" dirty="0" smtClean="0"/>
              <a:t> </a:t>
            </a:r>
            <a:r>
              <a:rPr lang="en-US" altLang="en-US" sz="2000" i="1" dirty="0" err="1" smtClean="0"/>
              <a:t>que</a:t>
            </a:r>
            <a:r>
              <a:rPr lang="en-US" altLang="en-US" sz="2000" i="1" dirty="0" smtClean="0"/>
              <a:t> </a:t>
            </a:r>
            <a:r>
              <a:rPr lang="en-US" altLang="en-US" sz="2000" i="1" dirty="0" err="1" smtClean="0"/>
              <a:t>empresa</a:t>
            </a:r>
            <a:r>
              <a:rPr lang="en-US" altLang="en-US" sz="2000" i="1" dirty="0" smtClean="0"/>
              <a:t> </a:t>
            </a:r>
            <a:r>
              <a:rPr lang="en-US" altLang="en-US" sz="2000" i="1" dirty="0" err="1" smtClean="0"/>
              <a:t>em</a:t>
            </a:r>
            <a:r>
              <a:rPr lang="en-US" altLang="en-US" sz="2000" i="1" dirty="0" smtClean="0"/>
              <a:t> </a:t>
            </a:r>
            <a:r>
              <a:rPr lang="en-US" altLang="en-US" sz="2000" i="1" dirty="0" err="1" smtClean="0"/>
              <a:t>muitos</a:t>
            </a:r>
            <a:r>
              <a:rPr lang="en-US" altLang="en-US" sz="2000" i="1" dirty="0" smtClean="0"/>
              <a:t> </a:t>
            </a:r>
            <a:r>
              <a:rPr lang="en-US" altLang="en-US" sz="2000" i="1" dirty="0" err="1" smtClean="0"/>
              <a:t>setores</a:t>
            </a:r>
            <a:r>
              <a:rPr lang="en-US" altLang="en-US" sz="2000" i="1" dirty="0" smtClean="0"/>
              <a:t> </a:t>
            </a:r>
            <a:r>
              <a:rPr lang="en-US" altLang="en-US" sz="2000" i="1" dirty="0" err="1" smtClean="0"/>
              <a:t>oferecem</a:t>
            </a:r>
            <a:r>
              <a:rPr lang="en-US" altLang="en-US" sz="2000" i="1" dirty="0" smtClean="0"/>
              <a:t> </a:t>
            </a:r>
            <a:r>
              <a:rPr lang="en-US" altLang="en-US" sz="2000" i="1" dirty="0" err="1" smtClean="0"/>
              <a:t>produtos</a:t>
            </a:r>
            <a:r>
              <a:rPr lang="en-US" altLang="en-US" sz="2000" i="1" dirty="0" smtClean="0"/>
              <a:t> </a:t>
            </a:r>
            <a:r>
              <a:rPr lang="en-US" altLang="en-US" sz="2000" i="1" dirty="0" err="1" smtClean="0"/>
              <a:t>parecidos</a:t>
            </a:r>
            <a:r>
              <a:rPr lang="en-US" altLang="en-US" sz="2000" i="1" dirty="0" smtClean="0"/>
              <a:t> e </a:t>
            </a:r>
            <a:r>
              <a:rPr lang="en-US" altLang="en-US" sz="2000" i="1" dirty="0" err="1" smtClean="0"/>
              <a:t>usando</a:t>
            </a:r>
            <a:r>
              <a:rPr lang="en-US" altLang="en-US" sz="2000" i="1" dirty="0" smtClean="0"/>
              <a:t> </a:t>
            </a:r>
            <a:r>
              <a:rPr lang="en-US" altLang="en-US" sz="2000" i="1" dirty="0" err="1" smtClean="0"/>
              <a:t>tecnologias</a:t>
            </a:r>
            <a:r>
              <a:rPr lang="en-US" altLang="en-US" sz="2000" i="1" dirty="0" smtClean="0"/>
              <a:t> </a:t>
            </a:r>
            <a:r>
              <a:rPr lang="en-US" altLang="en-US" sz="2000" i="1" dirty="0" err="1" smtClean="0"/>
              <a:t>equivalentes</a:t>
            </a:r>
            <a:r>
              <a:rPr lang="en-US" altLang="en-US" sz="2000" i="1" dirty="0" smtClean="0"/>
              <a:t>, </a:t>
            </a:r>
            <a:r>
              <a:rPr lang="en-US" altLang="en-US" sz="2000" b="1" i="1" dirty="0" err="1" smtClean="0"/>
              <a:t>processos</a:t>
            </a:r>
            <a:r>
              <a:rPr lang="en-US" altLang="en-US" sz="2000" b="1" i="1" dirty="0" smtClean="0"/>
              <a:t> e </a:t>
            </a:r>
            <a:r>
              <a:rPr lang="en-US" altLang="en-US" sz="2000" b="1" i="1" dirty="0" err="1" smtClean="0"/>
              <a:t>neg</a:t>
            </a:r>
            <a:r>
              <a:rPr lang="pt-BR" altLang="en-US" sz="2000" b="1" i="1" dirty="0" smtClean="0"/>
              <a:t>ócio de alto desempenho</a:t>
            </a:r>
            <a:r>
              <a:rPr lang="en-US" altLang="en-US" sz="2000" i="1" dirty="0" smtClean="0"/>
              <a:t> </a:t>
            </a:r>
            <a:r>
              <a:rPr lang="en-US" altLang="en-US" sz="2000" i="1" dirty="0" err="1" smtClean="0"/>
              <a:t>est</a:t>
            </a:r>
            <a:r>
              <a:rPr lang="pt-BR" altLang="en-US" sz="2000" i="1" dirty="0" err="1" smtClean="0"/>
              <a:t>ão</a:t>
            </a:r>
            <a:r>
              <a:rPr lang="pt-BR" altLang="en-US" sz="2000" i="1" dirty="0" smtClean="0"/>
              <a:t> entre os últimos ponto de diferenciação</a:t>
            </a:r>
            <a:r>
              <a:rPr lang="en-US" altLang="en-US" sz="2000" i="1" dirty="0" smtClean="0"/>
              <a:t>.”</a:t>
            </a:r>
          </a:p>
          <a:p>
            <a:pPr>
              <a:lnSpc>
                <a:spcPct val="80000"/>
              </a:lnSpc>
            </a:pPr>
            <a:endParaRPr lang="en-US" altLang="en-US" sz="2000" i="1" dirty="0" smtClean="0"/>
          </a:p>
          <a:p>
            <a:pPr>
              <a:lnSpc>
                <a:spcPct val="80000"/>
              </a:lnSpc>
            </a:pPr>
            <a:r>
              <a:rPr lang="en-US" altLang="en-US" sz="2000" i="1" dirty="0" smtClean="0"/>
              <a:t> 		</a:t>
            </a:r>
            <a:r>
              <a:rPr lang="en-US" altLang="en-US" sz="2000" dirty="0" smtClean="0"/>
              <a:t>Tom Davenport</a:t>
            </a:r>
            <a:endParaRPr lang="en-US" altLang="en-US" sz="2000" i="1" dirty="0" smtClean="0"/>
          </a:p>
          <a:p>
            <a:pPr>
              <a:lnSpc>
                <a:spcPct val="80000"/>
              </a:lnSpc>
            </a:pPr>
            <a:endParaRPr lang="en-US" altLang="en-US" sz="2000" dirty="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14450"/>
            <a:ext cx="44196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28</a:t>
            </a:fld>
            <a:endParaRPr lang="pt-B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2" b="14444"/>
          <a:stretch/>
        </p:blipFill>
        <p:spPr>
          <a:xfrm>
            <a:off x="74428" y="941917"/>
            <a:ext cx="9069572" cy="3611033"/>
          </a:xfrm>
          <a:prstGeom prst="rect">
            <a:avLst/>
          </a:prstGeom>
        </p:spPr>
      </p:pic>
      <p:sp>
        <p:nvSpPr>
          <p:cNvPr id="8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968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0" kern="0" dirty="0" smtClean="0"/>
              <a:t>AN</a:t>
            </a:r>
            <a:r>
              <a:rPr lang="pt-BR" b="0" kern="0" dirty="0" smtClean="0">
                <a:latin typeface="Tw Cen MT Condensed Extra Bold" charset="0"/>
                <a:ea typeface="Tw Cen MT Condensed Extra Bold" charset="0"/>
                <a:cs typeface="Tw Cen MT Condensed Extra Bold" charset="0"/>
              </a:rPr>
              <a:t>ÁLISE</a:t>
            </a:r>
            <a:r>
              <a:rPr lang="pt-BR" b="0" kern="0" dirty="0" smtClean="0"/>
              <a:t> PREDITIVA</a:t>
            </a:r>
            <a:endParaRPr lang="pt-BR" b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99" y="1200151"/>
            <a:ext cx="6019801" cy="10667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Tecnologia</a:t>
            </a:r>
            <a:r>
              <a:rPr lang="en-US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altLang="en-US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business intelligence </a:t>
            </a:r>
            <a:r>
              <a:rPr lang="en-US" alt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que</a:t>
            </a:r>
            <a:r>
              <a:rPr lang="en-US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produz</a:t>
            </a:r>
            <a:r>
              <a:rPr lang="en-US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uma</a:t>
            </a:r>
            <a:r>
              <a:rPr lang="en-US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pontuaç</a:t>
            </a:r>
            <a:r>
              <a:rPr lang="pt-BR" alt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ão</a:t>
            </a:r>
            <a:r>
              <a:rPr lang="pt-B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preditiva</a:t>
            </a:r>
            <a:r>
              <a:rPr lang="en-US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para </a:t>
            </a:r>
            <a:r>
              <a:rPr lang="en-US" alt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cada</a:t>
            </a:r>
            <a:r>
              <a:rPr lang="en-US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</a:rPr>
              <a:t>cliente</a:t>
            </a:r>
            <a:r>
              <a:rPr lang="en-US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ou</a:t>
            </a:r>
            <a:r>
              <a:rPr lang="en-US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</a:rPr>
              <a:t>cliente</a:t>
            </a:r>
            <a:r>
              <a:rPr lang="en-US" altLang="en-US" sz="2800" b="1" u="sng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</a:rPr>
              <a:t>prospecto</a:t>
            </a:r>
            <a:endParaRPr lang="en-US" altLang="en-US" sz="28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BR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5" descr="shutterstock_6112834(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6" y="2800350"/>
            <a:ext cx="7649206" cy="199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89278" y="3981450"/>
            <a:ext cx="412292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chemeClr val="bg1"/>
                </a:solidFill>
                <a:effectLst/>
                <a:latin typeface="Tw Cen MT Condensed Extra Bold" panose="020B0803020202020204" pitchFamily="34" charset="0"/>
              </a:rPr>
              <a:t>34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79877" y="3981450"/>
            <a:ext cx="412292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chemeClr val="bg1"/>
                </a:solidFill>
                <a:effectLst/>
                <a:latin typeface="Tw Cen MT Condensed Extra Bold" panose="020B0803020202020204" pitchFamily="34" charset="0"/>
              </a:rPr>
              <a:t>12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575278" y="4057650"/>
            <a:ext cx="412293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chemeClr val="bg1"/>
                </a:solidFill>
                <a:effectLst/>
                <a:latin typeface="Tw Cen MT Condensed Extra Bold" panose="020B0803020202020204" pitchFamily="34" charset="0"/>
              </a:rPr>
              <a:t>27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946876" y="4057650"/>
            <a:ext cx="412293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chemeClr val="bg1"/>
                </a:solidFill>
                <a:effectLst/>
                <a:latin typeface="Tw Cen MT Condensed Extra Bold" panose="020B0803020202020204" pitchFamily="34" charset="0"/>
              </a:rPr>
              <a:t>79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161269" y="4057650"/>
            <a:ext cx="421910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chemeClr val="bg1"/>
                </a:solidFill>
                <a:effectLst/>
                <a:latin typeface="Tw Cen MT Condensed Extra Bold" panose="020B0803020202020204" pitchFamily="34" charset="0"/>
              </a:rPr>
              <a:t>42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7382873" y="4057650"/>
            <a:ext cx="417101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chemeClr val="bg1"/>
                </a:solidFill>
                <a:effectLst/>
                <a:latin typeface="Tw Cen MT Condensed Extra Bold" panose="020B0803020202020204" pitchFamily="34" charset="0"/>
              </a:rPr>
              <a:t>59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289278" y="3981450"/>
            <a:ext cx="412292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chemeClr val="bg1"/>
                </a:solidFill>
                <a:effectLst/>
                <a:latin typeface="Tw Cen MT Condensed Extra Bold" panose="020B0803020202020204" pitchFamily="34" charset="0"/>
              </a:rPr>
              <a:t>34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2279877" y="3981450"/>
            <a:ext cx="412292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chemeClr val="bg1"/>
                </a:solidFill>
                <a:effectLst/>
                <a:latin typeface="Tw Cen MT Condensed Extra Bold" panose="020B0803020202020204" pitchFamily="34" charset="0"/>
              </a:rPr>
              <a:t>12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1289278" y="3981450"/>
            <a:ext cx="412292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chemeClr val="bg1"/>
                </a:solidFill>
                <a:effectLst/>
                <a:latin typeface="Tw Cen MT Condensed Extra Bold" panose="020B0803020202020204" pitchFamily="34" charset="0"/>
              </a:rPr>
              <a:t>34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3575278" y="4057650"/>
            <a:ext cx="412293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chemeClr val="bg1"/>
                </a:solidFill>
                <a:effectLst/>
                <a:latin typeface="Tw Cen MT Condensed Extra Bold" panose="020B0803020202020204" pitchFamily="34" charset="0"/>
              </a:rPr>
              <a:t>27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2279877" y="3981450"/>
            <a:ext cx="412292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chemeClr val="bg1"/>
                </a:solidFill>
                <a:effectLst/>
                <a:latin typeface="Tw Cen MT Condensed Extra Bold" panose="020B0803020202020204" pitchFamily="34" charset="0"/>
              </a:rPr>
              <a:t>12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289278" y="3981450"/>
            <a:ext cx="412292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chemeClr val="bg1"/>
                </a:solidFill>
                <a:effectLst/>
                <a:latin typeface="Tw Cen MT Condensed Extra Bold" panose="020B0803020202020204" pitchFamily="34" charset="0"/>
              </a:rPr>
              <a:t>34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4946876" y="4057650"/>
            <a:ext cx="412293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chemeClr val="bg1"/>
                </a:solidFill>
                <a:effectLst/>
                <a:latin typeface="Tw Cen MT Condensed Extra Bold" panose="020B0803020202020204" pitchFamily="34" charset="0"/>
              </a:rPr>
              <a:t>79</a:t>
            </a: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3575278" y="4057650"/>
            <a:ext cx="412293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chemeClr val="bg1"/>
                </a:solidFill>
                <a:effectLst/>
                <a:latin typeface="Tw Cen MT Condensed Extra Bold" panose="020B0803020202020204" pitchFamily="34" charset="0"/>
              </a:rPr>
              <a:t>27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2279877" y="3981450"/>
            <a:ext cx="412292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chemeClr val="bg1"/>
                </a:solidFill>
                <a:effectLst/>
                <a:latin typeface="Tw Cen MT Condensed Extra Bold" panose="020B0803020202020204" pitchFamily="34" charset="0"/>
              </a:rPr>
              <a:t>12</a:t>
            </a: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1289278" y="3981450"/>
            <a:ext cx="412292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chemeClr val="bg1"/>
                </a:solidFill>
                <a:effectLst/>
                <a:latin typeface="Tw Cen MT Condensed Extra Bold" panose="020B0803020202020204" pitchFamily="34" charset="0"/>
              </a:rPr>
              <a:t>34</a:t>
            </a: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6161269" y="4057650"/>
            <a:ext cx="421910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chemeClr val="bg1"/>
                </a:solidFill>
                <a:effectLst/>
                <a:latin typeface="Tw Cen MT Condensed Extra Bold" panose="020B0803020202020204" pitchFamily="34" charset="0"/>
              </a:rPr>
              <a:t>42</a:t>
            </a: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7382873" y="4057650"/>
            <a:ext cx="417101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chemeClr val="bg1"/>
                </a:solidFill>
                <a:effectLst/>
                <a:latin typeface="Tw Cen MT Condensed Extra Bold" panose="020B0803020202020204" pitchFamily="34" charset="0"/>
              </a:rPr>
              <a:t>59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4946876" y="4057650"/>
            <a:ext cx="412293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chemeClr val="bg1"/>
                </a:solidFill>
                <a:effectLst/>
                <a:latin typeface="Tw Cen MT Condensed Extra Bold" panose="020B0803020202020204" pitchFamily="34" charset="0"/>
              </a:rPr>
              <a:t>79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3575278" y="4057650"/>
            <a:ext cx="412293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chemeClr val="bg1"/>
                </a:solidFill>
                <a:effectLst/>
                <a:latin typeface="Tw Cen MT Condensed Extra Bold" panose="020B0803020202020204" pitchFamily="34" charset="0"/>
              </a:rPr>
              <a:t>27</a:t>
            </a:r>
          </a:p>
        </p:txBody>
      </p:sp>
      <p:sp>
        <p:nvSpPr>
          <p:cNvPr id="25" name="Text Box 33"/>
          <p:cNvSpPr txBox="1">
            <a:spLocks noChangeArrowheads="1"/>
          </p:cNvSpPr>
          <p:nvPr/>
        </p:nvSpPr>
        <p:spPr bwMode="auto">
          <a:xfrm>
            <a:off x="2279877" y="3981450"/>
            <a:ext cx="412292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chemeClr val="bg1"/>
                </a:solidFill>
                <a:effectLst/>
                <a:latin typeface="Tw Cen MT Condensed Extra Bold" panose="020B0803020202020204" pitchFamily="34" charset="0"/>
              </a:rPr>
              <a:t>12</a:t>
            </a:r>
          </a:p>
        </p:txBody>
      </p: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1289278" y="3981450"/>
            <a:ext cx="412292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chemeClr val="bg1"/>
                </a:solidFill>
                <a:effectLst/>
                <a:latin typeface="Tw Cen MT Condensed Extra Bold" panose="020B0803020202020204" pitchFamily="34" charset="0"/>
              </a:rPr>
              <a:t>34</a:t>
            </a:r>
          </a:p>
        </p:txBody>
      </p:sp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2279877" y="3981450"/>
            <a:ext cx="412292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chemeClr val="bg1"/>
                </a:solidFill>
                <a:effectLst/>
                <a:latin typeface="Tw Cen MT Condensed Extra Bold" panose="020B0803020202020204" pitchFamily="34" charset="0"/>
              </a:rPr>
              <a:t>12</a:t>
            </a:r>
          </a:p>
        </p:txBody>
      </p:sp>
      <p:sp>
        <p:nvSpPr>
          <p:cNvPr id="28" name="Text Box 36"/>
          <p:cNvSpPr txBox="1">
            <a:spLocks noChangeArrowheads="1"/>
          </p:cNvSpPr>
          <p:nvPr/>
        </p:nvSpPr>
        <p:spPr bwMode="auto">
          <a:xfrm>
            <a:off x="1289278" y="3981450"/>
            <a:ext cx="412292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chemeClr val="bg1"/>
                </a:solidFill>
                <a:effectLst/>
                <a:latin typeface="Tw Cen MT Condensed Extra Bold" panose="020B0803020202020204" pitchFamily="34" charset="0"/>
              </a:rPr>
              <a:t>34</a:t>
            </a: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4556666" y="2202418"/>
            <a:ext cx="36311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rPr>
              <a:t>	… </a:t>
            </a:r>
            <a:r>
              <a:rPr lang="en-US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rPr>
              <a:t>e</a:t>
            </a:r>
            <a:r>
              <a:rPr lang="pt-BR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rPr>
              <a:t> consequentemente </a:t>
            </a:r>
            <a:r>
              <a:rPr lang="en-US" alt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explicaç</a:t>
            </a:r>
            <a:r>
              <a:rPr lang="pt-BR" alt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ões</a:t>
            </a:r>
            <a:r>
              <a:rPr lang="en-US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rPr>
              <a:t>.</a:t>
            </a:r>
            <a:endParaRPr lang="en-US" altLang="en-US" sz="180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32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187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MUITAS </a:t>
            </a:r>
            <a:r>
              <a:rPr lang="pt-BR" dirty="0"/>
              <a:t>PEQUENAS </a:t>
            </a:r>
            <a:r>
              <a:rPr lang="pt-BR" dirty="0" smtClean="0"/>
              <a:t>DECISÕES VÃO SE SOMANDO</a:t>
            </a:r>
            <a:endParaRPr lang="pt-BR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752600" y="1428750"/>
            <a:ext cx="0" cy="2571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752600" y="4000500"/>
            <a:ext cx="411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25513" y="1314450"/>
            <a:ext cx="516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0" dirty="0" smtClean="0">
                <a:effectLst/>
                <a:latin typeface="Corbel" panose="020B0503020204020204" pitchFamily="34" charset="0"/>
              </a:rPr>
              <a:t>Alto</a:t>
            </a:r>
            <a:endParaRPr lang="en-US" altLang="en-US" sz="1200" b="1" i="0" dirty="0"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0" dirty="0" smtClean="0">
                <a:effectLst/>
                <a:latin typeface="Corbel" panose="020B0503020204020204" pitchFamily="34" charset="0"/>
              </a:rPr>
              <a:t>valor</a:t>
            </a:r>
            <a:endParaRPr lang="en-US" altLang="en-US" sz="1200" b="1" i="0" dirty="0">
              <a:effectLst/>
              <a:latin typeface="Corbel" panose="020B0503020204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01713" y="3543300"/>
            <a:ext cx="5607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0" dirty="0" err="1" smtClean="0">
                <a:effectLst/>
                <a:latin typeface="Corbel" panose="020B0503020204020204" pitchFamily="34" charset="0"/>
              </a:rPr>
              <a:t>Baixo</a:t>
            </a:r>
            <a:endParaRPr lang="en-US" altLang="en-US" sz="1200" b="1" i="0" dirty="0"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0" dirty="0" smtClean="0">
                <a:effectLst/>
                <a:latin typeface="Corbel" panose="020B0503020204020204" pitchFamily="34" charset="0"/>
              </a:rPr>
              <a:t>valor</a:t>
            </a:r>
            <a:endParaRPr lang="en-US" altLang="en-US" sz="1200" b="1" i="0" dirty="0">
              <a:effectLst/>
              <a:latin typeface="Corbel" panose="020B0503020204020204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889564" y="4000500"/>
            <a:ext cx="10849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err="1" smtClean="0">
                <a:latin typeface="Corbel" panose="020B0503020204020204" pitchFamily="34" charset="0"/>
              </a:rPr>
              <a:t>Baixo</a:t>
            </a:r>
            <a:r>
              <a:rPr lang="en-US" altLang="en-US" sz="1200" b="1" dirty="0" smtClean="0">
                <a:latin typeface="Corbel" panose="020B0503020204020204" pitchFamily="34" charset="0"/>
              </a:rPr>
              <a:t> volume</a:t>
            </a:r>
            <a:endParaRPr lang="en-US" altLang="en-US" sz="1200" b="1" i="0" dirty="0">
              <a:effectLst/>
              <a:latin typeface="Corbel" panose="020B0503020204020204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701987" y="4000500"/>
            <a:ext cx="9909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0" dirty="0" smtClean="0">
                <a:effectLst/>
                <a:latin typeface="Corbel" panose="020B0503020204020204" pitchFamily="34" charset="0"/>
              </a:rPr>
              <a:t>Alto </a:t>
            </a:r>
            <a:r>
              <a:rPr lang="en-US" altLang="en-US" sz="1200" b="1" i="0" dirty="0">
                <a:effectLst/>
                <a:latin typeface="Corbel" panose="020B0503020204020204" pitchFamily="34" charset="0"/>
              </a:rPr>
              <a:t>volume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913298" y="4229100"/>
            <a:ext cx="1685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0" dirty="0" smtClean="0">
                <a:effectLst/>
                <a:latin typeface="Corbel" panose="020B0503020204020204" pitchFamily="34" charset="0"/>
              </a:rPr>
              <a:t>VOLUME DE DECIS</a:t>
            </a:r>
            <a:r>
              <a:rPr lang="pt-BR" altLang="en-US" sz="1200" b="1" i="0" dirty="0" smtClean="0">
                <a:effectLst/>
                <a:latin typeface="Corbel" panose="020B0503020204020204" pitchFamily="34" charset="0"/>
              </a:rPr>
              <a:t>ÃO</a:t>
            </a:r>
            <a:endParaRPr lang="en-US" altLang="en-US" sz="1200" b="1" i="0" dirty="0">
              <a:effectLst/>
              <a:latin typeface="Corbel" panose="020B0503020204020204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 rot="16200000">
            <a:off x="-1173145" y="2565677"/>
            <a:ext cx="37798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0" dirty="0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IMPACTO DE DECIS</a:t>
            </a:r>
            <a:r>
              <a:rPr lang="pt-BR" altLang="en-US" sz="1800" b="1" i="0" dirty="0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ÃO INDIVIDUAL</a:t>
            </a:r>
            <a:endParaRPr lang="en-US" altLang="en-US" sz="1800" b="1" i="0" dirty="0">
              <a:solidFill>
                <a:schemeClr val="bg1">
                  <a:lumMod val="50000"/>
                </a:schemeClr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392397" y="4457700"/>
            <a:ext cx="3850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0" dirty="0" err="1" smtClean="0">
                <a:effectLst/>
                <a:latin typeface="Corbel" panose="020B0503020204020204" pitchFamily="34" charset="0"/>
              </a:rPr>
              <a:t>Fonte</a:t>
            </a:r>
            <a:r>
              <a:rPr lang="en-US" altLang="en-US" sz="1200" b="1" i="0" dirty="0" smtClean="0">
                <a:effectLst/>
                <a:latin typeface="Corbel" panose="020B0503020204020204" pitchFamily="34" charset="0"/>
              </a:rPr>
              <a:t>: </a:t>
            </a:r>
            <a:r>
              <a:rPr lang="en-US" altLang="en-US" sz="1200" b="1" i="1" dirty="0" smtClean="0">
                <a:effectLst/>
                <a:latin typeface="Corbel" panose="020B0503020204020204" pitchFamily="34" charset="0"/>
              </a:rPr>
              <a:t>Smart </a:t>
            </a:r>
            <a:r>
              <a:rPr lang="en-US" altLang="en-US" sz="1200" b="1" i="1" dirty="0">
                <a:effectLst/>
                <a:latin typeface="Corbel" panose="020B0503020204020204" pitchFamily="34" charset="0"/>
              </a:rPr>
              <a:t>(Enough) Systems</a:t>
            </a:r>
            <a:r>
              <a:rPr lang="en-US" altLang="en-US" sz="1200" b="1" i="0" dirty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1200" b="1" i="0" dirty="0" err="1" smtClean="0">
                <a:effectLst/>
                <a:latin typeface="Corbel" panose="020B0503020204020204" pitchFamily="34" charset="0"/>
              </a:rPr>
              <a:t>por</a:t>
            </a:r>
            <a:r>
              <a:rPr lang="en-US" altLang="en-US" sz="1200" b="1" i="0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1200" b="1" i="0" dirty="0">
                <a:effectLst/>
                <a:latin typeface="Corbel" panose="020B0503020204020204" pitchFamily="34" charset="0"/>
              </a:rPr>
              <a:t>J. Taylor </a:t>
            </a:r>
            <a:r>
              <a:rPr lang="en-US" altLang="en-US" sz="1200" b="1" i="0" dirty="0" smtClean="0">
                <a:effectLst/>
                <a:latin typeface="Corbel" panose="020B0503020204020204" pitchFamily="34" charset="0"/>
              </a:rPr>
              <a:t>e </a:t>
            </a:r>
            <a:r>
              <a:rPr lang="en-US" altLang="en-US" sz="1200" b="1" i="0" dirty="0">
                <a:effectLst/>
                <a:latin typeface="Corbel" panose="020B0503020204020204" pitchFamily="34" charset="0"/>
              </a:rPr>
              <a:t>N. </a:t>
            </a:r>
            <a:r>
              <a:rPr lang="en-US" altLang="en-US" sz="1200" b="1" i="0" dirty="0" err="1">
                <a:effectLst/>
                <a:latin typeface="Corbel" panose="020B0503020204020204" pitchFamily="34" charset="0"/>
              </a:rPr>
              <a:t>Raden</a:t>
            </a:r>
            <a:r>
              <a:rPr lang="en-US" altLang="en-US" sz="1200" b="1" i="0" dirty="0">
                <a:effectLst/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1981200" y="1428750"/>
            <a:ext cx="1600200" cy="85725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 i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981200" y="1485900"/>
            <a:ext cx="15309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Estrat</a:t>
            </a:r>
            <a:r>
              <a:rPr lang="pt-BR" altLang="en-US" sz="1200" b="1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égico</a:t>
            </a:r>
            <a:r>
              <a:rPr lang="en-US" altLang="en-US" sz="1200" b="1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:</a:t>
            </a:r>
            <a:endParaRPr lang="en-US" altLang="en-US" sz="1200" b="1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2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Fus</a:t>
            </a:r>
            <a:r>
              <a:rPr lang="pt-BR" altLang="en-US" sz="12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ões</a:t>
            </a:r>
            <a:r>
              <a:rPr lang="pt-BR" altLang="en-US" sz="12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&amp; Aquisições</a:t>
            </a:r>
            <a:endParaRPr lang="en-US" altLang="en-US" sz="120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2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Investimento</a:t>
            </a:r>
            <a:endParaRPr lang="en-US" altLang="en-US" sz="120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2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Posicionamento</a:t>
            </a:r>
            <a:endParaRPr lang="en-US" altLang="en-US" sz="120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2285999" y="2571750"/>
            <a:ext cx="1676399" cy="85725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 i="0">
              <a:effectLst/>
              <a:latin typeface="Corbel" panose="020B0503020204020204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362200" y="2571750"/>
            <a:ext cx="10246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T</a:t>
            </a:r>
            <a:r>
              <a:rPr lang="pt-BR" altLang="en-US" sz="1200" b="1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á</a:t>
            </a:r>
            <a:r>
              <a:rPr lang="en-US" altLang="en-US" sz="1200" b="1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tico</a:t>
            </a:r>
            <a:r>
              <a:rPr lang="en-US" altLang="en-US" sz="1200" b="1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:</a:t>
            </a:r>
            <a:endParaRPr lang="en-US" altLang="en-US" sz="1200" b="1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2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Precificaç</a:t>
            </a:r>
            <a:r>
              <a:rPr lang="pt-BR" altLang="en-US" sz="12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ão</a:t>
            </a:r>
            <a:endParaRPr lang="en-US" altLang="en-US" sz="120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200" i="0" dirty="0">
                <a:solidFill>
                  <a:srgbClr val="92D050"/>
                </a:solidFill>
                <a:effectLst/>
                <a:latin typeface="Corbel" panose="020B0503020204020204" pitchFamily="34" charset="0"/>
              </a:rPr>
              <a:t>Targeting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200" i="0" dirty="0">
                <a:solidFill>
                  <a:srgbClr val="92D050"/>
                </a:solidFill>
                <a:effectLst/>
                <a:latin typeface="Corbel" panose="020B0503020204020204" pitchFamily="34" charset="0"/>
              </a:rPr>
              <a:t>Messaging</a:t>
            </a: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4038599" y="3086100"/>
            <a:ext cx="1959191" cy="85725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5715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 i="0">
              <a:effectLst/>
              <a:latin typeface="Corbel" panose="020B0503020204020204" pitchFamily="34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038600" y="3105150"/>
            <a:ext cx="19591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Operacional</a:t>
            </a:r>
            <a:r>
              <a:rPr lang="en-US" altLang="en-US" sz="1200" b="1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2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Venda </a:t>
            </a:r>
            <a:r>
              <a:rPr lang="en-US" altLang="en-US" sz="12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cruzada</a:t>
            </a:r>
            <a:endParaRPr lang="en-US" altLang="en-US" sz="120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2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altLang="en-US" sz="12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Oferta</a:t>
            </a:r>
            <a:r>
              <a:rPr lang="en-US" altLang="en-US" sz="12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de </a:t>
            </a:r>
            <a:r>
              <a:rPr lang="en-US" altLang="en-US" sz="12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rentenç</a:t>
            </a:r>
            <a:r>
              <a:rPr lang="pt-BR" altLang="en-US" sz="12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ão</a:t>
            </a:r>
            <a:endParaRPr lang="en-US" altLang="en-US" sz="120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2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Mala direta </a:t>
            </a:r>
            <a:r>
              <a:rPr lang="en-US" altLang="en-US" sz="12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ou</a:t>
            </a:r>
            <a:r>
              <a:rPr lang="en-US" altLang="en-US" sz="12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altLang="en-US" sz="12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telefonema</a:t>
            </a:r>
            <a:endParaRPr lang="en-US" altLang="en-US" sz="120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5791200" y="1543050"/>
            <a:ext cx="3352800" cy="1015663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74625" indent="-1746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200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Individual, </a:t>
            </a:r>
            <a:r>
              <a:rPr lang="en-US" altLang="en-US" sz="12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decis</a:t>
            </a:r>
            <a:r>
              <a:rPr lang="pt-BR" altLang="en-US" sz="12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ões</a:t>
            </a:r>
            <a:r>
              <a:rPr lang="en-US" altLang="en-US" sz="12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altLang="en-US" sz="12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por</a:t>
            </a:r>
            <a:r>
              <a:rPr lang="en-US" altLang="en-US" sz="12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altLang="en-US" sz="12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cliente</a:t>
            </a:r>
            <a:endParaRPr lang="en-US" altLang="en-US" sz="120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20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2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Somadas</a:t>
            </a:r>
            <a:r>
              <a:rPr lang="en-US" altLang="en-US" sz="12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altLang="en-US" sz="12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geram</a:t>
            </a:r>
            <a:r>
              <a:rPr lang="en-US" altLang="en-US" sz="12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um </a:t>
            </a:r>
            <a:r>
              <a:rPr lang="en-US" altLang="en-US" sz="12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grande</a:t>
            </a:r>
            <a:r>
              <a:rPr lang="en-US" altLang="en-US" sz="12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altLang="en-US" sz="12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impacto</a:t>
            </a:r>
            <a:endParaRPr lang="en-US" altLang="en-US" sz="120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20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200" b="1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Automaç</a:t>
            </a:r>
            <a:r>
              <a:rPr lang="pt-BR" altLang="en-US" sz="1200" b="1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ão</a:t>
            </a:r>
            <a:r>
              <a:rPr lang="pt-BR" altLang="en-US" sz="1200" b="1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de decisão</a:t>
            </a:r>
            <a:r>
              <a:rPr lang="en-US" altLang="en-US" sz="12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altLang="en-US" sz="1200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via </a:t>
            </a:r>
            <a:r>
              <a:rPr lang="en-US" altLang="en-US" sz="12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an</a:t>
            </a:r>
            <a:r>
              <a:rPr lang="pt-BR" altLang="en-US" sz="12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álise</a:t>
            </a:r>
            <a:r>
              <a:rPr lang="pt-BR" altLang="en-US" sz="12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preditiva</a:t>
            </a:r>
            <a:endParaRPr lang="en-US" altLang="en-US" sz="120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20" name="AutoShape 19"/>
          <p:cNvSpPr>
            <a:spLocks/>
          </p:cNvSpPr>
          <p:nvPr/>
        </p:nvSpPr>
        <p:spPr bwMode="auto">
          <a:xfrm>
            <a:off x="5410200" y="1600200"/>
            <a:ext cx="304800" cy="1485900"/>
          </a:xfrm>
          <a:prstGeom prst="leftBrace">
            <a:avLst>
              <a:gd name="adj1" fmla="val 54167"/>
              <a:gd name="adj2" fmla="val 50000"/>
            </a:avLst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sz="1200" smtClean="0">
              <a:latin typeface="Corbel" panose="020B0503020204020204" pitchFamily="34" charset="0"/>
            </a:endParaRPr>
          </a:p>
        </p:txBody>
      </p:sp>
      <p:cxnSp>
        <p:nvCxnSpPr>
          <p:cNvPr id="21" name="AutoShape 20"/>
          <p:cNvCxnSpPr>
            <a:cxnSpLocks noChangeShapeType="1"/>
            <a:endCxn id="20" idx="1"/>
          </p:cNvCxnSpPr>
          <p:nvPr/>
        </p:nvCxnSpPr>
        <p:spPr bwMode="auto">
          <a:xfrm rot="16200000">
            <a:off x="4574382" y="2264568"/>
            <a:ext cx="742950" cy="900113"/>
          </a:xfrm>
          <a:prstGeom prst="curvedConnector2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29</a:t>
            </a:fld>
            <a:endParaRPr lang="pt-BR" dirty="0"/>
          </a:p>
        </p:txBody>
      </p:sp>
      <p:sp>
        <p:nvSpPr>
          <p:cNvPr id="23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275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APLICAÇÃO DA ANÁLISE PREDITIVA</a:t>
            </a:r>
            <a:endParaRPr lang="pt-BR" dirty="0"/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2971800" y="1200150"/>
            <a:ext cx="2895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0" u="sng" dirty="0" err="1" smtClean="0">
                <a:effectLst/>
                <a:latin typeface="Corbel" panose="020B0503020204020204" pitchFamily="34" charset="0"/>
              </a:rPr>
              <a:t>Previs</a:t>
            </a:r>
            <a:r>
              <a:rPr lang="pt-BR" altLang="en-US" sz="1600" b="1" i="0" u="sng" dirty="0" err="1" smtClean="0">
                <a:effectLst/>
                <a:latin typeface="Corbel" panose="020B0503020204020204" pitchFamily="34" charset="0"/>
              </a:rPr>
              <a:t>ão</a:t>
            </a:r>
            <a:r>
              <a:rPr lang="pt-BR" altLang="en-US" sz="1600" b="1" i="0" u="sng" dirty="0" smtClean="0">
                <a:effectLst/>
                <a:latin typeface="Corbel" panose="020B0503020204020204" pitchFamily="34" charset="0"/>
              </a:rPr>
              <a:t> de Evasão</a:t>
            </a:r>
            <a:endParaRPr lang="en-US" altLang="en-US" sz="1600" b="1" i="0" u="sng" dirty="0">
              <a:effectLst/>
              <a:latin typeface="Corbel" panose="020B0503020204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 smtClean="0">
                <a:effectLst/>
                <a:latin typeface="Corbel" panose="020B0503020204020204" pitchFamily="34" charset="0"/>
              </a:rPr>
              <a:t>Quais</a:t>
            </a:r>
            <a:r>
              <a:rPr lang="en-US" altLang="en-US" sz="1600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1600" dirty="0" err="1" smtClean="0">
                <a:effectLst/>
                <a:latin typeface="Corbel" panose="020B0503020204020204" pitchFamily="34" charset="0"/>
              </a:rPr>
              <a:t>clientes</a:t>
            </a:r>
            <a:r>
              <a:rPr lang="en-US" altLang="en-US" sz="1600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1600" dirty="0" err="1" smtClean="0">
                <a:effectLst/>
                <a:latin typeface="Corbel" panose="020B0503020204020204" pitchFamily="34" charset="0"/>
              </a:rPr>
              <a:t>est</a:t>
            </a:r>
            <a:r>
              <a:rPr lang="pt-BR" altLang="en-US" sz="1600" dirty="0" err="1" smtClean="0">
                <a:effectLst/>
                <a:latin typeface="Corbel" panose="020B0503020204020204" pitchFamily="34" charset="0"/>
              </a:rPr>
              <a:t>ão</a:t>
            </a:r>
            <a:r>
              <a:rPr lang="pt-BR" altLang="en-US" sz="1600" dirty="0" smtClean="0">
                <a:effectLst/>
                <a:latin typeface="Corbel" panose="020B0503020204020204" pitchFamily="34" charset="0"/>
              </a:rPr>
              <a:t> saindo da base</a:t>
            </a:r>
            <a:r>
              <a:rPr lang="en-US" altLang="en-US" sz="1600" dirty="0" smtClean="0">
                <a:effectLst/>
                <a:latin typeface="Corbel" panose="020B0503020204020204" pitchFamily="34" charset="0"/>
              </a:rPr>
              <a:t>.</a:t>
            </a:r>
            <a:endParaRPr lang="en-US" altLang="en-US" sz="1600" dirty="0">
              <a:effectLst/>
              <a:latin typeface="Corbel" panose="020B0503020204020204" pitchFamily="34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5981700" y="1197401"/>
            <a:ext cx="3124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600" b="1" u="sng" dirty="0">
                <a:latin typeface="Corbel" panose="020B0503020204020204" pitchFamily="34" charset="0"/>
              </a:rPr>
              <a:t>Valor do </a:t>
            </a:r>
            <a:r>
              <a:rPr lang="en-US" altLang="en-US" sz="1600" b="1" u="sng" dirty="0" err="1" smtClean="0">
                <a:latin typeface="Corbel" panose="020B0503020204020204" pitchFamily="34" charset="0"/>
              </a:rPr>
              <a:t>Cliente</a:t>
            </a:r>
            <a:endParaRPr lang="en-US" altLang="en-US" sz="1600" i="0" u="sng" dirty="0">
              <a:effectLst/>
              <a:latin typeface="Corbel" panose="020B0503020204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effectLst/>
                <a:latin typeface="Corbel" panose="020B0503020204020204" pitchFamily="34" charset="0"/>
              </a:rPr>
              <a:t>O </a:t>
            </a:r>
            <a:r>
              <a:rPr lang="en-US" altLang="en-US" sz="1600" dirty="0" err="1" smtClean="0">
                <a:effectLst/>
                <a:latin typeface="Corbel" panose="020B0503020204020204" pitchFamily="34" charset="0"/>
              </a:rPr>
              <a:t>que</a:t>
            </a:r>
            <a:r>
              <a:rPr lang="en-US" altLang="en-US" sz="1600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1600" dirty="0" err="1" smtClean="0">
                <a:effectLst/>
                <a:latin typeface="Corbel" panose="020B0503020204020204" pitchFamily="34" charset="0"/>
              </a:rPr>
              <a:t>cada</a:t>
            </a:r>
            <a:r>
              <a:rPr lang="en-US" altLang="en-US" sz="1600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1600" dirty="0" err="1" smtClean="0">
                <a:effectLst/>
                <a:latin typeface="Corbel" panose="020B0503020204020204" pitchFamily="34" charset="0"/>
              </a:rPr>
              <a:t>cliente</a:t>
            </a:r>
            <a:r>
              <a:rPr lang="en-US" altLang="en-US" sz="1600" dirty="0" smtClean="0">
                <a:effectLst/>
                <a:latin typeface="Corbel" panose="020B0503020204020204" pitchFamily="34" charset="0"/>
              </a:rPr>
              <a:t> da base </a:t>
            </a:r>
            <a:r>
              <a:rPr lang="en-US" altLang="en-US" sz="1600" dirty="0" err="1" smtClean="0">
                <a:effectLst/>
                <a:latin typeface="Corbel" panose="020B0503020204020204" pitchFamily="34" charset="0"/>
              </a:rPr>
              <a:t>est</a:t>
            </a:r>
            <a:r>
              <a:rPr lang="pt-BR" altLang="en-US" sz="1600" dirty="0" smtClean="0">
                <a:effectLst/>
                <a:latin typeface="Corbel" panose="020B0503020204020204" pitchFamily="34" charset="0"/>
              </a:rPr>
              <a:t>á fazendo</a:t>
            </a:r>
            <a:r>
              <a:rPr lang="en-US" altLang="en-US" sz="1600" dirty="0" smtClean="0">
                <a:effectLst/>
                <a:latin typeface="Corbel" panose="020B0503020204020204" pitchFamily="34" charset="0"/>
              </a:rPr>
              <a:t>.</a:t>
            </a:r>
            <a:endParaRPr lang="en-US" altLang="en-US" sz="1600" dirty="0">
              <a:effectLst/>
              <a:latin typeface="Corbel" panose="020B0503020204020204" pitchFamily="34" charset="0"/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0" y="959674"/>
            <a:ext cx="2895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600" u="sng" dirty="0" smtClean="0">
                <a:latin typeface="Corbel" panose="020B0503020204020204" pitchFamily="34" charset="0"/>
              </a:rPr>
              <a:t/>
            </a:r>
            <a:br>
              <a:rPr lang="en-US" altLang="en-US" sz="1600" u="sng" dirty="0" smtClean="0">
                <a:latin typeface="Corbel" panose="020B0503020204020204" pitchFamily="34" charset="0"/>
              </a:rPr>
            </a:br>
            <a:r>
              <a:rPr lang="en-US" altLang="en-US" sz="1600" b="1" u="sng" dirty="0" err="1">
                <a:latin typeface="Corbel" panose="020B0503020204020204" pitchFamily="34" charset="0"/>
              </a:rPr>
              <a:t>Modelagem</a:t>
            </a:r>
            <a:r>
              <a:rPr lang="en-US" altLang="en-US" sz="1600" b="1" u="sng" dirty="0">
                <a:latin typeface="Corbel" panose="020B0503020204020204" pitchFamily="34" charset="0"/>
              </a:rPr>
              <a:t> de </a:t>
            </a:r>
            <a:r>
              <a:rPr lang="en-US" altLang="en-US" sz="1600" b="1" u="sng" dirty="0" err="1">
                <a:latin typeface="Corbel" panose="020B0503020204020204" pitchFamily="34" charset="0"/>
              </a:rPr>
              <a:t>Resposta</a:t>
            </a:r>
            <a:r>
              <a:rPr lang="en-US" altLang="en-US" sz="1600" b="1" u="sng" dirty="0">
                <a:latin typeface="Corbel" panose="020B0503020204020204" pitchFamily="34" charset="0"/>
              </a:rPr>
              <a:t> </a:t>
            </a:r>
            <a:endParaRPr lang="en-US" altLang="en-US" sz="1600" i="0" u="sng" dirty="0" smtClean="0">
              <a:effectLst/>
              <a:latin typeface="Corbel" panose="020B0503020204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 smtClean="0">
                <a:effectLst/>
                <a:latin typeface="Corbel" panose="020B0503020204020204" pitchFamily="34" charset="0"/>
              </a:rPr>
              <a:t>Quais</a:t>
            </a:r>
            <a:r>
              <a:rPr lang="en-US" altLang="en-US" sz="1600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1600" dirty="0" err="1" smtClean="0">
                <a:effectLst/>
                <a:latin typeface="Corbel" panose="020B0503020204020204" pitchFamily="34" charset="0"/>
              </a:rPr>
              <a:t>clientes</a:t>
            </a:r>
            <a:r>
              <a:rPr lang="en-US" altLang="en-US" sz="1600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1600" dirty="0" err="1" smtClean="0">
                <a:effectLst/>
                <a:latin typeface="Corbel" panose="020B0503020204020204" pitchFamily="34" charset="0"/>
              </a:rPr>
              <a:t>prospectos</a:t>
            </a:r>
            <a:r>
              <a:rPr lang="en-US" altLang="en-US" sz="1600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1600" dirty="0" err="1" smtClean="0">
                <a:effectLst/>
                <a:latin typeface="Corbel" panose="020B0503020204020204" pitchFamily="34" charset="0"/>
              </a:rPr>
              <a:t>est</a:t>
            </a:r>
            <a:r>
              <a:rPr lang="pt-BR" altLang="en-US" sz="1600" dirty="0" err="1" smtClean="0">
                <a:effectLst/>
                <a:latin typeface="Corbel" panose="020B0503020204020204" pitchFamily="34" charset="0"/>
              </a:rPr>
              <a:t>ão</a:t>
            </a:r>
            <a:r>
              <a:rPr lang="pt-BR" altLang="en-US" sz="1600" dirty="0" smtClean="0">
                <a:effectLst/>
                <a:latin typeface="Corbel" panose="020B0503020204020204" pitchFamily="34" charset="0"/>
              </a:rPr>
              <a:t> entrando para a base</a:t>
            </a:r>
            <a:r>
              <a:rPr lang="en-US" altLang="en-US" sz="1600" dirty="0" smtClean="0">
                <a:effectLst/>
                <a:latin typeface="Corbel" panose="020B0503020204020204" pitchFamily="34" charset="0"/>
              </a:rPr>
              <a:t>.</a:t>
            </a:r>
            <a:endParaRPr lang="en-US" altLang="en-US" sz="1600" dirty="0">
              <a:effectLst/>
              <a:latin typeface="Corbel" panose="020B0503020204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i="0" dirty="0">
              <a:effectLst/>
              <a:latin typeface="Corbel" panose="020B0503020204020204" pitchFamily="34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0" y="2283113"/>
            <a:ext cx="2895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effectLst/>
              <a:latin typeface="Corbel" panose="020B0503020204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0" u="sng" dirty="0" err="1" smtClean="0">
                <a:effectLst/>
                <a:latin typeface="Corbel" panose="020B0503020204020204" pitchFamily="34" charset="0"/>
              </a:rPr>
              <a:t>Pontuaç</a:t>
            </a:r>
            <a:r>
              <a:rPr lang="pt-BR" altLang="en-US" sz="1600" b="1" i="0" u="sng" dirty="0" err="1" smtClean="0">
                <a:effectLst/>
                <a:latin typeface="Corbel" panose="020B0503020204020204" pitchFamily="34" charset="0"/>
              </a:rPr>
              <a:t>ão</a:t>
            </a:r>
            <a:r>
              <a:rPr lang="pt-BR" altLang="en-US" sz="1600" b="1" i="0" u="sng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1600" b="1" i="0" u="sng" dirty="0" err="1" smtClean="0">
                <a:effectLst/>
                <a:latin typeface="Corbel" panose="020B0503020204020204" pitchFamily="34" charset="0"/>
              </a:rPr>
              <a:t>preditiva</a:t>
            </a:r>
            <a:r>
              <a:rPr lang="en-US" altLang="en-US" sz="1600" b="1" i="0" u="sng" dirty="0" smtClean="0">
                <a:effectLst/>
                <a:latin typeface="Corbel" panose="020B0503020204020204" pitchFamily="34" charset="0"/>
              </a:rPr>
              <a:t>:</a:t>
            </a:r>
            <a:endParaRPr lang="en-US" altLang="en-US" sz="1600" b="1" i="0" u="sng" dirty="0">
              <a:effectLst/>
              <a:latin typeface="Corbel" panose="020B0503020204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i="0" dirty="0" err="1" smtClean="0">
                <a:effectLst/>
                <a:latin typeface="Corbel" panose="020B0503020204020204" pitchFamily="34" charset="0"/>
              </a:rPr>
              <a:t>Probabilidade</a:t>
            </a:r>
            <a:r>
              <a:rPr lang="en-US" altLang="en-US" sz="1600" i="0" dirty="0" smtClean="0">
                <a:effectLst/>
                <a:latin typeface="Corbel" panose="020B0503020204020204" pitchFamily="34" charset="0"/>
              </a:rPr>
              <a:t> do </a:t>
            </a:r>
            <a:r>
              <a:rPr lang="en-US" altLang="en-US" sz="1600" i="0" dirty="0" err="1" smtClean="0">
                <a:effectLst/>
                <a:latin typeface="Corbel" panose="020B0503020204020204" pitchFamily="34" charset="0"/>
              </a:rPr>
              <a:t>cliente</a:t>
            </a:r>
            <a:r>
              <a:rPr lang="en-US" altLang="en-US" sz="1600" i="0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1600" i="0" dirty="0" err="1" smtClean="0">
                <a:effectLst/>
                <a:latin typeface="Corbel" panose="020B0503020204020204" pitchFamily="34" charset="0"/>
              </a:rPr>
              <a:t>comprar</a:t>
            </a:r>
            <a:r>
              <a:rPr lang="en-US" altLang="en-US" sz="1600" i="0" dirty="0" smtClean="0">
                <a:effectLst/>
                <a:latin typeface="Corbel" panose="020B0503020204020204" pitchFamily="34" charset="0"/>
              </a:rPr>
              <a:t>/responder a </a:t>
            </a:r>
            <a:r>
              <a:rPr lang="en-US" altLang="en-US" sz="1600" i="0" dirty="0">
                <a:effectLst/>
                <a:latin typeface="Corbel" panose="020B0503020204020204" pitchFamily="34" charset="0"/>
              </a:rPr>
              <a:t>X.</a:t>
            </a: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2971800" y="2283113"/>
            <a:ext cx="2895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effectLst/>
              <a:latin typeface="Corbel" panose="020B0503020204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1600" b="1" u="sng" dirty="0" err="1">
                <a:latin typeface="Corbel" panose="020B0503020204020204" pitchFamily="34" charset="0"/>
              </a:rPr>
              <a:t>Pontuaç</a:t>
            </a:r>
            <a:r>
              <a:rPr lang="pt-BR" altLang="en-US" sz="1600" b="1" u="sng" dirty="0" err="1">
                <a:latin typeface="Corbel" panose="020B0503020204020204" pitchFamily="34" charset="0"/>
              </a:rPr>
              <a:t>ão</a:t>
            </a:r>
            <a:r>
              <a:rPr lang="pt-BR" altLang="en-US" sz="1600" b="1" u="sng" dirty="0">
                <a:latin typeface="Corbel" panose="020B0503020204020204" pitchFamily="34" charset="0"/>
              </a:rPr>
              <a:t> </a:t>
            </a:r>
            <a:r>
              <a:rPr lang="en-US" altLang="en-US" sz="1600" b="1" u="sng" dirty="0" err="1" smtClean="0">
                <a:latin typeface="Corbel" panose="020B0503020204020204" pitchFamily="34" charset="0"/>
              </a:rPr>
              <a:t>preditiva</a:t>
            </a:r>
            <a:r>
              <a:rPr lang="en-US" altLang="en-US" sz="1600" b="1" u="sng" dirty="0" smtClean="0">
                <a:latin typeface="Corbel" panose="020B0503020204020204" pitchFamily="34" charset="0"/>
              </a:rPr>
              <a:t>:</a:t>
            </a:r>
            <a:endParaRPr lang="en-US" altLang="en-US" sz="1600" b="1" i="0" u="sng" dirty="0">
              <a:effectLst/>
              <a:latin typeface="Corbel" panose="020B0503020204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1600" dirty="0" err="1">
                <a:latin typeface="Corbel" panose="020B0503020204020204" pitchFamily="34" charset="0"/>
              </a:rPr>
              <a:t>Probabilidade</a:t>
            </a:r>
            <a:r>
              <a:rPr lang="en-US" altLang="en-US" sz="1600" dirty="0">
                <a:latin typeface="Corbel" panose="020B0503020204020204" pitchFamily="34" charset="0"/>
              </a:rPr>
              <a:t> do </a:t>
            </a:r>
            <a:r>
              <a:rPr lang="en-US" altLang="en-US" sz="1600" dirty="0" err="1">
                <a:latin typeface="Corbel" panose="020B0503020204020204" pitchFamily="34" charset="0"/>
              </a:rPr>
              <a:t>cliente</a:t>
            </a:r>
            <a:r>
              <a:rPr lang="en-US" altLang="en-US" sz="1600" dirty="0">
                <a:latin typeface="Corbel" panose="020B0503020204020204" pitchFamily="34" charset="0"/>
              </a:rPr>
              <a:t> </a:t>
            </a:r>
            <a:r>
              <a:rPr lang="en-US" altLang="en-US" sz="1600" dirty="0" err="1" smtClean="0">
                <a:latin typeface="Corbel" panose="020B0503020204020204" pitchFamily="34" charset="0"/>
              </a:rPr>
              <a:t>cancelar</a:t>
            </a:r>
            <a:r>
              <a:rPr lang="en-US" altLang="en-US" sz="1600" dirty="0" smtClean="0">
                <a:latin typeface="Corbel" panose="020B0503020204020204" pitchFamily="34" charset="0"/>
              </a:rPr>
              <a:t> </a:t>
            </a:r>
            <a:r>
              <a:rPr lang="en-US" altLang="en-US" sz="1600" i="0" dirty="0" err="1" smtClean="0">
                <a:effectLst/>
                <a:latin typeface="Corbel" panose="020B0503020204020204" pitchFamily="34" charset="0"/>
              </a:rPr>
              <a:t>ou</a:t>
            </a:r>
            <a:r>
              <a:rPr lang="en-US" altLang="en-US" sz="1600" i="0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1600" i="0" dirty="0" err="1" smtClean="0">
                <a:effectLst/>
                <a:latin typeface="Corbel" panose="020B0503020204020204" pitchFamily="34" charset="0"/>
              </a:rPr>
              <a:t>parar</a:t>
            </a:r>
            <a:r>
              <a:rPr lang="en-US" altLang="en-US" sz="1600" i="0" dirty="0" smtClean="0">
                <a:effectLst/>
                <a:latin typeface="Corbel" panose="020B0503020204020204" pitchFamily="34" charset="0"/>
              </a:rPr>
              <a:t>.</a:t>
            </a:r>
            <a:endParaRPr lang="en-US" altLang="en-US" sz="1600" i="0" dirty="0">
              <a:effectLst/>
              <a:latin typeface="Corbel" panose="020B0503020204020204" pitchFamily="34" charset="0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6109252" y="2266950"/>
            <a:ext cx="2895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effectLst/>
              <a:latin typeface="Corbel" panose="020B0503020204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1600" b="1" u="sng" dirty="0" err="1">
                <a:latin typeface="Corbel" panose="020B0503020204020204" pitchFamily="34" charset="0"/>
              </a:rPr>
              <a:t>Pontuaç</a:t>
            </a:r>
            <a:r>
              <a:rPr lang="pt-BR" altLang="en-US" sz="1600" b="1" u="sng" dirty="0" err="1">
                <a:latin typeface="Corbel" panose="020B0503020204020204" pitchFamily="34" charset="0"/>
              </a:rPr>
              <a:t>ão</a:t>
            </a:r>
            <a:r>
              <a:rPr lang="pt-BR" altLang="en-US" sz="1600" b="1" u="sng" dirty="0">
                <a:latin typeface="Corbel" panose="020B0503020204020204" pitchFamily="34" charset="0"/>
              </a:rPr>
              <a:t> </a:t>
            </a:r>
            <a:r>
              <a:rPr lang="en-US" altLang="en-US" sz="1600" b="1" u="sng" dirty="0" err="1" smtClean="0">
                <a:latin typeface="Corbel" panose="020B0503020204020204" pitchFamily="34" charset="0"/>
              </a:rPr>
              <a:t>preditiva</a:t>
            </a:r>
            <a:r>
              <a:rPr lang="en-US" altLang="en-US" sz="1600" b="1" u="sng" dirty="0" smtClean="0">
                <a:latin typeface="Corbel" panose="020B0503020204020204" pitchFamily="34" charset="0"/>
              </a:rPr>
              <a:t>:</a:t>
            </a:r>
            <a:endParaRPr lang="en-US" altLang="en-US" sz="1600" b="1" i="0" u="sng" dirty="0">
              <a:effectLst/>
              <a:latin typeface="Corbel" panose="020B0503020204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1600" dirty="0" err="1">
                <a:latin typeface="Corbel" panose="020B0503020204020204" pitchFamily="34" charset="0"/>
              </a:rPr>
              <a:t>Probabilidade</a:t>
            </a:r>
            <a:r>
              <a:rPr lang="en-US" altLang="en-US" sz="1600" dirty="0">
                <a:latin typeface="Corbel" panose="020B0503020204020204" pitchFamily="34" charset="0"/>
              </a:rPr>
              <a:t> do </a:t>
            </a:r>
            <a:r>
              <a:rPr lang="en-US" altLang="en-US" sz="1600" dirty="0" err="1">
                <a:latin typeface="Corbel" panose="020B0503020204020204" pitchFamily="34" charset="0"/>
              </a:rPr>
              <a:t>cliente</a:t>
            </a:r>
            <a:r>
              <a:rPr lang="en-US" altLang="en-US" sz="1600" dirty="0">
                <a:latin typeface="Corbel" panose="020B0503020204020204" pitchFamily="34" charset="0"/>
              </a:rPr>
              <a:t> </a:t>
            </a:r>
            <a:r>
              <a:rPr lang="en-US" altLang="en-US" sz="1600" i="0" dirty="0" err="1" smtClean="0">
                <a:effectLst/>
                <a:latin typeface="Corbel" panose="020B0503020204020204" pitchFamily="34" charset="0"/>
              </a:rPr>
              <a:t>pagar</a:t>
            </a:r>
            <a:r>
              <a:rPr lang="en-US" altLang="en-US" sz="1600" i="0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1600" i="0" dirty="0">
                <a:effectLst/>
                <a:latin typeface="Corbel" panose="020B0503020204020204" pitchFamily="34" charset="0"/>
              </a:rPr>
              <a:t>X </a:t>
            </a:r>
            <a:r>
              <a:rPr lang="en-US" altLang="en-US" sz="1600" dirty="0" smtClean="0">
                <a:effectLst/>
                <a:latin typeface="Corbel" panose="020B0503020204020204" pitchFamily="34" charset="0"/>
              </a:rPr>
              <a:t>(</a:t>
            </a:r>
            <a:r>
              <a:rPr lang="en-US" altLang="en-US" sz="1600" dirty="0" err="1" smtClean="0">
                <a:effectLst/>
                <a:latin typeface="Corbel" panose="020B0503020204020204" pitchFamily="34" charset="0"/>
              </a:rPr>
              <a:t>sensibilidade</a:t>
            </a:r>
            <a:r>
              <a:rPr lang="en-US" altLang="en-US" sz="1600" dirty="0" smtClean="0">
                <a:effectLst/>
                <a:latin typeface="Corbel" panose="020B0503020204020204" pitchFamily="34" charset="0"/>
              </a:rPr>
              <a:t> a </a:t>
            </a:r>
            <a:r>
              <a:rPr lang="en-US" altLang="en-US" sz="1600" dirty="0" err="1" smtClean="0">
                <a:effectLst/>
                <a:latin typeface="Corbel" panose="020B0503020204020204" pitchFamily="34" charset="0"/>
              </a:rPr>
              <a:t>preço</a:t>
            </a:r>
            <a:r>
              <a:rPr lang="en-US" altLang="en-US" sz="1600" dirty="0" smtClean="0">
                <a:effectLst/>
                <a:latin typeface="Corbel" panose="020B0503020204020204" pitchFamily="34" charset="0"/>
              </a:rPr>
              <a:t>).</a:t>
            </a:r>
            <a:endParaRPr lang="en-US" altLang="en-US" sz="1600" dirty="0">
              <a:effectLst/>
              <a:latin typeface="Corbel" panose="020B0503020204020204" pitchFamily="34" charset="0"/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0" y="3429000"/>
            <a:ext cx="2895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effectLst/>
              <a:latin typeface="Corbel" panose="020B0503020204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0" u="sng" dirty="0" err="1" smtClean="0">
                <a:effectLst/>
                <a:latin typeface="Corbel" panose="020B0503020204020204" pitchFamily="34" charset="0"/>
              </a:rPr>
              <a:t>Decis</a:t>
            </a:r>
            <a:r>
              <a:rPr lang="pt-BR" altLang="en-US" sz="1600" b="1" i="0" u="sng" dirty="0" err="1" smtClean="0">
                <a:effectLst/>
                <a:latin typeface="Corbel" panose="020B0503020204020204" pitchFamily="34" charset="0"/>
              </a:rPr>
              <a:t>ão</a:t>
            </a:r>
            <a:r>
              <a:rPr lang="en-US" altLang="en-US" sz="1600" b="1" i="0" u="sng" dirty="0" smtClean="0">
                <a:effectLst/>
                <a:latin typeface="Corbel" panose="020B0503020204020204" pitchFamily="34" charset="0"/>
              </a:rPr>
              <a:t>:</a:t>
            </a:r>
            <a:endParaRPr lang="en-US" altLang="en-US" sz="1600" b="1" i="0" u="sng" dirty="0">
              <a:effectLst/>
              <a:latin typeface="Corbel" panose="020B0503020204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i="0" dirty="0" err="1" smtClean="0">
                <a:effectLst/>
                <a:latin typeface="Corbel" panose="020B0503020204020204" pitchFamily="34" charset="0"/>
              </a:rPr>
              <a:t>Entrar</a:t>
            </a:r>
            <a:r>
              <a:rPr lang="en-US" altLang="en-US" sz="1600" i="0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1600" i="0" dirty="0" err="1" smtClean="0">
                <a:effectLst/>
                <a:latin typeface="Corbel" panose="020B0503020204020204" pitchFamily="34" charset="0"/>
              </a:rPr>
              <a:t>em</a:t>
            </a:r>
            <a:r>
              <a:rPr lang="en-US" altLang="en-US" sz="1600" i="0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1600" i="0" dirty="0" err="1" smtClean="0">
                <a:effectLst/>
                <a:latin typeface="Corbel" panose="020B0503020204020204" pitchFamily="34" charset="0"/>
              </a:rPr>
              <a:t>contato</a:t>
            </a:r>
            <a:r>
              <a:rPr lang="en-US" altLang="en-US" sz="1600" i="0" dirty="0" smtClean="0">
                <a:effectLst/>
                <a:latin typeface="Corbel" panose="020B0503020204020204" pitchFamily="34" charset="0"/>
              </a:rPr>
              <a:t>? </a:t>
            </a:r>
            <a:endParaRPr lang="en-US" altLang="en-US" sz="1600" i="0" dirty="0">
              <a:effectLst/>
              <a:latin typeface="Corbel" panose="020B0503020204020204" pitchFamily="34" charset="0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2971800" y="3429000"/>
            <a:ext cx="2895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effectLst/>
              <a:latin typeface="Corbel" panose="020B0503020204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1600" b="1" u="sng" dirty="0" err="1">
                <a:latin typeface="Corbel" panose="020B0503020204020204" pitchFamily="34" charset="0"/>
              </a:rPr>
              <a:t>Decis</a:t>
            </a:r>
            <a:r>
              <a:rPr lang="pt-BR" altLang="en-US" sz="1600" b="1" u="sng" dirty="0" err="1">
                <a:latin typeface="Corbel" panose="020B0503020204020204" pitchFamily="34" charset="0"/>
              </a:rPr>
              <a:t>ão</a:t>
            </a:r>
            <a:r>
              <a:rPr lang="en-US" altLang="en-US" sz="1600" b="1" u="sng" dirty="0">
                <a:latin typeface="Corbel" panose="020B0503020204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0" dirty="0" smtClean="0">
                <a:effectLst/>
                <a:latin typeface="Corbel" panose="020B0503020204020204" pitchFamily="34" charset="0"/>
              </a:rPr>
              <a:t>Fazer </a:t>
            </a:r>
            <a:r>
              <a:rPr lang="en-US" altLang="en-US" sz="1600" i="0" dirty="0" err="1" smtClean="0">
                <a:effectLst/>
                <a:latin typeface="Corbel" panose="020B0503020204020204" pitchFamily="34" charset="0"/>
              </a:rPr>
              <a:t>oferta</a:t>
            </a:r>
            <a:r>
              <a:rPr lang="en-US" altLang="en-US" sz="1600" i="0" dirty="0" smtClean="0">
                <a:effectLst/>
                <a:latin typeface="Corbel" panose="020B0503020204020204" pitchFamily="34" charset="0"/>
              </a:rPr>
              <a:t> de </a:t>
            </a:r>
            <a:r>
              <a:rPr lang="en-US" altLang="en-US" sz="1600" i="0" dirty="0" err="1" smtClean="0">
                <a:effectLst/>
                <a:latin typeface="Corbel" panose="020B0503020204020204" pitchFamily="34" charset="0"/>
              </a:rPr>
              <a:t>retenç</a:t>
            </a:r>
            <a:r>
              <a:rPr lang="pt-BR" altLang="en-US" sz="1600" i="0" dirty="0" err="1" smtClean="0">
                <a:effectLst/>
                <a:latin typeface="Corbel" panose="020B0503020204020204" pitchFamily="34" charset="0"/>
              </a:rPr>
              <a:t>ão</a:t>
            </a:r>
            <a:r>
              <a:rPr lang="en-US" altLang="en-US" sz="1600" i="0" dirty="0" smtClean="0">
                <a:effectLst/>
                <a:latin typeface="Corbel" panose="020B0503020204020204" pitchFamily="34" charset="0"/>
              </a:rPr>
              <a:t>?</a:t>
            </a:r>
            <a:endParaRPr lang="en-US" altLang="en-US" sz="1600" i="0" dirty="0">
              <a:effectLst/>
              <a:latin typeface="Corbel" panose="020B0503020204020204" pitchFamily="34" charset="0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6019800" y="3429000"/>
            <a:ext cx="3124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effectLst/>
              <a:latin typeface="Corbel" panose="020B0503020204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1600" b="1" u="sng" dirty="0" err="1">
                <a:latin typeface="Corbel" panose="020B0503020204020204" pitchFamily="34" charset="0"/>
              </a:rPr>
              <a:t>Decis</a:t>
            </a:r>
            <a:r>
              <a:rPr lang="pt-BR" altLang="en-US" sz="1600" b="1" u="sng" dirty="0" err="1" smtClean="0">
                <a:latin typeface="Corbel" panose="020B0503020204020204" pitchFamily="34" charset="0"/>
              </a:rPr>
              <a:t>ão</a:t>
            </a:r>
            <a:r>
              <a:rPr lang="en-US" altLang="en-US" sz="1600" b="1" i="0" u="sng" dirty="0" smtClean="0">
                <a:effectLst/>
                <a:latin typeface="Corbel" panose="020B0503020204020204" pitchFamily="34" charset="0"/>
              </a:rPr>
              <a:t>:</a:t>
            </a:r>
            <a:endParaRPr lang="en-US" altLang="en-US" sz="1600" b="1" i="0" u="sng" dirty="0">
              <a:effectLst/>
              <a:latin typeface="Corbel" panose="020B0503020204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i="0" dirty="0" err="1" smtClean="0">
                <a:effectLst/>
                <a:latin typeface="Corbel" panose="020B0503020204020204" pitchFamily="34" charset="0"/>
              </a:rPr>
              <a:t>Qual</a:t>
            </a:r>
            <a:r>
              <a:rPr lang="en-US" altLang="en-US" sz="1600" i="0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1600" i="0" dirty="0" err="1" smtClean="0">
                <a:effectLst/>
                <a:latin typeface="Corbel" panose="020B0503020204020204" pitchFamily="34" charset="0"/>
              </a:rPr>
              <a:t>preço</a:t>
            </a:r>
            <a:r>
              <a:rPr lang="en-US" altLang="en-US" sz="1600" i="0" dirty="0" smtClean="0">
                <a:effectLst/>
                <a:latin typeface="Corbel" panose="020B0503020204020204" pitchFamily="34" charset="0"/>
              </a:rPr>
              <a:t>, </a:t>
            </a:r>
            <a:r>
              <a:rPr lang="en-US" altLang="en-US" sz="1600" i="0" dirty="0" err="1" smtClean="0">
                <a:effectLst/>
                <a:latin typeface="Corbel" panose="020B0503020204020204" pitchFamily="34" charset="0"/>
              </a:rPr>
              <a:t>produto</a:t>
            </a:r>
            <a:r>
              <a:rPr lang="en-US" altLang="en-US" sz="1600" i="0" dirty="0" smtClean="0">
                <a:effectLst/>
                <a:latin typeface="Corbel" panose="020B0503020204020204" pitchFamily="34" charset="0"/>
              </a:rPr>
              <a:t>, </a:t>
            </a:r>
            <a:r>
              <a:rPr lang="en-US" altLang="en-US" sz="1600" i="0" dirty="0" err="1" smtClean="0">
                <a:effectLst/>
                <a:latin typeface="Corbel" panose="020B0503020204020204" pitchFamily="34" charset="0"/>
              </a:rPr>
              <a:t>conte</a:t>
            </a:r>
            <a:r>
              <a:rPr lang="pt-BR" altLang="en-US" sz="1600" i="0" dirty="0" err="1" smtClean="0">
                <a:effectLst/>
                <a:latin typeface="Corbel" panose="020B0503020204020204" pitchFamily="34" charset="0"/>
              </a:rPr>
              <a:t>údo</a:t>
            </a:r>
            <a:r>
              <a:rPr lang="en-US" altLang="en-US" sz="1600" i="0" dirty="0" smtClean="0">
                <a:effectLst/>
                <a:latin typeface="Corbel" panose="020B0503020204020204" pitchFamily="34" charset="0"/>
              </a:rPr>
              <a:t>, </a:t>
            </a:r>
            <a:r>
              <a:rPr lang="en-US" altLang="en-US" sz="1600" i="0" dirty="0" err="1" smtClean="0">
                <a:effectLst/>
                <a:latin typeface="Corbel" panose="020B0503020204020204" pitchFamily="34" charset="0"/>
              </a:rPr>
              <a:t>oferta</a:t>
            </a:r>
            <a:r>
              <a:rPr lang="en-US" altLang="en-US" sz="1600" i="0" dirty="0" smtClean="0">
                <a:effectLst/>
                <a:latin typeface="Corbel" panose="020B0503020204020204" pitchFamily="34" charset="0"/>
              </a:rPr>
              <a:t>, </a:t>
            </a:r>
            <a:r>
              <a:rPr lang="en-US" altLang="en-US" sz="1600" i="0" dirty="0" err="1" smtClean="0">
                <a:effectLst/>
                <a:latin typeface="Corbel" panose="020B0503020204020204" pitchFamily="34" charset="0"/>
              </a:rPr>
              <a:t>mensagem</a:t>
            </a:r>
            <a:r>
              <a:rPr lang="en-US" altLang="en-US" sz="1600" i="0" dirty="0" smtClean="0">
                <a:effectLst/>
                <a:latin typeface="Corbel" panose="020B0503020204020204" pitchFamily="34" charset="0"/>
              </a:rPr>
              <a:t>?</a:t>
            </a:r>
            <a:endParaRPr lang="en-US" altLang="en-US" sz="1600" dirty="0">
              <a:effectLst/>
              <a:latin typeface="Corbel" panose="020B0503020204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30</a:t>
            </a:fld>
            <a:endParaRPr lang="pt-BR" dirty="0"/>
          </a:p>
        </p:txBody>
      </p:sp>
      <p:sp>
        <p:nvSpPr>
          <p:cNvPr id="17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488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MODELAGEM DE OUTROS TIPOS DE “CLIENTES”</a:t>
            </a:r>
            <a:endParaRPr lang="pt-BR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" t="6839" r="4255" b="4273"/>
          <a:stretch/>
        </p:blipFill>
        <p:spPr bwMode="auto">
          <a:xfrm>
            <a:off x="5410200" y="1200150"/>
            <a:ext cx="3352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371600"/>
            <a:ext cx="8077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i="1" dirty="0"/>
              <a:t>Clients </a:t>
            </a:r>
            <a:r>
              <a:rPr lang="en-US" altLang="en-US" sz="2400" i="1" dirty="0" err="1" smtClean="0"/>
              <a:t>Corporativos</a:t>
            </a:r>
            <a:r>
              <a:rPr lang="en-US" altLang="en-US" sz="2400" dirty="0" smtClean="0"/>
              <a:t> – </a:t>
            </a:r>
            <a:r>
              <a:rPr lang="en-US" altLang="en-US" sz="2400" b="1" dirty="0" smtClean="0"/>
              <a:t>B2B</a:t>
            </a:r>
          </a:p>
          <a:p>
            <a:pPr>
              <a:lnSpc>
                <a:spcPct val="90000"/>
              </a:lnSpc>
            </a:pPr>
            <a:r>
              <a:rPr lang="en-US" altLang="en-US" sz="2400" i="1" dirty="0" err="1" smtClean="0"/>
              <a:t>Suspeito</a:t>
            </a:r>
            <a:r>
              <a:rPr lang="en-US" altLang="en-US" sz="2400" i="1" dirty="0" smtClean="0"/>
              <a:t> – </a:t>
            </a:r>
            <a:r>
              <a:rPr lang="en-US" altLang="en-US" sz="2400" b="1" dirty="0" err="1" smtClean="0"/>
              <a:t>Detecç</a:t>
            </a:r>
            <a:r>
              <a:rPr lang="pt-BR" altLang="en-US" sz="2400" b="1" dirty="0" err="1" smtClean="0"/>
              <a:t>ão</a:t>
            </a:r>
            <a:r>
              <a:rPr lang="pt-BR" altLang="en-US" sz="2400" b="1" dirty="0" smtClean="0"/>
              <a:t> de </a:t>
            </a:r>
            <a:r>
              <a:rPr lang="en-US" altLang="en-US" sz="2400" b="1" dirty="0" err="1" smtClean="0"/>
              <a:t>fraude</a:t>
            </a:r>
            <a:endParaRPr lang="en-US" altLang="en-US" sz="2400" b="1" dirty="0" smtClean="0"/>
          </a:p>
          <a:p>
            <a:pPr>
              <a:lnSpc>
                <a:spcPct val="90000"/>
              </a:lnSpc>
            </a:pPr>
            <a:r>
              <a:rPr lang="en-US" altLang="en-US" sz="2400" i="1" dirty="0" err="1" smtClean="0"/>
              <a:t>Doador</a:t>
            </a:r>
            <a:r>
              <a:rPr lang="en-US" altLang="en-US" sz="2400" i="1" dirty="0" smtClean="0"/>
              <a:t> – </a:t>
            </a:r>
            <a:r>
              <a:rPr lang="en-US" altLang="en-US" sz="2400" b="1" dirty="0" err="1" smtClean="0"/>
              <a:t>Fundos</a:t>
            </a:r>
            <a:r>
              <a:rPr lang="en-US" altLang="en-US" sz="2400" b="1" dirty="0" smtClean="0"/>
              <a:t> para </a:t>
            </a:r>
            <a:r>
              <a:rPr lang="en-US" altLang="en-US" sz="2400" b="1" dirty="0" err="1" smtClean="0"/>
              <a:t>caridade</a:t>
            </a:r>
            <a:endParaRPr lang="en-US" altLang="en-US" sz="2400" b="1" dirty="0" smtClean="0"/>
          </a:p>
          <a:p>
            <a:pPr>
              <a:lnSpc>
                <a:spcPct val="90000"/>
              </a:lnSpc>
            </a:pPr>
            <a:r>
              <a:rPr lang="en-US" altLang="en-US" sz="2400" i="1" dirty="0" err="1" smtClean="0"/>
              <a:t>Solicitantes</a:t>
            </a:r>
            <a:r>
              <a:rPr lang="en-US" altLang="en-US" sz="2400" i="1" dirty="0" smtClean="0"/>
              <a:t> – </a:t>
            </a:r>
            <a:r>
              <a:rPr lang="en-US" altLang="en-US" sz="2400" b="1" dirty="0" err="1" smtClean="0"/>
              <a:t>Risco</a:t>
            </a:r>
            <a:r>
              <a:rPr lang="en-US" altLang="en-US" sz="2400" b="1" dirty="0" smtClean="0"/>
              <a:t> e </a:t>
            </a:r>
            <a:r>
              <a:rPr lang="en-US" altLang="en-US" sz="2400" b="1" dirty="0" err="1"/>
              <a:t>avaliaç</a:t>
            </a:r>
            <a:r>
              <a:rPr lang="pt-BR" altLang="en-US" sz="2400" b="1" dirty="0" err="1"/>
              <a:t>ão</a:t>
            </a:r>
            <a:r>
              <a:rPr lang="pt-BR" altLang="en-US" sz="2400" b="1" dirty="0"/>
              <a:t> de crédito</a:t>
            </a:r>
            <a:endParaRPr lang="en-US" altLang="en-US" sz="2400" b="1" dirty="0"/>
          </a:p>
          <a:p>
            <a:pPr>
              <a:lnSpc>
                <a:spcPct val="90000"/>
              </a:lnSpc>
            </a:pPr>
            <a:r>
              <a:rPr lang="en-US" altLang="en-US" sz="2400" i="1" dirty="0" err="1" smtClean="0"/>
              <a:t>Solicitantes</a:t>
            </a:r>
            <a:r>
              <a:rPr lang="en-US" altLang="en-US" sz="2400" i="1" dirty="0" smtClean="0"/>
              <a:t>– </a:t>
            </a:r>
            <a:r>
              <a:rPr lang="en-US" altLang="en-US" sz="2400" b="1" dirty="0" err="1" smtClean="0"/>
              <a:t>Benef</a:t>
            </a:r>
            <a:r>
              <a:rPr lang="pt-BR" altLang="en-US" sz="2400" b="1" dirty="0" err="1" smtClean="0"/>
              <a:t>ícios</a:t>
            </a:r>
            <a:r>
              <a:rPr lang="pt-BR" altLang="en-US" sz="2400" b="1" dirty="0"/>
              <a:t> </a:t>
            </a:r>
            <a:r>
              <a:rPr lang="pt-BR" altLang="en-US" sz="2400" b="1" dirty="0" smtClean="0"/>
              <a:t>governamentais</a:t>
            </a:r>
            <a:endParaRPr lang="en-US" altLang="en-US" sz="2400" b="1" dirty="0" smtClean="0"/>
          </a:p>
          <a:p>
            <a:pPr>
              <a:lnSpc>
                <a:spcPct val="90000"/>
              </a:lnSpc>
            </a:pPr>
            <a:r>
              <a:rPr lang="en-US" altLang="en-US" sz="2400" i="1" dirty="0" err="1" smtClean="0"/>
              <a:t>Funcion</a:t>
            </a:r>
            <a:r>
              <a:rPr lang="pt-BR" altLang="en-US" sz="2400" i="1" dirty="0" err="1" smtClean="0"/>
              <a:t>ários</a:t>
            </a:r>
            <a:r>
              <a:rPr lang="pt-BR" altLang="en-US" sz="2400" i="1" dirty="0" smtClean="0"/>
              <a:t> </a:t>
            </a:r>
            <a:r>
              <a:rPr lang="en-US" altLang="en-US" sz="2400" dirty="0" smtClean="0"/>
              <a:t>– </a:t>
            </a:r>
            <a:r>
              <a:rPr lang="en-US" altLang="en-US" sz="2400" b="1" dirty="0" err="1" smtClean="0"/>
              <a:t>Candidatos</a:t>
            </a:r>
            <a:r>
              <a:rPr lang="en-US" altLang="en-US" sz="2400" b="1" dirty="0" smtClean="0"/>
              <a:t> no HR</a:t>
            </a:r>
          </a:p>
          <a:p>
            <a:pPr>
              <a:lnSpc>
                <a:spcPct val="90000"/>
              </a:lnSpc>
            </a:pPr>
            <a:r>
              <a:rPr lang="en-US" altLang="en-US" sz="2400" i="1" dirty="0" err="1" smtClean="0"/>
              <a:t>Devedores</a:t>
            </a:r>
            <a:r>
              <a:rPr lang="en-US" altLang="en-US" sz="2400" i="1" dirty="0" smtClean="0"/>
              <a:t> – </a:t>
            </a:r>
            <a:r>
              <a:rPr lang="en-US" altLang="en-US" sz="2400" b="1" dirty="0" err="1" smtClean="0"/>
              <a:t>Cobrança</a:t>
            </a:r>
            <a:endParaRPr lang="en-US" altLang="en-US" sz="2400" b="1" dirty="0" smtClean="0"/>
          </a:p>
          <a:p>
            <a:pPr>
              <a:lnSpc>
                <a:spcPct val="90000"/>
              </a:lnSpc>
            </a:pPr>
            <a:r>
              <a:rPr lang="en-US" altLang="en-US" sz="2400" i="1" dirty="0" smtClean="0"/>
              <a:t>S</a:t>
            </a:r>
            <a:r>
              <a:rPr lang="pt-BR" altLang="en-US" sz="2400" i="1" dirty="0" smtClean="0"/>
              <a:t>ócio </a:t>
            </a:r>
            <a:r>
              <a:rPr lang="en-US" altLang="en-US" sz="2400" dirty="0" smtClean="0"/>
              <a:t>– </a:t>
            </a:r>
            <a:r>
              <a:rPr lang="en-US" altLang="en-US" sz="2400" b="1" dirty="0" err="1" smtClean="0"/>
              <a:t>Comerciante</a:t>
            </a:r>
            <a:r>
              <a:rPr lang="en-US" altLang="en-US" sz="2400" b="1" dirty="0" smtClean="0"/>
              <a:t>, </a:t>
            </a:r>
            <a:r>
              <a:rPr lang="en-US" altLang="en-US" sz="2400" b="1" dirty="0" err="1" smtClean="0"/>
              <a:t>distribuidor</a:t>
            </a:r>
            <a:endParaRPr lang="en-US" altLang="en-US" sz="2400" i="1" dirty="0" smtClean="0"/>
          </a:p>
          <a:p>
            <a:pPr>
              <a:lnSpc>
                <a:spcPct val="90000"/>
              </a:lnSpc>
            </a:pPr>
            <a:r>
              <a:rPr lang="en-US" altLang="en-US" sz="2400" i="1" dirty="0" err="1" smtClean="0"/>
              <a:t>Eleitores</a:t>
            </a:r>
            <a:r>
              <a:rPr lang="en-US" altLang="en-US" sz="2400" i="1" dirty="0" smtClean="0"/>
              <a:t> </a:t>
            </a:r>
            <a:r>
              <a:rPr lang="en-US" altLang="en-US" sz="2400" dirty="0" smtClean="0"/>
              <a:t>– </a:t>
            </a:r>
            <a:r>
              <a:rPr lang="en-US" altLang="en-US" sz="2400" b="1" dirty="0" err="1" smtClean="0"/>
              <a:t>Campanhas</a:t>
            </a:r>
            <a:r>
              <a:rPr lang="en-US" altLang="en-US" sz="2400" b="1" dirty="0" smtClean="0"/>
              <a:t> pol</a:t>
            </a:r>
            <a:r>
              <a:rPr lang="pt-BR" altLang="en-US" sz="2400" b="1" dirty="0" err="1" smtClean="0"/>
              <a:t>íticas</a:t>
            </a:r>
            <a:r>
              <a:rPr lang="en-US" altLang="en-US" sz="2400" dirty="0" smtClean="0"/>
              <a:t> (ex, </a:t>
            </a:r>
            <a:r>
              <a:rPr lang="en-US" altLang="en-US" sz="2400" dirty="0" err="1" smtClean="0"/>
              <a:t>prov</a:t>
            </a:r>
            <a:r>
              <a:rPr lang="pt-BR" altLang="en-US" sz="2400" dirty="0" err="1" smtClean="0"/>
              <a:t>áveis</a:t>
            </a:r>
            <a:r>
              <a:rPr lang="pt-BR" altLang="en-US" sz="2400" dirty="0" smtClean="0"/>
              <a:t> eleitores</a:t>
            </a:r>
            <a:r>
              <a:rPr lang="en-US" altLang="en-US" sz="24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altLang="en-US" sz="2400" i="1" dirty="0" err="1" smtClean="0"/>
              <a:t>Consumidores</a:t>
            </a:r>
            <a:r>
              <a:rPr lang="en-US" altLang="en-US" sz="2400" i="1" dirty="0" smtClean="0"/>
              <a:t> de </a:t>
            </a:r>
            <a:r>
              <a:rPr lang="en-US" altLang="en-US" sz="2400" i="1" dirty="0" err="1" smtClean="0"/>
              <a:t>produtos</a:t>
            </a:r>
            <a:r>
              <a:rPr lang="en-US" altLang="en-US" sz="2400" i="1" dirty="0" smtClean="0"/>
              <a:t> m</a:t>
            </a:r>
            <a:r>
              <a:rPr lang="pt-BR" altLang="en-US" sz="2400" i="1" dirty="0" err="1" smtClean="0"/>
              <a:t>édicos</a:t>
            </a:r>
            <a:r>
              <a:rPr lang="en-US" altLang="en-US" sz="2400" dirty="0" smtClean="0"/>
              <a:t> –</a:t>
            </a:r>
            <a:r>
              <a:rPr lang="en-US" altLang="en-US" sz="2400" b="1" dirty="0" smtClean="0"/>
              <a:t>Sa</a:t>
            </a:r>
            <a:r>
              <a:rPr lang="pt-BR" altLang="en-US" sz="2400" b="1" dirty="0" err="1" smtClean="0"/>
              <a:t>úde</a:t>
            </a:r>
            <a:r>
              <a:rPr lang="pt-BR" altLang="en-US" sz="2400" b="1" dirty="0" smtClean="0"/>
              <a:t> e farmacêutico</a:t>
            </a:r>
            <a:endParaRPr lang="en-US" altLang="en-US" sz="2400" b="1" dirty="0" smtClean="0"/>
          </a:p>
          <a:p>
            <a:pPr>
              <a:lnSpc>
                <a:spcPct val="90000"/>
              </a:lnSpc>
            </a:pPr>
            <a:endParaRPr lang="en-US" alt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31</a:t>
            </a:fld>
            <a:endParaRPr lang="pt-BR" dirty="0"/>
          </a:p>
        </p:txBody>
      </p:sp>
      <p:sp>
        <p:nvSpPr>
          <p:cNvPr id="7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031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APLICAÇÕES ONLINE MATADORAS</a:t>
            </a:r>
            <a:endParaRPr lang="pt-BR" dirty="0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2286000" y="1726509"/>
            <a:ext cx="2083914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0513" indent="-290513">
              <a:lnSpc>
                <a:spcPct val="80000"/>
              </a:lnSpc>
              <a:buFontTx/>
              <a:buAutoNum type="arabicPeriod"/>
            </a:pPr>
            <a:r>
              <a:rPr lang="fr-FR" altLang="en-US" sz="1400" b="1" dirty="0" err="1" smtClean="0">
                <a:solidFill>
                  <a:schemeClr val="bg1"/>
                </a:solidFill>
              </a:rPr>
              <a:t>Seleç</a:t>
            </a:r>
            <a:r>
              <a:rPr lang="pt-BR" altLang="en-US" sz="1400" b="1" dirty="0" err="1" smtClean="0">
                <a:solidFill>
                  <a:schemeClr val="bg1"/>
                </a:solidFill>
              </a:rPr>
              <a:t>ão</a:t>
            </a:r>
            <a:r>
              <a:rPr lang="pt-BR" altLang="en-US" sz="1400" b="1" dirty="0" smtClean="0">
                <a:solidFill>
                  <a:schemeClr val="bg1"/>
                </a:solidFill>
              </a:rPr>
              <a:t> de conteúdo</a:t>
            </a:r>
            <a:endParaRPr lang="fr-FR" altLang="en-US" sz="1400" b="1" dirty="0" smtClean="0">
              <a:solidFill>
                <a:schemeClr val="bg1"/>
              </a:solidFill>
            </a:endParaRPr>
          </a:p>
          <a:p>
            <a:pPr marL="290513" indent="-290513">
              <a:lnSpc>
                <a:spcPct val="80000"/>
              </a:lnSpc>
              <a:buFontTx/>
              <a:buAutoNum type="arabicPeriod"/>
            </a:pPr>
            <a:r>
              <a:rPr lang="fr-FR" altLang="en-US" sz="1400" b="1" dirty="0" err="1" smtClean="0">
                <a:solidFill>
                  <a:schemeClr val="bg1"/>
                </a:solidFill>
              </a:rPr>
              <a:t>Retenç</a:t>
            </a:r>
            <a:r>
              <a:rPr lang="pt-BR" altLang="en-US" sz="1400" b="1" dirty="0" err="1" smtClean="0">
                <a:solidFill>
                  <a:schemeClr val="bg1"/>
                </a:solidFill>
              </a:rPr>
              <a:t>ão</a:t>
            </a:r>
            <a:endParaRPr lang="fr-FR" altLang="en-US" sz="1400" b="1" dirty="0" smtClean="0">
              <a:solidFill>
                <a:schemeClr val="bg1"/>
              </a:solidFill>
            </a:endParaRPr>
          </a:p>
          <a:p>
            <a:pPr marL="290513" indent="-290513">
              <a:lnSpc>
                <a:spcPct val="80000"/>
              </a:lnSpc>
              <a:buFontTx/>
              <a:buAutoNum type="arabicPeriod"/>
            </a:pPr>
            <a:r>
              <a:rPr lang="fr-FR" altLang="en-US" sz="1400" b="1" dirty="0" err="1" smtClean="0">
                <a:solidFill>
                  <a:schemeClr val="bg1"/>
                </a:solidFill>
              </a:rPr>
              <a:t>Recomendaç</a:t>
            </a:r>
            <a:r>
              <a:rPr lang="pt-BR" altLang="en-US" sz="1400" b="1" dirty="0" err="1" smtClean="0">
                <a:solidFill>
                  <a:schemeClr val="bg1"/>
                </a:solidFill>
              </a:rPr>
              <a:t>ão</a:t>
            </a:r>
            <a:r>
              <a:rPr lang="pt-BR" altLang="en-US" sz="1400" b="1" dirty="0" smtClean="0">
                <a:solidFill>
                  <a:schemeClr val="bg1"/>
                </a:solidFill>
              </a:rPr>
              <a:t> de </a:t>
            </a:r>
            <a:r>
              <a:rPr lang="fr-FR" altLang="en-US" sz="1400" b="1" dirty="0" err="1" smtClean="0">
                <a:solidFill>
                  <a:schemeClr val="bg1"/>
                </a:solidFill>
              </a:rPr>
              <a:t>produto</a:t>
            </a:r>
            <a:endParaRPr lang="en-US" alt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228600" y="1651678"/>
            <a:ext cx="1447800" cy="857250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28575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Seu</a:t>
            </a:r>
            <a:r>
              <a:rPr lang="en-US" altLang="en-US" sz="1400" b="1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altLang="en-US" sz="1400" b="1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Neg</a:t>
            </a:r>
            <a:r>
              <a:rPr lang="pt-BR" altLang="en-US" sz="1400" b="1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ócio</a:t>
            </a:r>
            <a:endParaRPr lang="en-US" altLang="en-US" sz="1400" b="1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7133990" y="3096220"/>
            <a:ext cx="175400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0" dirty="0" err="1" smtClean="0">
                <a:effectLst/>
                <a:latin typeface="Corbel" panose="020B0503020204020204" pitchFamily="34" charset="0"/>
              </a:rPr>
              <a:t>Clientes</a:t>
            </a:r>
            <a:r>
              <a:rPr lang="en-US" altLang="en-US" sz="1800" b="1" i="0" dirty="0" smtClean="0">
                <a:effectLst/>
                <a:latin typeface="Corbel" panose="020B0503020204020204" pitchFamily="34" charset="0"/>
              </a:rPr>
              <a:t> online </a:t>
            </a:r>
            <a:endParaRPr lang="en-US" altLang="en-US" sz="1800" b="1" i="0" dirty="0">
              <a:effectLst/>
              <a:latin typeface="Corbel" panose="020B0503020204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 smtClean="0">
                <a:effectLst/>
                <a:latin typeface="Corbel" panose="020B0503020204020204" pitchFamily="34" charset="0"/>
              </a:rPr>
              <a:t>Muito</a:t>
            </a:r>
            <a:r>
              <a:rPr lang="en-US" altLang="en-US" sz="1800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1800" dirty="0" err="1" smtClean="0">
                <a:effectLst/>
                <a:latin typeface="Corbel" panose="020B0503020204020204" pitchFamily="34" charset="0"/>
              </a:rPr>
              <a:t>clientes</a:t>
            </a:r>
            <a:r>
              <a:rPr lang="en-US" altLang="en-US" sz="1800" dirty="0" smtClean="0">
                <a:effectLst/>
                <a:latin typeface="Corbel" panose="020B0503020204020204" pitchFamily="34" charset="0"/>
              </a:rPr>
              <a:t> </a:t>
            </a:r>
            <a:br>
              <a:rPr lang="en-US" altLang="en-US" sz="1800" dirty="0" smtClean="0">
                <a:effectLst/>
                <a:latin typeface="Corbel" panose="020B0503020204020204" pitchFamily="34" charset="0"/>
              </a:rPr>
            </a:br>
            <a:r>
              <a:rPr lang="en-US" altLang="en-US" sz="1800" dirty="0" smtClean="0">
                <a:effectLst/>
                <a:latin typeface="Corbel" panose="020B0503020204020204" pitchFamily="34" charset="0"/>
              </a:rPr>
              <a:t>de </a:t>
            </a:r>
            <a:r>
              <a:rPr lang="en-US" altLang="en-US" sz="1800" dirty="0" err="1" smtClean="0">
                <a:effectLst/>
                <a:latin typeface="Corbel" panose="020B0503020204020204" pitchFamily="34" charset="0"/>
              </a:rPr>
              <a:t>compra</a:t>
            </a:r>
            <a:r>
              <a:rPr lang="en-US" altLang="en-US" sz="1800" dirty="0" smtClean="0">
                <a:effectLst/>
                <a:latin typeface="Corbel" panose="020B0503020204020204" pitchFamily="34" charset="0"/>
              </a:rPr>
              <a:t> </a:t>
            </a:r>
            <a:r>
              <a:rPr lang="pt-BR" altLang="en-US" sz="1800" dirty="0" smtClean="0">
                <a:effectLst/>
                <a:latin typeface="Corbel" panose="020B0503020204020204" pitchFamily="34" charset="0"/>
              </a:rPr>
              <a:t>única</a:t>
            </a:r>
            <a:endParaRPr lang="en-US" altLang="en-US" sz="1800" dirty="0">
              <a:effectLst/>
              <a:latin typeface="Corbel" panose="020B0503020204020204" pitchFamily="34" charset="0"/>
            </a:endParaRPr>
          </a:p>
        </p:txBody>
      </p:sp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635" y="2280327"/>
            <a:ext cx="817781" cy="81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1" y="973655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5298128" y="3028950"/>
            <a:ext cx="7216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 dirty="0">
                <a:effectLst/>
                <a:latin typeface="Corbel" panose="020B0503020204020204" pitchFamily="34" charset="0"/>
              </a:rPr>
              <a:t>Email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324969" y="1880278"/>
            <a:ext cx="6186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effectLst/>
                <a:latin typeface="Corbel" panose="020B0503020204020204" pitchFamily="34" charset="0"/>
              </a:rPr>
              <a:t>Web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2576690" y="958994"/>
            <a:ext cx="14318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 smtClean="0">
                <a:latin typeface="Corbel" panose="020B0503020204020204" pitchFamily="34" charset="0"/>
              </a:rPr>
              <a:t>Aplicaç</a:t>
            </a:r>
            <a:r>
              <a:rPr lang="pt-BR" altLang="en-US" sz="2000" b="1" dirty="0" err="1" smtClean="0">
                <a:latin typeface="Corbel" panose="020B0503020204020204" pitchFamily="34" charset="0"/>
              </a:rPr>
              <a:t>ões</a:t>
            </a:r>
            <a:r>
              <a:rPr lang="en-US" altLang="en-US" sz="1800" b="1" i="0" dirty="0" smtClean="0">
                <a:effectLst/>
                <a:latin typeface="Corbel" panose="020B0503020204020204" pitchFamily="34" charset="0"/>
              </a:rPr>
              <a:t>:</a:t>
            </a:r>
            <a:endParaRPr lang="en-US" altLang="en-US" sz="1800" b="1" i="0" dirty="0">
              <a:effectLst/>
              <a:latin typeface="Corbel" panose="020B0503020204020204" pitchFamily="34" charset="0"/>
            </a:endParaRP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>
            <a:off x="1752600" y="2051728"/>
            <a:ext cx="457200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9" name="Line 15"/>
          <p:cNvSpPr>
            <a:spLocks noChangeShapeType="1"/>
          </p:cNvSpPr>
          <p:nvPr/>
        </p:nvSpPr>
        <p:spPr bwMode="auto">
          <a:xfrm flipV="1">
            <a:off x="4419600" y="1574108"/>
            <a:ext cx="762000" cy="439519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0" name="Line 16"/>
          <p:cNvSpPr>
            <a:spLocks noChangeShapeType="1"/>
          </p:cNvSpPr>
          <p:nvPr/>
        </p:nvSpPr>
        <p:spPr bwMode="auto">
          <a:xfrm>
            <a:off x="4419600" y="2413677"/>
            <a:ext cx="762000" cy="303213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1" name="Line 17"/>
          <p:cNvSpPr>
            <a:spLocks noChangeShapeType="1"/>
          </p:cNvSpPr>
          <p:nvPr/>
        </p:nvSpPr>
        <p:spPr bwMode="auto">
          <a:xfrm>
            <a:off x="6172200" y="1359104"/>
            <a:ext cx="609600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2" name="Line 18"/>
          <p:cNvSpPr>
            <a:spLocks noChangeShapeType="1"/>
          </p:cNvSpPr>
          <p:nvPr/>
        </p:nvSpPr>
        <p:spPr bwMode="auto">
          <a:xfrm>
            <a:off x="6172200" y="2717109"/>
            <a:ext cx="609600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pic>
        <p:nvPicPr>
          <p:cNvPr id="33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0" y="819150"/>
            <a:ext cx="2029995" cy="227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32</a:t>
            </a:fld>
            <a:endParaRPr lang="pt-BR" dirty="0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87490" y="3912072"/>
            <a:ext cx="84904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800" i="0" dirty="0" smtClean="0">
                <a:effectLst/>
                <a:latin typeface="Corbel" panose="020B0503020204020204" pitchFamily="34" charset="0"/>
              </a:rPr>
              <a:t>- </a:t>
            </a:r>
            <a:r>
              <a:rPr lang="en-US" altLang="en-US" sz="1800" i="0" dirty="0" err="1" smtClean="0">
                <a:effectLst/>
                <a:latin typeface="Corbel" panose="020B0503020204020204" pitchFamily="34" charset="0"/>
              </a:rPr>
              <a:t>Essas</a:t>
            </a:r>
            <a:r>
              <a:rPr lang="en-US" altLang="en-US" sz="1800" i="0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1800" i="0" dirty="0" err="1" smtClean="0">
                <a:effectLst/>
                <a:latin typeface="Corbel" panose="020B0503020204020204" pitchFamily="34" charset="0"/>
              </a:rPr>
              <a:t>aplicaç</a:t>
            </a:r>
            <a:r>
              <a:rPr lang="pt-BR" altLang="en-US" sz="1800" i="0" dirty="0" err="1" smtClean="0">
                <a:effectLst/>
                <a:latin typeface="Corbel" panose="020B0503020204020204" pitchFamily="34" charset="0"/>
              </a:rPr>
              <a:t>ões</a:t>
            </a:r>
            <a:r>
              <a:rPr lang="pt-BR" altLang="en-US" sz="1800" i="0" dirty="0" smtClean="0">
                <a:effectLst/>
                <a:latin typeface="Corbel" panose="020B0503020204020204" pitchFamily="34" charset="0"/>
              </a:rPr>
              <a:t> também são matadoras </a:t>
            </a:r>
            <a:r>
              <a:rPr lang="pt-BR" altLang="en-US" sz="1800" i="0" dirty="0" err="1" smtClean="0">
                <a:effectLst/>
                <a:latin typeface="Corbel" panose="020B0503020204020204" pitchFamily="34" charset="0"/>
              </a:rPr>
              <a:t>offline</a:t>
            </a:r>
            <a:endParaRPr lang="pt-BR" altLang="en-US" sz="1800" i="0" dirty="0" smtClean="0"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pt-BR" altLang="en-US" sz="1800" dirty="0" smtClean="0">
                <a:latin typeface="Corbel" panose="020B0503020204020204" pitchFamily="34" charset="0"/>
              </a:rPr>
              <a:t>- Modelagem de resposta para marketing direto não costuma ser aplicada online</a:t>
            </a:r>
            <a:endParaRPr lang="pt-BR" altLang="en-US" sz="1800" i="0" dirty="0" smtClean="0"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0" dirty="0">
              <a:effectLst/>
              <a:latin typeface="Corbel" panose="020B0503020204020204" pitchFamily="34" charset="0"/>
            </a:endParaRPr>
          </a:p>
        </p:txBody>
      </p:sp>
      <p:sp>
        <p:nvSpPr>
          <p:cNvPr id="34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55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434579"/>
            <a:ext cx="8229600" cy="460771"/>
          </a:xfrm>
        </p:spPr>
        <p:txBody>
          <a:bodyPr/>
          <a:lstStyle/>
          <a:p>
            <a:r>
              <a:rPr lang="pt-BR" dirty="0" smtClean="0"/>
              <a:t>RETENÇÃO SELETIVA: FAÇA PREDIÇÕES ANTES DE AGIR</a:t>
            </a:r>
            <a:endParaRPr lang="pt-BR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52400" y="1181100"/>
            <a:ext cx="8991600" cy="20764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000" b="1" dirty="0" smtClean="0"/>
              <a:t>Do </a:t>
            </a:r>
            <a:r>
              <a:rPr lang="en-US" altLang="en-US" sz="2000" b="1" dirty="0" err="1" smtClean="0"/>
              <a:t>ponto</a:t>
            </a:r>
            <a:r>
              <a:rPr lang="en-US" altLang="en-US" sz="2000" b="1" dirty="0" smtClean="0"/>
              <a:t> de vista do </a:t>
            </a:r>
            <a:r>
              <a:rPr lang="en-US" altLang="en-US" sz="2000" b="1" dirty="0" err="1" smtClean="0"/>
              <a:t>custo</a:t>
            </a:r>
            <a:r>
              <a:rPr lang="en-US" altLang="en-US" sz="2000" b="1" dirty="0" smtClean="0"/>
              <a:t>, </a:t>
            </a:r>
            <a:r>
              <a:rPr lang="en-US" altLang="en-US" sz="2000" b="1" dirty="0" err="1" smtClean="0"/>
              <a:t>reter</a:t>
            </a:r>
            <a:r>
              <a:rPr lang="en-US" altLang="en-US" sz="2000" b="1" dirty="0" smtClean="0"/>
              <a:t> um </a:t>
            </a:r>
            <a:r>
              <a:rPr lang="en-US" altLang="en-US" sz="2000" b="1" dirty="0" err="1" smtClean="0"/>
              <a:t>cliente</a:t>
            </a:r>
            <a:r>
              <a:rPr lang="en-US" altLang="en-US" sz="2000" b="1" dirty="0" smtClean="0"/>
              <a:t> </a:t>
            </a:r>
            <a:r>
              <a:rPr lang="pt-BR" altLang="en-US" sz="2000" b="1" dirty="0" smtClean="0"/>
              <a:t>é mais eficiente que adquirir um novo</a:t>
            </a:r>
          </a:p>
          <a:p>
            <a:pPr>
              <a:buFontTx/>
              <a:buNone/>
            </a:pPr>
            <a:endParaRPr lang="pt-BR" altLang="en-US" sz="2000" b="1" dirty="0"/>
          </a:p>
          <a:p>
            <a:pPr>
              <a:buFontTx/>
              <a:buNone/>
            </a:pPr>
            <a:r>
              <a:rPr lang="pt-BR" altLang="en-US" sz="2000" b="1" dirty="0" smtClean="0"/>
              <a:t>Até uma pequena melhora na retenção gera altos retornos:</a:t>
            </a:r>
            <a:br>
              <a:rPr lang="pt-BR" altLang="en-US" sz="2000" b="1" dirty="0" smtClean="0"/>
            </a:br>
            <a:endParaRPr lang="pt-BR" altLang="en-US" sz="1800" dirty="0" smtClean="0"/>
          </a:p>
          <a:p>
            <a:pPr>
              <a:buFontTx/>
              <a:buNone/>
            </a:pPr>
            <a:r>
              <a:rPr lang="pt-BR" altLang="en-US" sz="1800" dirty="0" smtClean="0"/>
              <a:t>&gt; </a:t>
            </a:r>
            <a:r>
              <a:rPr lang="pt-BR" altLang="en-US" sz="1700" dirty="0" smtClean="0"/>
              <a:t>Queda na taxa de evasão de clientes de 10% para 5% = </a:t>
            </a:r>
            <a:r>
              <a:rPr lang="pt-BR" altLang="en-US" sz="1700" b="1" dirty="0" smtClean="0"/>
              <a:t>75% de aumento na taxa de valor presente</a:t>
            </a:r>
          </a:p>
          <a:p>
            <a:pPr>
              <a:buFontTx/>
              <a:buNone/>
            </a:pPr>
            <a:r>
              <a:rPr lang="pt-BR" altLang="en-US" sz="1700" dirty="0" smtClean="0"/>
              <a:t>&gt; Queda de 3% em cenário com alta taxa de evasão = </a:t>
            </a:r>
            <a:r>
              <a:rPr lang="pt-BR" altLang="en-US" sz="1700" b="1" dirty="0"/>
              <a:t>12% </a:t>
            </a:r>
            <a:r>
              <a:rPr lang="pt-BR" altLang="en-US" sz="1700" b="1" dirty="0" smtClean="0"/>
              <a:t>de aumento </a:t>
            </a:r>
            <a:r>
              <a:rPr lang="pt-BR" altLang="en-US" sz="1700" b="1" dirty="0"/>
              <a:t>d</a:t>
            </a:r>
            <a:r>
              <a:rPr lang="pt-BR" altLang="en-US" sz="1700" b="1" dirty="0" smtClean="0"/>
              <a:t>o crescimento</a:t>
            </a:r>
            <a:endParaRPr lang="en-US" altLang="en-US" sz="1700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33</a:t>
            </a:fld>
            <a:endParaRPr lang="pt-BR" dirty="0"/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152400" y="4248149"/>
            <a:ext cx="8991600" cy="3810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pt-BR" altLang="en-US" sz="1800" dirty="0" smtClean="0"/>
              <a:t>*</a:t>
            </a:r>
            <a:r>
              <a:rPr lang="pt-BR" altLang="en-US" sz="1800" i="1" dirty="0" smtClean="0"/>
              <a:t>The </a:t>
            </a:r>
            <a:r>
              <a:rPr lang="pt-BR" altLang="en-US" sz="1800" i="1" dirty="0" err="1" smtClean="0"/>
              <a:t>Loyalty</a:t>
            </a:r>
            <a:r>
              <a:rPr lang="pt-BR" altLang="en-US" sz="1800" i="1" dirty="0" smtClean="0"/>
              <a:t> </a:t>
            </a:r>
            <a:r>
              <a:rPr lang="pt-BR" altLang="en-US" sz="1800" i="1" dirty="0" err="1" smtClean="0"/>
              <a:t>Effect</a:t>
            </a:r>
            <a:r>
              <a:rPr lang="pt-BR" altLang="en-US" sz="1800" i="1" dirty="0" smtClean="0"/>
              <a:t> – </a:t>
            </a:r>
            <a:r>
              <a:rPr lang="pt-BR" altLang="en-US" sz="1800" i="1" dirty="0" err="1" smtClean="0"/>
              <a:t>Reichheld</a:t>
            </a:r>
            <a:r>
              <a:rPr lang="pt-BR" altLang="en-US" sz="1800" i="1" dirty="0" smtClean="0"/>
              <a:t> &amp; </a:t>
            </a:r>
            <a:r>
              <a:rPr lang="pt-BR" altLang="en-US" sz="1800" i="1" dirty="0" err="1" smtClean="0"/>
              <a:t>Teal</a:t>
            </a:r>
            <a:endParaRPr lang="en-US" altLang="en-US" sz="1700" b="1" i="1" dirty="0" smtClean="0"/>
          </a:p>
        </p:txBody>
      </p:sp>
      <p:sp>
        <p:nvSpPr>
          <p:cNvPr id="7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811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CRESCIMENTO= AQUISIÇÃO - EVASÃO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" y="1452362"/>
            <a:ext cx="2209800" cy="879873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Aquisiç</a:t>
            </a:r>
            <a:r>
              <a:rPr lang="pt-BR" alt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ão</a:t>
            </a:r>
            <a:endParaRPr lang="en-US" alt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spcBef>
                <a:spcPct val="0"/>
              </a:spcBef>
            </a:pPr>
            <a:r>
              <a:rPr lang="en-US" altLang="en-US" sz="2400" dirty="0" err="1" smtClean="0">
                <a:solidFill>
                  <a:schemeClr val="bg1">
                    <a:lumMod val="50000"/>
                  </a:schemeClr>
                </a:solidFill>
              </a:rPr>
              <a:t>Novos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400" dirty="0" err="1" smtClean="0">
                <a:solidFill>
                  <a:schemeClr val="bg1">
                    <a:lumMod val="50000"/>
                  </a:schemeClr>
                </a:solidFill>
              </a:rPr>
              <a:t>clientes</a:t>
            </a:r>
            <a:endParaRPr lang="en-US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553200" y="1428750"/>
            <a:ext cx="2743200" cy="879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400" b="1" dirty="0" err="1" smtClean="0">
                <a:solidFill>
                  <a:srgbClr val="FF3300"/>
                </a:solidFill>
              </a:rPr>
              <a:t>Evas</a:t>
            </a:r>
            <a:r>
              <a:rPr lang="pt-BR" altLang="en-US" sz="2400" b="1" dirty="0" err="1" smtClean="0">
                <a:solidFill>
                  <a:srgbClr val="FF3300"/>
                </a:solidFill>
              </a:rPr>
              <a:t>ão</a:t>
            </a:r>
            <a:endParaRPr lang="en-US" altLang="en-US" sz="2400" b="1" dirty="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</a:pPr>
            <a:r>
              <a:rPr lang="en-US" altLang="en-US" sz="2400" dirty="0" err="1" smtClean="0">
                <a:solidFill>
                  <a:srgbClr val="FF3300"/>
                </a:solidFill>
              </a:rPr>
              <a:t>Clientes</a:t>
            </a:r>
            <a:r>
              <a:rPr lang="en-US" altLang="en-US" sz="2400" dirty="0" smtClean="0">
                <a:solidFill>
                  <a:srgbClr val="FF3300"/>
                </a:solidFill>
              </a:rPr>
              <a:t> </a:t>
            </a:r>
            <a:br>
              <a:rPr lang="en-US" altLang="en-US" sz="2400" dirty="0" smtClean="0">
                <a:solidFill>
                  <a:srgbClr val="FF3300"/>
                </a:solidFill>
              </a:rPr>
            </a:br>
            <a:r>
              <a:rPr lang="en-US" altLang="en-US" sz="2400" dirty="0" err="1" smtClean="0">
                <a:solidFill>
                  <a:srgbClr val="FF3300"/>
                </a:solidFill>
              </a:rPr>
              <a:t>perdidos</a:t>
            </a:r>
            <a:endParaRPr lang="en-US" altLang="en-US" sz="2400" dirty="0">
              <a:solidFill>
                <a:srgbClr val="FF33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57200" y="3638550"/>
            <a:ext cx="5486400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15000"/>
              </a:spcBef>
              <a:defRPr/>
            </a:pPr>
            <a:r>
              <a:rPr lang="en-US" altLang="en-US" b="1" dirty="0" err="1" smtClean="0"/>
              <a:t>Qual</a:t>
            </a:r>
            <a:r>
              <a:rPr lang="en-US" altLang="en-US" b="1" dirty="0" smtClean="0"/>
              <a:t> </a:t>
            </a:r>
            <a:r>
              <a:rPr lang="pt-BR" altLang="en-US" b="1" dirty="0" smtClean="0"/>
              <a:t>é a melhor maneira de aumentar o crescimento?</a:t>
            </a:r>
            <a:endParaRPr lang="en-US" altLang="en-US" b="1" dirty="0"/>
          </a:p>
          <a:p>
            <a:pPr marL="457200" indent="-457200">
              <a:spcBef>
                <a:spcPct val="15000"/>
              </a:spcBef>
              <a:buFontTx/>
              <a:buAutoNum type="arabicPeriod"/>
              <a:defRPr/>
            </a:pPr>
            <a:r>
              <a:rPr lang="en-US" altLang="en-US" b="1" dirty="0" err="1" smtClean="0"/>
              <a:t>Aumentar</a:t>
            </a:r>
            <a:r>
              <a:rPr lang="en-US" altLang="en-US" b="1" dirty="0" smtClean="0"/>
              <a:t> a </a:t>
            </a:r>
            <a:r>
              <a:rPr lang="en-US" altLang="en-US" b="1" dirty="0" err="1" smtClean="0"/>
              <a:t>aquisiç</a:t>
            </a:r>
            <a:r>
              <a:rPr lang="pt-BR" altLang="en-US" b="1" dirty="0" err="1" smtClean="0"/>
              <a:t>ão</a:t>
            </a:r>
            <a:endParaRPr lang="en-US" altLang="en-US" b="1" dirty="0"/>
          </a:p>
          <a:p>
            <a:pPr marL="457200" indent="-457200">
              <a:spcBef>
                <a:spcPct val="15000"/>
              </a:spcBef>
              <a:buFontTx/>
              <a:buAutoNum type="arabicPeriod"/>
              <a:defRPr/>
            </a:pPr>
            <a:r>
              <a:rPr lang="en-US" altLang="en-US" b="1" dirty="0" err="1" smtClean="0"/>
              <a:t>Reduzir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evas</a:t>
            </a:r>
            <a:r>
              <a:rPr lang="pt-BR" altLang="en-US" b="1" dirty="0" err="1" smtClean="0"/>
              <a:t>ão</a:t>
            </a:r>
            <a:endParaRPr lang="en-US" altLang="en-US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34</a:t>
            </a:fld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3585966" y="1123950"/>
            <a:ext cx="2057400" cy="19812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Base de Clientes</a:t>
            </a:r>
            <a:endParaRPr lang="pt-BR" sz="2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0" name="Manual Operation 9"/>
          <p:cNvSpPr/>
          <p:nvPr/>
        </p:nvSpPr>
        <p:spPr>
          <a:xfrm rot="16200000">
            <a:off x="3293864" y="1868686"/>
            <a:ext cx="533400" cy="567927"/>
          </a:xfrm>
          <a:prstGeom prst="flowChartManualOperati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anual Operation 10"/>
          <p:cNvSpPr/>
          <p:nvPr/>
        </p:nvSpPr>
        <p:spPr>
          <a:xfrm rot="5400000">
            <a:off x="5427464" y="1875036"/>
            <a:ext cx="533400" cy="567927"/>
          </a:xfrm>
          <a:prstGeom prst="flowChartManualOperati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riped Right Arrow 12"/>
          <p:cNvSpPr/>
          <p:nvPr/>
        </p:nvSpPr>
        <p:spPr>
          <a:xfrm>
            <a:off x="2209800" y="1962150"/>
            <a:ext cx="515642" cy="457200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riped Right Arrow 13"/>
          <p:cNvSpPr/>
          <p:nvPr/>
        </p:nvSpPr>
        <p:spPr>
          <a:xfrm>
            <a:off x="6494758" y="1962150"/>
            <a:ext cx="515642" cy="457200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1" t="52963" b="11481"/>
          <a:stretch/>
        </p:blipFill>
        <p:spPr>
          <a:xfrm>
            <a:off x="5791200" y="2876550"/>
            <a:ext cx="3200400" cy="1828800"/>
          </a:xfrm>
          <a:prstGeom prst="rect">
            <a:avLst/>
          </a:prstGeom>
        </p:spPr>
      </p:pic>
      <p:sp>
        <p:nvSpPr>
          <p:cNvPr id="16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514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EXEMPLOS DE MODELAGEM PARA EVASÃO DE CLIENTES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76351"/>
            <a:ext cx="7772400" cy="3505199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b="1" dirty="0" smtClean="0"/>
              <a:t>	Website de </a:t>
            </a:r>
            <a:r>
              <a:rPr lang="en-US" altLang="en-US" b="1" dirty="0" err="1" smtClean="0"/>
              <a:t>relacionamentos</a:t>
            </a:r>
            <a:r>
              <a:rPr lang="en-US" altLang="en-US" b="1" dirty="0" smtClean="0"/>
              <a:t> online</a:t>
            </a:r>
            <a:endParaRPr lang="en-US" altLang="en-US" b="1" dirty="0"/>
          </a:p>
          <a:p>
            <a:r>
              <a:rPr lang="en-US" altLang="en-US" b="1" dirty="0" smtClean="0"/>
              <a:t>	</a:t>
            </a:r>
            <a:br>
              <a:rPr lang="en-US" altLang="en-US" b="1" dirty="0" smtClean="0"/>
            </a:br>
            <a:r>
              <a:rPr lang="en-US" altLang="en-US" b="1" dirty="0" smtClean="0"/>
              <a:t>	Ecommerce B2C (</a:t>
            </a:r>
            <a:r>
              <a:rPr lang="en-US" altLang="en-US" b="1" dirty="0" err="1" smtClean="0"/>
              <a:t>nicho</a:t>
            </a:r>
            <a:r>
              <a:rPr lang="en-US" altLang="en-US" b="1" dirty="0" smtClean="0"/>
              <a:t>)</a:t>
            </a:r>
            <a:br>
              <a:rPr lang="en-US" altLang="en-US" b="1" dirty="0" smtClean="0"/>
            </a:br>
            <a:endParaRPr lang="en-US" altLang="en-US" b="1" dirty="0">
              <a:solidFill>
                <a:schemeClr val="accent3"/>
              </a:solidFill>
              <a:latin typeface="Tw Cen MT Condensed" charset="0"/>
              <a:ea typeface="Tw Cen MT Condensed" charset="0"/>
              <a:cs typeface="Tw Cen MT Condensed" charset="0"/>
            </a:endParaRPr>
          </a:p>
          <a:p>
            <a:r>
              <a:rPr lang="en-US" altLang="en-US" b="1" dirty="0" smtClean="0"/>
              <a:t>	</a:t>
            </a:r>
            <a:r>
              <a:rPr lang="en-US" altLang="en-US" b="1" dirty="0" err="1" smtClean="0"/>
              <a:t>Operadora</a:t>
            </a:r>
            <a:r>
              <a:rPr lang="en-US" altLang="en-US" b="1" dirty="0" smtClean="0"/>
              <a:t> de telecom</a:t>
            </a:r>
          </a:p>
          <a:p>
            <a:r>
              <a:rPr lang="en-US" altLang="en-US" b="1" dirty="0" smtClean="0"/>
              <a:t>	</a:t>
            </a:r>
            <a:br>
              <a:rPr lang="en-US" altLang="en-US" b="1" dirty="0" smtClean="0"/>
            </a:br>
            <a:r>
              <a:rPr lang="en-US" altLang="en-US" b="1" dirty="0" smtClean="0"/>
              <a:t>	Banco de </a:t>
            </a:r>
            <a:r>
              <a:rPr lang="en-US" altLang="en-US" b="1" dirty="0" err="1" smtClean="0"/>
              <a:t>varejo</a:t>
            </a:r>
            <a:endParaRPr lang="en-US" altLang="en-US" b="1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97" t="37809" r="4371" b="41310"/>
          <a:stretch/>
        </p:blipFill>
        <p:spPr>
          <a:xfrm>
            <a:off x="533400" y="1139811"/>
            <a:ext cx="622529" cy="66993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43" t="71809" b="8192"/>
          <a:stretch/>
        </p:blipFill>
        <p:spPr>
          <a:xfrm>
            <a:off x="533400" y="2082466"/>
            <a:ext cx="762000" cy="64168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6" t="5689" r="53539" b="72238"/>
          <a:stretch/>
        </p:blipFill>
        <p:spPr>
          <a:xfrm>
            <a:off x="435215" y="2952750"/>
            <a:ext cx="720714" cy="70119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35</a:t>
            </a:fld>
            <a:endParaRPr lang="pt-B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8000" y="3896177"/>
            <a:ext cx="656773" cy="656773"/>
          </a:xfrm>
          <a:prstGeom prst="rect">
            <a:avLst/>
          </a:prstGeom>
        </p:spPr>
      </p:pic>
      <p:sp>
        <p:nvSpPr>
          <p:cNvPr id="11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201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90550"/>
            <a:ext cx="8229600" cy="460771"/>
          </a:xfrm>
        </p:spPr>
        <p:txBody>
          <a:bodyPr/>
          <a:lstStyle/>
          <a:p>
            <a:r>
              <a:rPr lang="pt-BR" dirty="0" smtClean="0"/>
              <a:t>RELACIONAMENTOS ONLINE: ALTO POTENCIAL DE RETORNO ATRAVÉS DA RETENÇÃO DE CLIENTES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10878"/>
            <a:ext cx="8229600" cy="339447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b="1" dirty="0" err="1" smtClean="0"/>
              <a:t>Reduç</a:t>
            </a:r>
            <a:r>
              <a:rPr lang="pt-BR" altLang="en-US" sz="2800" b="1" dirty="0" err="1" smtClean="0"/>
              <a:t>ão</a:t>
            </a:r>
            <a:r>
              <a:rPr lang="pt-BR" altLang="en-US" sz="2800" b="1" dirty="0" smtClean="0"/>
              <a:t> de 1% de evasão</a:t>
            </a:r>
            <a:endParaRPr lang="en-US" altLang="en-US" sz="2800" b="1" dirty="0"/>
          </a:p>
          <a:p>
            <a:pPr lvl="1">
              <a:lnSpc>
                <a:spcPct val="90000"/>
              </a:lnSpc>
            </a:pPr>
            <a:r>
              <a:rPr lang="en-US" altLang="en-US" sz="2400" dirty="0" err="1" smtClean="0"/>
              <a:t>Ganho</a:t>
            </a:r>
            <a:r>
              <a:rPr lang="en-US" altLang="en-US" sz="2400" dirty="0" smtClean="0"/>
              <a:t> de 1.380 </a:t>
            </a:r>
            <a:r>
              <a:rPr lang="en-US" altLang="en-US" sz="2400" dirty="0" err="1" smtClean="0"/>
              <a:t>assinantes</a:t>
            </a:r>
            <a:r>
              <a:rPr lang="en-US" altLang="en-US" sz="2400" dirty="0" smtClean="0"/>
              <a:t>/</a:t>
            </a:r>
            <a:r>
              <a:rPr lang="en-US" altLang="en-US" sz="2400" dirty="0" err="1" smtClean="0"/>
              <a:t>ano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$</a:t>
            </a:r>
            <a:r>
              <a:rPr lang="en-US" altLang="en-US" sz="2400" dirty="0" smtClean="0"/>
              <a:t>172.500 </a:t>
            </a:r>
            <a:r>
              <a:rPr lang="en-US" altLang="en-US" sz="2400" dirty="0" err="1" smtClean="0"/>
              <a:t>em</a:t>
            </a:r>
            <a:r>
              <a:rPr lang="en-US" altLang="en-US" sz="2400" dirty="0" smtClean="0"/>
              <a:t> valor de </a:t>
            </a:r>
            <a:r>
              <a:rPr lang="en-US" altLang="en-US" sz="2400" dirty="0" err="1" smtClean="0"/>
              <a:t>vida</a:t>
            </a:r>
            <a:r>
              <a:rPr lang="en-US" altLang="en-US" sz="2400" dirty="0" smtClean="0"/>
              <a:t> </a:t>
            </a:r>
            <a:r>
              <a:rPr lang="pt-BR" altLang="en-US" sz="2400" dirty="0" smtClean="0"/>
              <a:t>útil do cliente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b="1" dirty="0" err="1"/>
              <a:t>Reduç</a:t>
            </a:r>
            <a:r>
              <a:rPr lang="pt-BR" altLang="en-US" sz="2800" b="1" dirty="0" err="1"/>
              <a:t>ão</a:t>
            </a:r>
            <a:r>
              <a:rPr lang="pt-BR" altLang="en-US" sz="2800" b="1" dirty="0"/>
              <a:t> de </a:t>
            </a:r>
            <a:r>
              <a:rPr lang="pt-BR" altLang="en-US" sz="2800" b="1" dirty="0" smtClean="0"/>
              <a:t>5% </a:t>
            </a:r>
            <a:r>
              <a:rPr lang="pt-BR" altLang="en-US" sz="2800" b="1" dirty="0"/>
              <a:t>de evasão</a:t>
            </a:r>
            <a:endParaRPr lang="en-US" altLang="en-US" sz="2800" b="1" dirty="0"/>
          </a:p>
          <a:p>
            <a:pPr lvl="1">
              <a:lnSpc>
                <a:spcPct val="90000"/>
              </a:lnSpc>
            </a:pPr>
            <a:r>
              <a:rPr lang="en-US" altLang="en-US" sz="2400" dirty="0" err="1" smtClean="0"/>
              <a:t>Ganho</a:t>
            </a:r>
            <a:r>
              <a:rPr lang="en-US" altLang="en-US" sz="2400" dirty="0" smtClean="0"/>
              <a:t> de 6.900 </a:t>
            </a:r>
            <a:r>
              <a:rPr lang="en-US" altLang="en-US" sz="2400" dirty="0" err="1" smtClean="0"/>
              <a:t>assinantes</a:t>
            </a:r>
            <a:r>
              <a:rPr lang="en-US" altLang="en-US" sz="2400" dirty="0" smtClean="0"/>
              <a:t>/</a:t>
            </a:r>
            <a:r>
              <a:rPr lang="en-US" altLang="en-US" sz="2400" dirty="0" err="1" smtClean="0"/>
              <a:t>ano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$862.500 </a:t>
            </a:r>
            <a:r>
              <a:rPr lang="en-US" altLang="en-US" sz="2400" dirty="0" err="1"/>
              <a:t>em</a:t>
            </a:r>
            <a:r>
              <a:rPr lang="en-US" altLang="en-US" sz="2400" dirty="0"/>
              <a:t> valor de </a:t>
            </a:r>
            <a:r>
              <a:rPr lang="en-US" altLang="en-US" sz="2400" dirty="0" err="1"/>
              <a:t>vida</a:t>
            </a:r>
            <a:r>
              <a:rPr lang="en-US" altLang="en-US" sz="2400" dirty="0"/>
              <a:t> </a:t>
            </a:r>
            <a:r>
              <a:rPr lang="pt-BR" altLang="en-US" sz="2400" dirty="0"/>
              <a:t>útil do </a:t>
            </a:r>
            <a:r>
              <a:rPr lang="pt-BR" altLang="en-US" sz="2400" dirty="0" smtClean="0"/>
              <a:t>cliente</a:t>
            </a:r>
          </a:p>
          <a:p>
            <a:pPr lvl="1"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i="1" dirty="0" err="1" smtClean="0"/>
              <a:t>Mais</a:t>
            </a:r>
            <a:r>
              <a:rPr lang="en-US" altLang="en-US" sz="2800" i="1" dirty="0" smtClean="0"/>
              <a:t> </a:t>
            </a:r>
            <a:r>
              <a:rPr lang="en-US" altLang="en-US" sz="2800" i="1" dirty="0" err="1" smtClean="0"/>
              <a:t>ganhos</a:t>
            </a:r>
            <a:r>
              <a:rPr lang="en-US" altLang="en-US" sz="2800" i="1" dirty="0" smtClean="0"/>
              <a:t> </a:t>
            </a:r>
            <a:r>
              <a:rPr lang="en-US" altLang="en-US" sz="2800" i="1" dirty="0" err="1" smtClean="0"/>
              <a:t>compostos</a:t>
            </a:r>
            <a:r>
              <a:rPr lang="en-US" altLang="en-US" sz="2800" i="1" dirty="0" smtClean="0"/>
              <a:t>.</a:t>
            </a:r>
            <a:endParaRPr lang="en-US" altLang="en-US" sz="2800" i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97" t="37809" r="4371" b="41310"/>
          <a:stretch/>
        </p:blipFill>
        <p:spPr>
          <a:xfrm>
            <a:off x="7162800" y="1123950"/>
            <a:ext cx="1219200" cy="131205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36</a:t>
            </a:fld>
            <a:endParaRPr lang="pt-BR" dirty="0"/>
          </a:p>
        </p:txBody>
      </p:sp>
      <p:sp>
        <p:nvSpPr>
          <p:cNvPr id="7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137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DADOS PARA MODELAGEM DO “EFEITO NAMORO”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8458200" cy="3394472"/>
          </a:xfrm>
        </p:spPr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err="1" smtClean="0"/>
              <a:t>Todos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os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assinantes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ativos</a:t>
            </a:r>
            <a:r>
              <a:rPr lang="en-US" altLang="en-US" sz="2000" dirty="0" smtClean="0"/>
              <a:t> a </a:t>
            </a:r>
            <a:r>
              <a:rPr lang="en-US" altLang="en-US" sz="2000" dirty="0" err="1" smtClean="0"/>
              <a:t>partir</a:t>
            </a:r>
            <a:r>
              <a:rPr lang="en-US" altLang="en-US" sz="2000" dirty="0" smtClean="0"/>
              <a:t> de 01/03/05</a:t>
            </a:r>
            <a:endParaRPr lang="en-US" altLang="en-US" sz="2000" dirty="0"/>
          </a:p>
          <a:p>
            <a:pPr marL="533400" indent="-533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err="1" smtClean="0"/>
              <a:t>Apenas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planos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mensais</a:t>
            </a:r>
            <a:r>
              <a:rPr lang="en-US" altLang="en-US" sz="2000" dirty="0" smtClean="0"/>
              <a:t> e </a:t>
            </a:r>
            <a:r>
              <a:rPr lang="en-US" altLang="en-US" sz="2000" dirty="0" err="1" smtClean="0"/>
              <a:t>trimestrais</a:t>
            </a:r>
            <a:endParaRPr lang="en-US" altLang="en-US" sz="2000" dirty="0"/>
          </a:p>
          <a:p>
            <a:pPr marL="914400" lvl="1" indent="-457200">
              <a:lnSpc>
                <a:spcPct val="90000"/>
              </a:lnSpc>
              <a:buFont typeface="Symbol" pitchFamily="18" charset="2"/>
              <a:buChar char=""/>
            </a:pPr>
            <a:r>
              <a:rPr lang="en-US" altLang="en-US" sz="2000" dirty="0" smtClean="0"/>
              <a:t>A </a:t>
            </a:r>
            <a:r>
              <a:rPr lang="en-US" altLang="en-US" sz="2000" dirty="0" err="1" smtClean="0"/>
              <a:t>maioria</a:t>
            </a:r>
            <a:r>
              <a:rPr lang="en-US" altLang="en-US" sz="2000" dirty="0" smtClean="0"/>
              <a:t> dos </a:t>
            </a:r>
            <a:r>
              <a:rPr lang="en-US" altLang="en-US" sz="2000" dirty="0" err="1" smtClean="0"/>
              <a:t>assinantes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anuais</a:t>
            </a:r>
            <a:r>
              <a:rPr lang="en-US" altLang="en-US" sz="2000" dirty="0" smtClean="0"/>
              <a:t> n</a:t>
            </a:r>
            <a:r>
              <a:rPr lang="pt-BR" altLang="en-US" sz="2000" dirty="0" err="1" smtClean="0"/>
              <a:t>ão</a:t>
            </a:r>
            <a:r>
              <a:rPr lang="pt-BR" altLang="en-US" sz="2000" dirty="0" smtClean="0"/>
              <a:t> cancelarão em um dado trimestre</a:t>
            </a:r>
            <a:endParaRPr lang="en-US" altLang="en-US" sz="2000" dirty="0"/>
          </a:p>
          <a:p>
            <a:pPr marL="533400" indent="-533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err="1" smtClean="0"/>
              <a:t>Quem</a:t>
            </a:r>
            <a:r>
              <a:rPr lang="en-US" altLang="en-US" sz="2000" dirty="0" smtClean="0"/>
              <a:t> n</a:t>
            </a:r>
            <a:r>
              <a:rPr lang="pt-BR" altLang="en-US" sz="2000" dirty="0" err="1" smtClean="0"/>
              <a:t>ão</a:t>
            </a:r>
            <a:r>
              <a:rPr lang="pt-BR" altLang="en-US" sz="2000" dirty="0" smtClean="0"/>
              <a:t> cancelou </a:t>
            </a:r>
            <a:r>
              <a:rPr lang="pt-BR" altLang="en-US" sz="2000" i="1" dirty="0" smtClean="0"/>
              <a:t>involuntariamente</a:t>
            </a:r>
            <a:r>
              <a:rPr lang="pt-BR" altLang="en-US" sz="2000" dirty="0" smtClean="0"/>
              <a:t> até 01/06/05</a:t>
            </a:r>
            <a:endParaRPr lang="en-US" altLang="en-US" sz="2000" dirty="0"/>
          </a:p>
          <a:p>
            <a:pPr marL="914400" lvl="1" indent="-457200">
              <a:lnSpc>
                <a:spcPct val="90000"/>
              </a:lnSpc>
              <a:buFont typeface="Symbol" pitchFamily="18" charset="2"/>
              <a:buChar char=""/>
            </a:pPr>
            <a:r>
              <a:rPr lang="en-US" altLang="en-US" sz="2000" dirty="0" err="1" smtClean="0"/>
              <a:t>Descobrimos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uma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perda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cont</a:t>
            </a:r>
            <a:r>
              <a:rPr lang="pt-BR" altLang="en-US" sz="2000" dirty="0" err="1" smtClean="0"/>
              <a:t>ínua</a:t>
            </a:r>
            <a:r>
              <a:rPr lang="pt-BR" altLang="en-US" sz="2000" dirty="0" smtClean="0"/>
              <a:t> e substancial de assinaturas devida a erro de processamento do cartão de crédito </a:t>
            </a:r>
            <a:r>
              <a:rPr lang="en-US" altLang="en-US" sz="2000" dirty="0" smtClean="0"/>
              <a:t>(</a:t>
            </a:r>
            <a:r>
              <a:rPr lang="en-US" altLang="en-US" sz="2000" dirty="0" smtClean="0">
                <a:solidFill>
                  <a:schemeClr val="accent6"/>
                </a:solidFill>
              </a:rPr>
              <a:t>“</a:t>
            </a:r>
            <a:r>
              <a:rPr lang="en-US" altLang="en-US" sz="2000" dirty="0">
                <a:solidFill>
                  <a:schemeClr val="accent6"/>
                </a:solidFill>
              </a:rPr>
              <a:t>Hold – call center”</a:t>
            </a:r>
            <a:r>
              <a:rPr lang="en-US" altLang="en-US" sz="2000" dirty="0"/>
              <a:t>), </a:t>
            </a: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000" dirty="0" smtClean="0"/>
              <a:t>e </a:t>
            </a:r>
            <a:r>
              <a:rPr lang="en-US" altLang="en-US" sz="2000" dirty="0" err="1" smtClean="0"/>
              <a:t>recomendou</a:t>
            </a:r>
            <a:r>
              <a:rPr lang="en-US" altLang="en-US" sz="2000" dirty="0" smtClean="0"/>
              <a:t>-se um </a:t>
            </a:r>
            <a:r>
              <a:rPr lang="en-US" altLang="en-US" sz="2000" dirty="0" err="1" smtClean="0"/>
              <a:t>procedimento</a:t>
            </a:r>
            <a:r>
              <a:rPr lang="en-US" altLang="en-US" sz="2000" dirty="0" smtClean="0"/>
              <a:t> de </a:t>
            </a:r>
            <a:r>
              <a:rPr lang="en-US" altLang="en-US" sz="2000" dirty="0" err="1" smtClean="0"/>
              <a:t>neg</a:t>
            </a:r>
            <a:r>
              <a:rPr lang="pt-BR" altLang="en-US" sz="2000" dirty="0" smtClean="0"/>
              <a:t>ócio com potencial de </a:t>
            </a:r>
            <a:r>
              <a:rPr lang="pt-BR" altLang="en-US" sz="2000" b="1" i="1" dirty="0" smtClean="0"/>
              <a:t>recuperar entre $1 e 3 milhões em receita anualmente. </a:t>
            </a:r>
            <a:endParaRPr lang="en-US" altLang="en-US" sz="2000" dirty="0"/>
          </a:p>
          <a:p>
            <a:pPr marL="533400" indent="-533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err="1" smtClean="0"/>
              <a:t>Tamanho</a:t>
            </a:r>
            <a:r>
              <a:rPr lang="en-US" altLang="en-US" sz="2000" dirty="0" smtClean="0"/>
              <a:t> da base de dados para an</a:t>
            </a:r>
            <a:r>
              <a:rPr lang="pt-BR" altLang="en-US" sz="2000" dirty="0" err="1" smtClean="0"/>
              <a:t>álise</a:t>
            </a:r>
            <a:r>
              <a:rPr lang="en-US" altLang="en-US" sz="2000" dirty="0" smtClean="0"/>
              <a:t>: </a:t>
            </a:r>
            <a:r>
              <a:rPr lang="en-US" altLang="en-US" sz="2000" b="1" u="sng" dirty="0" smtClean="0"/>
              <a:t>57.450</a:t>
            </a:r>
            <a:r>
              <a:rPr lang="en-US" altLang="en-US" sz="2000" u="sng" dirty="0" smtClean="0"/>
              <a:t> </a:t>
            </a:r>
            <a:r>
              <a:rPr lang="en-US" altLang="en-US" sz="2000" b="1" u="sng" dirty="0" err="1" smtClean="0"/>
              <a:t>assinantes</a:t>
            </a:r>
            <a:endParaRPr lang="en-US" altLang="en-US" sz="2000" b="1" u="sng" dirty="0"/>
          </a:p>
          <a:p>
            <a:pPr marL="533400" indent="-533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Taxa de </a:t>
            </a:r>
            <a:r>
              <a:rPr lang="en-US" altLang="en-US" sz="2000" dirty="0" err="1" smtClean="0"/>
              <a:t>evas</a:t>
            </a:r>
            <a:r>
              <a:rPr lang="pt-BR" altLang="en-US" sz="2000" dirty="0" err="1" smtClean="0"/>
              <a:t>ão</a:t>
            </a:r>
            <a:r>
              <a:rPr lang="en-US" altLang="en-US" sz="2000" dirty="0" smtClean="0"/>
              <a:t>: </a:t>
            </a:r>
            <a:r>
              <a:rPr lang="en-US" altLang="en-US" sz="2000" b="1" u="sng" dirty="0" smtClean="0"/>
              <a:t>19,6</a:t>
            </a:r>
            <a:r>
              <a:rPr lang="en-US" altLang="en-US" sz="2000" b="1" u="sng" dirty="0"/>
              <a:t>%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(at</a:t>
            </a:r>
            <a:r>
              <a:rPr lang="pt-BR" altLang="en-US" sz="2000" dirty="0" smtClean="0"/>
              <a:t>é</a:t>
            </a:r>
            <a:r>
              <a:rPr lang="en-US" altLang="en-US" sz="2000" dirty="0"/>
              <a:t> 01/06/05)</a:t>
            </a:r>
          </a:p>
          <a:p>
            <a:pPr marL="533400" indent="-533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37</a:t>
            </a:fld>
            <a:endParaRPr lang="pt-BR" dirty="0"/>
          </a:p>
        </p:txBody>
      </p:sp>
      <p:sp>
        <p:nvSpPr>
          <p:cNvPr id="6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534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PREDITIVAS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i="1" dirty="0" smtClean="0"/>
              <a:t>Tempo de </a:t>
            </a:r>
            <a:r>
              <a:rPr lang="en-US" altLang="en-US" i="1" dirty="0" err="1" smtClean="0"/>
              <a:t>assinatura</a:t>
            </a:r>
            <a:endParaRPr lang="en-US" altLang="en-US" i="1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i="1" dirty="0" err="1" smtClean="0"/>
              <a:t>Fonte</a:t>
            </a:r>
            <a:r>
              <a:rPr lang="en-US" altLang="en-US" i="1" dirty="0" smtClean="0"/>
              <a:t> de </a:t>
            </a:r>
            <a:r>
              <a:rPr lang="en-US" altLang="en-US" i="1" dirty="0" err="1" smtClean="0"/>
              <a:t>aquisiç</a:t>
            </a:r>
            <a:r>
              <a:rPr lang="pt-BR" altLang="en-US" i="1" dirty="0" err="1" smtClean="0"/>
              <a:t>ão</a:t>
            </a:r>
            <a:r>
              <a:rPr lang="pt-BR" altLang="en-US" i="1" dirty="0" smtClean="0"/>
              <a:t> externa</a:t>
            </a:r>
            <a:endParaRPr lang="en-US" altLang="en-US" i="1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i="1" dirty="0" smtClean="0"/>
              <a:t>Estado </a:t>
            </a:r>
            <a:r>
              <a:rPr lang="en-US" altLang="en-US" i="1" dirty="0" err="1" smtClean="0"/>
              <a:t>onde</a:t>
            </a:r>
            <a:r>
              <a:rPr lang="en-US" altLang="en-US" i="1" dirty="0" smtClean="0"/>
              <a:t> vive </a:t>
            </a:r>
            <a:r>
              <a:rPr lang="en-US" altLang="en-US" i="1" dirty="0" err="1" smtClean="0"/>
              <a:t>nos</a:t>
            </a:r>
            <a:r>
              <a:rPr lang="en-US" altLang="en-US" i="1" dirty="0" smtClean="0"/>
              <a:t> EUA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i="1" dirty="0" err="1" smtClean="0"/>
              <a:t>Disposto</a:t>
            </a:r>
            <a:r>
              <a:rPr lang="en-US" altLang="en-US" i="1" dirty="0" smtClean="0"/>
              <a:t> a </a:t>
            </a:r>
            <a:r>
              <a:rPr lang="en-US" altLang="en-US" i="1" dirty="0" err="1" smtClean="0"/>
              <a:t>receber</a:t>
            </a:r>
            <a:r>
              <a:rPr lang="en-US" altLang="en-US" i="1" dirty="0" smtClean="0"/>
              <a:t> mala direta (</a:t>
            </a:r>
            <a:r>
              <a:rPr lang="en-US" altLang="en-US" i="1" dirty="0"/>
              <a:t>opt-in)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i="1" dirty="0" smtClean="0"/>
              <a:t>N</a:t>
            </a:r>
            <a:r>
              <a:rPr lang="en-US" altLang="en-US" i="1" baseline="30000" dirty="0" smtClean="0"/>
              <a:t>o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dias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desde</a:t>
            </a:r>
            <a:r>
              <a:rPr lang="en-US" altLang="en-US" i="1" dirty="0" smtClean="0"/>
              <a:t> a </a:t>
            </a:r>
            <a:r>
              <a:rPr lang="pt-BR" altLang="en-US" i="1" dirty="0" smtClean="0"/>
              <a:t>última tentativa </a:t>
            </a:r>
            <a:r>
              <a:rPr lang="pt-BR" altLang="en-US" i="1" dirty="0" err="1" smtClean="0"/>
              <a:t>mal-sucedida</a:t>
            </a:r>
            <a:r>
              <a:rPr lang="pt-BR" altLang="en-US" i="1" dirty="0" smtClean="0"/>
              <a:t> de acesso</a:t>
            </a:r>
            <a:endParaRPr lang="en-US" altLang="en-US" i="1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i="1" dirty="0" smtClean="0"/>
              <a:t>N</a:t>
            </a:r>
            <a:r>
              <a:rPr lang="en-US" altLang="en-US" i="1" baseline="30000" dirty="0" smtClean="0"/>
              <a:t>o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dias</a:t>
            </a:r>
            <a:r>
              <a:rPr lang="en-US" altLang="en-US" i="1" dirty="0" smtClean="0"/>
              <a:t> entre </a:t>
            </a:r>
            <a:r>
              <a:rPr lang="en-US" altLang="en-US" i="1" dirty="0" err="1" smtClean="0"/>
              <a:t>acessos</a:t>
            </a:r>
            <a:endParaRPr lang="en-US" altLang="en-US" i="1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1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38</a:t>
            </a:fld>
            <a:endParaRPr lang="pt-BR" dirty="0"/>
          </a:p>
        </p:txBody>
      </p:sp>
      <p:sp>
        <p:nvSpPr>
          <p:cNvPr id="6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344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34579"/>
            <a:ext cx="8610600" cy="460771"/>
          </a:xfrm>
        </p:spPr>
        <p:txBody>
          <a:bodyPr/>
          <a:lstStyle/>
          <a:p>
            <a:r>
              <a:rPr lang="pt-BR" dirty="0" smtClean="0"/>
              <a:t>APRENDIZAGEM ATRAVÉS DA EXPERIÊNCIA</a:t>
            </a:r>
            <a:r>
              <a:rPr lang="pt-BR" dirty="0"/>
              <a:t> </a:t>
            </a:r>
            <a:r>
              <a:rPr lang="pt-BR" dirty="0" smtClean="0"/>
              <a:t>ORGANIZACIONAL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Dados </a:t>
            </a:r>
            <a:r>
              <a:rPr lang="pt-B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são um ativo central e estratégico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alt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eles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codificam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altLang="en-US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experi</a:t>
            </a:r>
            <a:r>
              <a:rPr lang="pt-BR" altLang="en-US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ência</a:t>
            </a:r>
            <a:r>
              <a:rPr lang="pt-BR" alt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coletiva do seu negócio</a:t>
            </a:r>
            <a:endParaRPr lang="en-US" altLang="en-US" sz="28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en-US" alt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pt-B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 fundamental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lvl="1">
              <a:lnSpc>
                <a:spcPct val="80000"/>
              </a:lnSpc>
              <a:buNone/>
            </a:pPr>
            <a:endParaRPr lang="en-US" alt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80000"/>
              </a:lnSpc>
              <a:buNone/>
            </a:pPr>
            <a:r>
              <a:rPr lang="en-US" alt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Aprender</a:t>
            </a:r>
            <a:r>
              <a:rPr lang="en-US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4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 </a:t>
            </a:r>
            <a:r>
              <a:rPr lang="en-US" altLang="en-US" sz="2400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seus</a:t>
            </a:r>
            <a:r>
              <a:rPr lang="en-US" altLang="en-US" sz="24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dados</a:t>
            </a:r>
            <a:r>
              <a:rPr lang="en-US" alt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alt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80000"/>
              </a:lnSpc>
              <a:buNone/>
            </a:pPr>
            <a:endParaRPr lang="en-US" alt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80000"/>
              </a:lnSpc>
              <a:buNone/>
            </a:pPr>
            <a:r>
              <a:rPr lang="en-US" alt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Aprender</a:t>
            </a:r>
            <a:r>
              <a:rPr lang="en-US" alt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 m</a:t>
            </a:r>
            <a:r>
              <a:rPr lang="pt-BR" altLang="en-US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áximo</a:t>
            </a:r>
            <a:r>
              <a:rPr lang="pt-BR" alt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possível</a:t>
            </a:r>
            <a:r>
              <a:rPr lang="en-US" alt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400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sobre</a:t>
            </a:r>
            <a:r>
              <a:rPr lang="en-US" altLang="en-US" sz="24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400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seus</a:t>
            </a:r>
            <a:r>
              <a:rPr lang="en-US" altLang="en-US" sz="24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400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clientes</a:t>
            </a:r>
            <a:r>
              <a:rPr lang="en-US" alt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altLang="en-US" sz="2400" i="1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80000"/>
              </a:lnSpc>
              <a:buNone/>
            </a:pPr>
            <a:endParaRPr lang="en-US" altLang="en-US" sz="2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Aprender</a:t>
            </a:r>
            <a:r>
              <a:rPr lang="en-US" alt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400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como</a:t>
            </a:r>
            <a:r>
              <a:rPr lang="en-US" altLang="en-US" sz="24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400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tratar</a:t>
            </a:r>
            <a:r>
              <a:rPr lang="en-US" altLang="en-US" sz="24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400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cada</a:t>
            </a:r>
            <a:r>
              <a:rPr lang="en-US" altLang="en-US" sz="24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400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cliente</a:t>
            </a:r>
            <a:r>
              <a:rPr lang="en-US" alt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individualmente</a:t>
            </a:r>
            <a:r>
              <a:rPr lang="en-US" alt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6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753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SEGMENTOS EM RISCO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39</a:t>
            </a:fld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09600" y="1352551"/>
            <a:ext cx="8229600" cy="33944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SOURCE_COBRAND$ == chat (</a:t>
            </a:r>
            <a:r>
              <a:rPr lang="en-US" altLang="en-US" dirty="0" smtClean="0">
                <a:solidFill>
                  <a:schemeClr val="accent3"/>
                </a:solidFill>
              </a:rPr>
              <a:t>bate-</a:t>
            </a:r>
            <a:r>
              <a:rPr lang="en-US" altLang="en-US" dirty="0" err="1" smtClean="0">
                <a:solidFill>
                  <a:schemeClr val="accent3"/>
                </a:solidFill>
              </a:rPr>
              <a:t>papo</a:t>
            </a:r>
            <a:r>
              <a:rPr lang="en-US" altLang="en-US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SUBSCR_AGE &lt;= 237,819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LOGIN_DAYSSINCELAST_F &gt; 1,85344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LOGIN_DAYSSINCELAST_F &lt;= 22,6578 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Taxa de </a:t>
            </a:r>
            <a:r>
              <a:rPr lang="en-US" altLang="en-US" dirty="0" err="1" smtClean="0"/>
              <a:t>evas</a:t>
            </a:r>
            <a:r>
              <a:rPr lang="pt-BR" altLang="en-US" dirty="0" err="1" smtClean="0"/>
              <a:t>ão</a:t>
            </a:r>
            <a:r>
              <a:rPr lang="en-US" altLang="en-US" dirty="0" smtClean="0"/>
              <a:t>: </a:t>
            </a:r>
            <a:r>
              <a:rPr lang="en-US" altLang="en-US" b="1" dirty="0" smtClean="0"/>
              <a:t>33,5%</a:t>
            </a:r>
            <a:endParaRPr lang="en-US" altLang="en-US" b="1" dirty="0"/>
          </a:p>
        </p:txBody>
      </p:sp>
      <p:sp>
        <p:nvSpPr>
          <p:cNvPr id="7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531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SEGMENTO FIEL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40</a:t>
            </a:fld>
            <a:endParaRPr lang="pt-BR" dirty="0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8547652" cy="3394472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STATE</a:t>
            </a:r>
            <a:r>
              <a:rPr lang="en-US" altLang="en-US" dirty="0" smtClean="0"/>
              <a:t> </a:t>
            </a:r>
            <a:r>
              <a:rPr lang="pt-BR" altLang="en-US" dirty="0" smtClean="0"/>
              <a:t>é um de muitos estados nos EUA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incluindo</a:t>
            </a:r>
            <a:r>
              <a:rPr lang="en-US" altLang="en-US" dirty="0" smtClean="0"/>
              <a:t> </a:t>
            </a:r>
            <a:r>
              <a:rPr lang="en-US" altLang="en-US" dirty="0"/>
              <a:t>ME, NE, NH, NS,  QC, SK, WY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b="1" dirty="0"/>
              <a:t>SOURCE_COBRAND$</a:t>
            </a:r>
            <a:r>
              <a:rPr lang="en-US" altLang="en-US" dirty="0"/>
              <a:t> == chat </a:t>
            </a:r>
            <a:r>
              <a:rPr lang="en-US" altLang="en-US" dirty="0" smtClean="0"/>
              <a:t>(</a:t>
            </a:r>
            <a:r>
              <a:rPr lang="en-US" altLang="en-US" i="1" dirty="0" err="1" smtClean="0">
                <a:solidFill>
                  <a:schemeClr val="accent3"/>
                </a:solidFill>
              </a:rPr>
              <a:t>origem</a:t>
            </a:r>
            <a:r>
              <a:rPr lang="en-US" altLang="en-US" dirty="0" smtClean="0"/>
              <a:t>)</a:t>
            </a:r>
            <a:endParaRPr lang="en-US" alt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b="1" dirty="0"/>
              <a:t>SUBSCR_AGE </a:t>
            </a:r>
            <a:r>
              <a:rPr lang="en-US" altLang="en-US" dirty="0"/>
              <a:t>&gt; </a:t>
            </a:r>
            <a:r>
              <a:rPr lang="en-US" altLang="en-US" dirty="0" smtClean="0"/>
              <a:t>237,819 (</a:t>
            </a:r>
            <a:r>
              <a:rPr lang="en-US" altLang="en-US" i="1" dirty="0" smtClean="0">
                <a:solidFill>
                  <a:schemeClr val="accent3"/>
                </a:solidFill>
              </a:rPr>
              <a:t>tempo da </a:t>
            </a:r>
            <a:r>
              <a:rPr lang="en-US" altLang="en-US" i="1" dirty="0" err="1" smtClean="0">
                <a:solidFill>
                  <a:schemeClr val="accent3"/>
                </a:solidFill>
              </a:rPr>
              <a:t>assinatura</a:t>
            </a:r>
            <a:r>
              <a:rPr lang="en-US" altLang="en-US" dirty="0" smtClean="0"/>
              <a:t>)</a:t>
            </a:r>
            <a:endParaRPr lang="en-US" alt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b="1" dirty="0"/>
              <a:t>TIME_SINCE_JOINED</a:t>
            </a:r>
            <a:r>
              <a:rPr lang="en-US" altLang="en-US" dirty="0"/>
              <a:t> &lt;= </a:t>
            </a:r>
            <a:r>
              <a:rPr lang="en-US" altLang="en-US" dirty="0" smtClean="0"/>
              <a:t>535,456 (</a:t>
            </a:r>
            <a:r>
              <a:rPr lang="en-US" altLang="en-US" i="1" dirty="0" smtClean="0">
                <a:solidFill>
                  <a:schemeClr val="accent3"/>
                </a:solidFill>
              </a:rPr>
              <a:t>tempo </a:t>
            </a:r>
            <a:r>
              <a:rPr lang="en-US" altLang="en-US" i="1" dirty="0" err="1" smtClean="0">
                <a:solidFill>
                  <a:schemeClr val="accent3"/>
                </a:solidFill>
              </a:rPr>
              <a:t>desde</a:t>
            </a:r>
            <a:r>
              <a:rPr lang="en-US" altLang="en-US" i="1" dirty="0" smtClean="0">
                <a:solidFill>
                  <a:schemeClr val="accent3"/>
                </a:solidFill>
              </a:rPr>
              <a:t> </a:t>
            </a:r>
            <a:r>
              <a:rPr lang="en-US" altLang="en-US" i="1" dirty="0" err="1" smtClean="0">
                <a:solidFill>
                  <a:schemeClr val="accent3"/>
                </a:solidFill>
              </a:rPr>
              <a:t>inscriç</a:t>
            </a:r>
            <a:r>
              <a:rPr lang="pt-BR" altLang="en-US" i="1" dirty="0" err="1" smtClean="0">
                <a:solidFill>
                  <a:schemeClr val="accent3"/>
                </a:solidFill>
              </a:rPr>
              <a:t>ão</a:t>
            </a:r>
            <a:r>
              <a:rPr lang="pt-BR" altLang="en-US" dirty="0" smtClean="0"/>
              <a:t>)</a:t>
            </a:r>
            <a:endParaRPr lang="en-US" alt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b="1" dirty="0"/>
              <a:t>LOGIN_DAYSSINCELAST_F</a:t>
            </a:r>
            <a:r>
              <a:rPr lang="en-US" altLang="en-US" dirty="0"/>
              <a:t> &gt; </a:t>
            </a:r>
            <a:r>
              <a:rPr lang="en-US" altLang="en-US" dirty="0" smtClean="0"/>
              <a:t>99,6539 (</a:t>
            </a:r>
            <a:r>
              <a:rPr lang="pt-BR" altLang="en-US" i="1" dirty="0" smtClean="0">
                <a:solidFill>
                  <a:schemeClr val="accent3"/>
                </a:solidFill>
              </a:rPr>
              <a:t>dias desde último </a:t>
            </a:r>
            <a:r>
              <a:rPr lang="pt-BR" altLang="en-US" i="1" dirty="0" err="1" smtClean="0">
                <a:solidFill>
                  <a:schemeClr val="accent3"/>
                </a:solidFill>
              </a:rPr>
              <a:t>login</a:t>
            </a:r>
            <a:r>
              <a:rPr lang="pt-BR" altLang="en-US" i="1" dirty="0" smtClean="0">
                <a:solidFill>
                  <a:schemeClr val="accent3"/>
                </a:solidFill>
              </a:rPr>
              <a:t> </a:t>
            </a:r>
            <a:r>
              <a:rPr lang="pt-BR" altLang="en-US" i="1" dirty="0" err="1" smtClean="0">
                <a:solidFill>
                  <a:schemeClr val="accent3"/>
                </a:solidFill>
              </a:rPr>
              <a:t>mal-sucedido</a:t>
            </a:r>
            <a:r>
              <a:rPr lang="pt-BR" altLang="en-US" dirty="0" smtClean="0"/>
              <a:t>)</a:t>
            </a:r>
            <a:endParaRPr lang="en-US" alt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b="1" dirty="0"/>
              <a:t>LOGIN_DAYSSINCEFIRST_F</a:t>
            </a:r>
            <a:r>
              <a:rPr lang="en-US" altLang="en-US" dirty="0"/>
              <a:t> &gt; 112,003 (</a:t>
            </a:r>
            <a:r>
              <a:rPr lang="pt-BR" altLang="en-US" i="1" dirty="0">
                <a:solidFill>
                  <a:schemeClr val="accent3"/>
                </a:solidFill>
              </a:rPr>
              <a:t>dias desde </a:t>
            </a:r>
            <a:r>
              <a:rPr lang="pt-BR" altLang="en-US" i="1" dirty="0" smtClean="0">
                <a:solidFill>
                  <a:schemeClr val="accent3"/>
                </a:solidFill>
              </a:rPr>
              <a:t>primeiro </a:t>
            </a:r>
            <a:r>
              <a:rPr lang="pt-BR" altLang="en-US" i="1" dirty="0" err="1" smtClean="0">
                <a:solidFill>
                  <a:schemeClr val="accent3"/>
                </a:solidFill>
              </a:rPr>
              <a:t>login</a:t>
            </a:r>
            <a:r>
              <a:rPr lang="pt-BR" altLang="en-US" i="1" dirty="0" smtClean="0">
                <a:solidFill>
                  <a:schemeClr val="accent3"/>
                </a:solidFill>
              </a:rPr>
              <a:t> </a:t>
            </a:r>
            <a:r>
              <a:rPr lang="pt-BR" altLang="en-US" i="1" dirty="0" err="1">
                <a:solidFill>
                  <a:schemeClr val="accent3"/>
                </a:solidFill>
              </a:rPr>
              <a:t>mal-sucedido</a:t>
            </a:r>
            <a:r>
              <a:rPr lang="pt-BR" altLang="en-US" dirty="0"/>
              <a:t>)</a:t>
            </a:r>
            <a:endParaRPr lang="en-US" alt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b="1" dirty="0"/>
              <a:t>LOGIN_DAYSSINCELAST_S</a:t>
            </a:r>
            <a:r>
              <a:rPr lang="en-US" altLang="en-US" dirty="0"/>
              <a:t> &gt; 131,45 (</a:t>
            </a:r>
            <a:r>
              <a:rPr lang="pt-BR" altLang="en-US" i="1" dirty="0">
                <a:solidFill>
                  <a:schemeClr val="accent3"/>
                </a:solidFill>
              </a:rPr>
              <a:t>dias desde último </a:t>
            </a:r>
            <a:r>
              <a:rPr lang="pt-BR" altLang="en-US" i="1" dirty="0" err="1">
                <a:solidFill>
                  <a:schemeClr val="accent3"/>
                </a:solidFill>
              </a:rPr>
              <a:t>login</a:t>
            </a:r>
            <a:r>
              <a:rPr lang="pt-BR" altLang="en-US" i="1" dirty="0">
                <a:solidFill>
                  <a:schemeClr val="accent3"/>
                </a:solidFill>
              </a:rPr>
              <a:t> </a:t>
            </a:r>
            <a:r>
              <a:rPr lang="pt-BR" altLang="en-US" i="1" dirty="0" smtClean="0">
                <a:solidFill>
                  <a:schemeClr val="accent3"/>
                </a:solidFill>
              </a:rPr>
              <a:t>bem-sucedido</a:t>
            </a:r>
            <a:r>
              <a:rPr lang="pt-BR" altLang="en-US" dirty="0"/>
              <a:t>)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 smtClean="0"/>
              <a:t>Taxa de </a:t>
            </a:r>
            <a:r>
              <a:rPr lang="en-US" altLang="en-US" dirty="0" err="1" smtClean="0"/>
              <a:t>evas</a:t>
            </a:r>
            <a:r>
              <a:rPr lang="pt-BR" altLang="en-US" dirty="0" err="1" smtClean="0"/>
              <a:t>ão</a:t>
            </a:r>
            <a:r>
              <a:rPr lang="en-US" altLang="en-US" dirty="0" smtClean="0"/>
              <a:t>: </a:t>
            </a:r>
            <a:r>
              <a:rPr lang="en-US" altLang="en-US" b="1" u="sng" dirty="0" smtClean="0"/>
              <a:t>6,5</a:t>
            </a:r>
            <a:r>
              <a:rPr lang="en-US" altLang="en-US" b="1" u="sng" dirty="0"/>
              <a:t>%</a:t>
            </a:r>
          </a:p>
          <a:p>
            <a:r>
              <a:rPr lang="en-US" altLang="en-US" dirty="0" err="1" smtClean="0"/>
              <a:t>Clientes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muito</a:t>
            </a:r>
            <a:r>
              <a:rPr lang="en-US" altLang="en-US" dirty="0" smtClean="0"/>
              <a:t> fi</a:t>
            </a:r>
            <a:r>
              <a:rPr lang="pt-BR" altLang="en-US" dirty="0" err="1" smtClean="0"/>
              <a:t>éis</a:t>
            </a:r>
            <a:endParaRPr lang="en-US" altLang="en-US" dirty="0"/>
          </a:p>
          <a:p>
            <a:r>
              <a:rPr lang="en-US" altLang="en-US" dirty="0" err="1" smtClean="0"/>
              <a:t>Apenas</a:t>
            </a:r>
            <a:r>
              <a:rPr lang="en-US" altLang="en-US" dirty="0" smtClean="0"/>
              <a:t> </a:t>
            </a:r>
            <a:r>
              <a:rPr lang="en-US" altLang="en-US" dirty="0"/>
              <a:t>263 </a:t>
            </a:r>
            <a:r>
              <a:rPr lang="en-US" altLang="en-US" dirty="0" err="1" smtClean="0"/>
              <a:t>casos</a:t>
            </a:r>
            <a:endParaRPr lang="en-US" altLang="en-US" dirty="0"/>
          </a:p>
          <a:p>
            <a:endParaRPr lang="pt-BR" dirty="0"/>
          </a:p>
        </p:txBody>
      </p:sp>
      <p:sp>
        <p:nvSpPr>
          <p:cNvPr id="6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36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SEGMENTO FIEL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41</a:t>
            </a:fld>
            <a:endParaRPr lang="pt-BR" dirty="0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STATE$ </a:t>
            </a:r>
            <a:r>
              <a:rPr lang="en-US" altLang="en-US" dirty="0" smtClean="0"/>
              <a:t>(</a:t>
            </a:r>
            <a:r>
              <a:rPr lang="en-US" altLang="en-US" dirty="0" smtClean="0">
                <a:solidFill>
                  <a:schemeClr val="accent3"/>
                </a:solidFill>
              </a:rPr>
              <a:t>um </a:t>
            </a:r>
            <a:r>
              <a:rPr lang="en-US" altLang="en-US" dirty="0" err="1" smtClean="0">
                <a:solidFill>
                  <a:schemeClr val="accent3"/>
                </a:solidFill>
              </a:rPr>
              <a:t>estado</a:t>
            </a:r>
            <a:r>
              <a:rPr lang="pt-BR" altLang="en-US" dirty="0" smtClean="0">
                <a:solidFill>
                  <a:schemeClr val="accent3"/>
                </a:solidFill>
              </a:rPr>
              <a:t> nos EUA de muitos listados</a:t>
            </a:r>
            <a:r>
              <a:rPr lang="pt-BR" altLang="en-US" dirty="0" smtClean="0"/>
              <a:t>)</a:t>
            </a:r>
            <a:endParaRPr lang="en-US" alt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SOURCE_COBRAND$ == chat </a:t>
            </a:r>
            <a:r>
              <a:rPr lang="en-US" altLang="en-US" dirty="0" smtClean="0"/>
              <a:t>(</a:t>
            </a:r>
            <a:r>
              <a:rPr lang="en-US" altLang="en-US" dirty="0" err="1" smtClean="0">
                <a:solidFill>
                  <a:schemeClr val="accent3"/>
                </a:solidFill>
              </a:rPr>
              <a:t>origem</a:t>
            </a:r>
            <a:r>
              <a:rPr lang="en-US" altLang="en-US" dirty="0" smtClean="0"/>
              <a:t>)</a:t>
            </a:r>
            <a:endParaRPr lang="en-US" alt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SUBSCR_AGE &gt; </a:t>
            </a:r>
            <a:r>
              <a:rPr lang="en-US" altLang="en-US" dirty="0" smtClean="0"/>
              <a:t>237,819  (</a:t>
            </a:r>
            <a:r>
              <a:rPr lang="en-US" altLang="en-US" dirty="0" smtClean="0">
                <a:solidFill>
                  <a:schemeClr val="accent3"/>
                </a:solidFill>
              </a:rPr>
              <a:t>tempo de </a:t>
            </a:r>
            <a:r>
              <a:rPr lang="en-US" altLang="en-US" dirty="0" err="1" smtClean="0">
                <a:solidFill>
                  <a:schemeClr val="accent3"/>
                </a:solidFill>
              </a:rPr>
              <a:t>assinatura</a:t>
            </a:r>
            <a:r>
              <a:rPr lang="en-US" altLang="en-US" dirty="0" smtClean="0">
                <a:solidFill>
                  <a:schemeClr val="accent3"/>
                </a:solidFill>
              </a:rPr>
              <a:t> </a:t>
            </a:r>
            <a:r>
              <a:rPr lang="en-US" altLang="en-US" dirty="0" err="1" smtClean="0">
                <a:solidFill>
                  <a:schemeClr val="accent3"/>
                </a:solidFill>
              </a:rPr>
              <a:t>em</a:t>
            </a:r>
            <a:r>
              <a:rPr lang="en-US" altLang="en-US" dirty="0" smtClean="0">
                <a:solidFill>
                  <a:schemeClr val="accent3"/>
                </a:solidFill>
              </a:rPr>
              <a:t> </a:t>
            </a:r>
            <a:r>
              <a:rPr lang="en-US" altLang="en-US" dirty="0" err="1" smtClean="0">
                <a:solidFill>
                  <a:schemeClr val="accent3"/>
                </a:solidFill>
              </a:rPr>
              <a:t>dias</a:t>
            </a:r>
            <a:r>
              <a:rPr lang="en-US" altLang="en-US" dirty="0" smtClean="0"/>
              <a:t>)</a:t>
            </a:r>
            <a:endParaRPr lang="en-US" altLang="en-US" dirty="0"/>
          </a:p>
          <a:p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/>
          </a:p>
          <a:p>
            <a:r>
              <a:rPr lang="en-US" altLang="en-US" dirty="0" smtClean="0"/>
              <a:t>Taxa de </a:t>
            </a:r>
            <a:r>
              <a:rPr lang="en-US" altLang="en-US" dirty="0" err="1" smtClean="0"/>
              <a:t>evas</a:t>
            </a:r>
            <a:r>
              <a:rPr lang="pt-BR" altLang="en-US" dirty="0" err="1" smtClean="0"/>
              <a:t>ão</a:t>
            </a:r>
            <a:r>
              <a:rPr lang="en-US" altLang="en-US" dirty="0" smtClean="0"/>
              <a:t>: </a:t>
            </a:r>
            <a:r>
              <a:rPr lang="en-US" altLang="en-US" b="1" u="sng" dirty="0" smtClean="0"/>
              <a:t>11,9</a:t>
            </a:r>
            <a:r>
              <a:rPr lang="en-US" altLang="en-US" b="1" u="sng" dirty="0"/>
              <a:t>%</a:t>
            </a:r>
          </a:p>
          <a:p>
            <a:r>
              <a:rPr lang="en-US" altLang="en-US" dirty="0" err="1" smtClean="0"/>
              <a:t>Clientes</a:t>
            </a:r>
            <a:r>
              <a:rPr lang="en-US" altLang="en-US" dirty="0" smtClean="0"/>
              <a:t> fi</a:t>
            </a:r>
            <a:r>
              <a:rPr lang="pt-BR" altLang="en-US" dirty="0" err="1" smtClean="0"/>
              <a:t>éis</a:t>
            </a:r>
            <a:endParaRPr lang="en-US" altLang="en-US" dirty="0"/>
          </a:p>
          <a:p>
            <a:r>
              <a:rPr lang="en-US" altLang="en-US" dirty="0" smtClean="0"/>
              <a:t>Grande </a:t>
            </a:r>
            <a:r>
              <a:rPr lang="en-US" altLang="en-US" dirty="0" err="1" smtClean="0"/>
              <a:t>segmento</a:t>
            </a:r>
            <a:r>
              <a:rPr lang="en-US" altLang="en-US" dirty="0" smtClean="0"/>
              <a:t> -- </a:t>
            </a:r>
            <a:r>
              <a:rPr lang="en-US" altLang="en-US" dirty="0"/>
              <a:t>34% </a:t>
            </a:r>
            <a:r>
              <a:rPr lang="en-US" altLang="en-US" dirty="0" smtClean="0"/>
              <a:t>da </a:t>
            </a:r>
            <a:r>
              <a:rPr lang="en-US" altLang="en-US" dirty="0" err="1" smtClean="0"/>
              <a:t>populaç</a:t>
            </a:r>
            <a:r>
              <a:rPr lang="pt-BR" altLang="en-US" dirty="0" err="1" smtClean="0"/>
              <a:t>ão</a:t>
            </a:r>
            <a:endParaRPr lang="en-US" altLang="en-US" dirty="0"/>
          </a:p>
          <a:p>
            <a:endParaRPr lang="pt-BR" dirty="0"/>
          </a:p>
        </p:txBody>
      </p:sp>
      <p:sp>
        <p:nvSpPr>
          <p:cNvPr id="6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055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ALGUMAS DESCOBERTAS SÃO “ÓBVIAS”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42</a:t>
            </a:fld>
            <a:endParaRPr lang="pt-BR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29878"/>
            <a:ext cx="8686800" cy="3394472"/>
          </a:xfrm>
        </p:spPr>
        <p:txBody>
          <a:bodyPr>
            <a:noAutofit/>
          </a:bodyPr>
          <a:lstStyle/>
          <a:p>
            <a:pPr marL="223838" indent="-223838">
              <a:lnSpc>
                <a:spcPct val="80000"/>
              </a:lnSpc>
            </a:pPr>
            <a:r>
              <a:rPr lang="pt-BR" altLang="en-US" sz="1700" dirty="0" smtClean="0"/>
              <a:t>Às vezes você pode pensar: </a:t>
            </a:r>
            <a:r>
              <a:rPr lang="pt-BR" altLang="en-US" sz="1700" b="1" dirty="0" smtClean="0"/>
              <a:t>“Mas essa regra é óbvia, eu já sabia disso”</a:t>
            </a:r>
            <a:endParaRPr lang="en-US" altLang="en-US" sz="1700" dirty="0"/>
          </a:p>
          <a:p>
            <a:pPr marL="223838" indent="-223838">
              <a:lnSpc>
                <a:spcPct val="80000"/>
              </a:lnSpc>
            </a:pPr>
            <a:r>
              <a:rPr lang="en-US" altLang="en-US" sz="1700" dirty="0" smtClean="0"/>
              <a:t>H</a:t>
            </a:r>
            <a:r>
              <a:rPr lang="pt-BR" altLang="en-US" sz="1700" dirty="0" smtClean="0"/>
              <a:t>á muitas tendências que você pode antever antes de iniciar o processo de modelagem</a:t>
            </a:r>
            <a:r>
              <a:rPr lang="en-US" altLang="en-US" sz="1700" dirty="0" smtClean="0"/>
              <a:t>.</a:t>
            </a:r>
            <a:endParaRPr lang="en-US" altLang="en-US" sz="1700" dirty="0"/>
          </a:p>
          <a:p>
            <a:pPr marL="223838" indent="-223838">
              <a:lnSpc>
                <a:spcPct val="150000"/>
              </a:lnSpc>
            </a:pPr>
            <a:r>
              <a:rPr lang="en-US" altLang="en-US" sz="1700" u="sng" dirty="0" smtClean="0"/>
              <a:t>Mas </a:t>
            </a:r>
            <a:r>
              <a:rPr lang="en-US" altLang="en-US" sz="1700" u="sng" dirty="0" err="1" smtClean="0"/>
              <a:t>lembre</a:t>
            </a:r>
            <a:r>
              <a:rPr lang="en-US" altLang="en-US" sz="1700" u="sng" dirty="0" smtClean="0"/>
              <a:t>-se </a:t>
            </a:r>
            <a:r>
              <a:rPr lang="en-US" altLang="en-US" sz="1700" u="sng" dirty="0" err="1" smtClean="0"/>
              <a:t>que</a:t>
            </a:r>
            <a:r>
              <a:rPr lang="en-US" altLang="en-US" sz="1700" u="sng" dirty="0" smtClean="0"/>
              <a:t> a </a:t>
            </a:r>
            <a:r>
              <a:rPr lang="en-US" altLang="en-US" sz="1700" u="sng" dirty="0" err="1" smtClean="0"/>
              <a:t>modelagem</a:t>
            </a:r>
            <a:r>
              <a:rPr lang="en-US" altLang="en-US" sz="1700" u="sng" dirty="0" smtClean="0"/>
              <a:t> </a:t>
            </a:r>
            <a:r>
              <a:rPr lang="en-US" altLang="en-US" sz="1700" u="sng" dirty="0" err="1" smtClean="0"/>
              <a:t>preditiva</a:t>
            </a:r>
            <a:r>
              <a:rPr lang="en-US" altLang="en-US" sz="1700" u="sng" dirty="0" smtClean="0"/>
              <a:t>…</a:t>
            </a:r>
            <a:endParaRPr lang="en-US" altLang="en-US" sz="1700" u="sng" dirty="0"/>
          </a:p>
          <a:p>
            <a:pPr marL="223838" indent="-223838">
              <a:lnSpc>
                <a:spcPct val="150000"/>
              </a:lnSpc>
            </a:pPr>
            <a:r>
              <a:rPr lang="en-US" altLang="en-US" sz="1700" b="1" dirty="0" smtClean="0">
                <a:solidFill>
                  <a:schemeClr val="accent3"/>
                </a:solidFill>
              </a:rPr>
              <a:t>▶</a:t>
            </a:r>
            <a:r>
              <a:rPr lang="en-US" altLang="en-US" sz="1700" b="1" dirty="0" smtClean="0"/>
              <a:t> </a:t>
            </a:r>
            <a:r>
              <a:rPr lang="en-US" altLang="en-US" sz="1700" b="1" dirty="0" err="1"/>
              <a:t>Otimiza</a:t>
            </a:r>
            <a:r>
              <a:rPr lang="en-US" altLang="en-US" sz="1700" b="1" dirty="0"/>
              <a:t> </a:t>
            </a:r>
            <a:r>
              <a:rPr lang="en-US" altLang="en-US" sz="1700" dirty="0" smtClean="0"/>
              <a:t>a </a:t>
            </a:r>
            <a:r>
              <a:rPr lang="en-US" altLang="en-US" sz="1700" dirty="0" err="1" smtClean="0"/>
              <a:t>escolha</a:t>
            </a:r>
            <a:r>
              <a:rPr lang="en-US" altLang="en-US" sz="1700" dirty="0" smtClean="0"/>
              <a:t> de </a:t>
            </a:r>
            <a:r>
              <a:rPr lang="en-US" altLang="en-US" sz="1700" dirty="0" err="1" smtClean="0"/>
              <a:t>quais</a:t>
            </a:r>
            <a:r>
              <a:rPr lang="en-US" altLang="en-US" sz="1700" dirty="0" smtClean="0"/>
              <a:t> tend</a:t>
            </a:r>
            <a:r>
              <a:rPr lang="pt-BR" altLang="en-US" sz="1700" dirty="0" err="1" smtClean="0"/>
              <a:t>ências</a:t>
            </a:r>
            <a:r>
              <a:rPr lang="pt-BR" altLang="en-US" sz="1700" dirty="0" smtClean="0"/>
              <a:t> (i.e., </a:t>
            </a:r>
            <a:r>
              <a:rPr lang="pt-BR" altLang="en-US" sz="1700" b="1" dirty="0" smtClean="0"/>
              <a:t>variáveis</a:t>
            </a:r>
            <a:r>
              <a:rPr lang="pt-BR" altLang="en-US" sz="1700" dirty="0" smtClean="0"/>
              <a:t>) são levadas em conta, e em qual ordem</a:t>
            </a:r>
            <a:endParaRPr lang="en-US" altLang="en-US" sz="1700" dirty="0"/>
          </a:p>
          <a:p>
            <a:pPr marL="223838" indent="-223838">
              <a:lnSpc>
                <a:spcPct val="150000"/>
              </a:lnSpc>
            </a:pPr>
            <a:r>
              <a:rPr lang="en-US" altLang="en-US" sz="1700" b="1" dirty="0">
                <a:solidFill>
                  <a:schemeClr val="accent3"/>
                </a:solidFill>
              </a:rPr>
              <a:t>▶</a:t>
            </a:r>
            <a:r>
              <a:rPr lang="en-US" altLang="en-US" sz="1700" b="1" dirty="0"/>
              <a:t> </a:t>
            </a:r>
            <a:r>
              <a:rPr lang="en-US" altLang="en-US" sz="1700" b="1" dirty="0" err="1"/>
              <a:t>Otimiza</a:t>
            </a:r>
            <a:r>
              <a:rPr lang="en-US" altLang="en-US" sz="1700" dirty="0" smtClean="0"/>
              <a:t> a </a:t>
            </a:r>
            <a:r>
              <a:rPr lang="en-US" altLang="en-US" sz="1700" dirty="0" err="1" smtClean="0"/>
              <a:t>definiç</a:t>
            </a:r>
            <a:r>
              <a:rPr lang="pt-BR" altLang="en-US" sz="1700" dirty="0" err="1" smtClean="0"/>
              <a:t>ão</a:t>
            </a:r>
            <a:r>
              <a:rPr lang="pt-BR" altLang="en-US" sz="1700" dirty="0" smtClean="0"/>
              <a:t> de </a:t>
            </a:r>
            <a:r>
              <a:rPr lang="pt-BR" altLang="en-US" sz="1700" b="1" dirty="0" smtClean="0"/>
              <a:t>intervalos</a:t>
            </a:r>
            <a:r>
              <a:rPr lang="pt-BR" altLang="en-US" sz="1700" dirty="0" smtClean="0"/>
              <a:t>, tais como </a:t>
            </a:r>
            <a:r>
              <a:rPr lang="en-US" altLang="en-US" sz="1700" dirty="0" smtClean="0">
                <a:latin typeface="Impact" pitchFamily="34" charset="0"/>
              </a:rPr>
              <a:t>“TEMPO &gt; 237,9”</a:t>
            </a:r>
            <a:endParaRPr lang="en-US" altLang="en-US" sz="1700" b="1" dirty="0" smtClean="0"/>
          </a:p>
          <a:p>
            <a:pPr marL="223838" indent="-223838">
              <a:lnSpc>
                <a:spcPct val="150000"/>
              </a:lnSpc>
            </a:pPr>
            <a:r>
              <a:rPr lang="en-US" altLang="en-US" sz="1700" b="1" dirty="0">
                <a:solidFill>
                  <a:schemeClr val="accent3"/>
                </a:solidFill>
              </a:rPr>
              <a:t>▶</a:t>
            </a:r>
            <a:r>
              <a:rPr lang="en-US" altLang="en-US" sz="1700" b="1" dirty="0"/>
              <a:t> </a:t>
            </a:r>
            <a:r>
              <a:rPr lang="en-US" altLang="en-US" sz="1700" dirty="0" err="1" smtClean="0"/>
              <a:t>Tamb</a:t>
            </a:r>
            <a:r>
              <a:rPr lang="pt-BR" altLang="en-US" sz="1700" dirty="0" err="1" smtClean="0"/>
              <a:t>ém</a:t>
            </a:r>
            <a:r>
              <a:rPr lang="pt-BR" altLang="en-US" sz="1700" dirty="0" smtClean="0"/>
              <a:t> </a:t>
            </a:r>
            <a:r>
              <a:rPr lang="pt-BR" altLang="en-US" sz="1700" b="1" dirty="0" smtClean="0"/>
              <a:t>desvendará tendências antes desconhecidas</a:t>
            </a:r>
            <a:r>
              <a:rPr lang="pt-BR" altLang="en-US" sz="1700" dirty="0" smtClean="0"/>
              <a:t> e que podem ser surpreendentes</a:t>
            </a:r>
            <a:endParaRPr lang="en-US" altLang="en-US" sz="1700" dirty="0"/>
          </a:p>
          <a:p>
            <a:pPr marL="223838" indent="-223838">
              <a:lnSpc>
                <a:spcPct val="150000"/>
              </a:lnSpc>
            </a:pPr>
            <a:r>
              <a:rPr lang="en-US" altLang="en-US" sz="1700" b="1" dirty="0">
                <a:solidFill>
                  <a:schemeClr val="accent3"/>
                </a:solidFill>
              </a:rPr>
              <a:t>▶</a:t>
            </a:r>
            <a:r>
              <a:rPr lang="en-US" altLang="en-US" sz="1700" b="1" dirty="0"/>
              <a:t> </a:t>
            </a:r>
            <a:r>
              <a:rPr lang="en-US" altLang="en-US" sz="1700" dirty="0" err="1" smtClean="0"/>
              <a:t>Encontrar</a:t>
            </a:r>
            <a:r>
              <a:rPr lang="pt-BR" altLang="en-US" sz="1700" dirty="0" smtClean="0"/>
              <a:t>á uma maneira de </a:t>
            </a:r>
            <a:r>
              <a:rPr lang="pt-BR" altLang="en-US" sz="1700" b="1" dirty="0" smtClean="0"/>
              <a:t>combinar um grande número de fatores preditivos</a:t>
            </a:r>
            <a:endParaRPr lang="en-US" altLang="en-US" sz="1700" dirty="0" smtClean="0"/>
          </a:p>
          <a:p>
            <a:pPr marL="223838" indent="-223838"/>
            <a:r>
              <a:rPr lang="en-US" altLang="en-US" sz="1700" b="1" dirty="0">
                <a:solidFill>
                  <a:schemeClr val="accent3"/>
                </a:solidFill>
              </a:rPr>
              <a:t>▶</a:t>
            </a:r>
            <a:r>
              <a:rPr lang="en-US" altLang="en-US" sz="1700" b="1" dirty="0"/>
              <a:t> </a:t>
            </a:r>
            <a:r>
              <a:rPr lang="en-US" altLang="en-US" sz="1700" dirty="0" err="1" smtClean="0"/>
              <a:t>Combinar</a:t>
            </a:r>
            <a:r>
              <a:rPr lang="pt-BR" altLang="en-US" sz="1700" dirty="0" smtClean="0"/>
              <a:t>á</a:t>
            </a:r>
            <a:r>
              <a:rPr lang="en-US" altLang="en-US" sz="1700" dirty="0" smtClean="0"/>
              <a:t> as </a:t>
            </a:r>
            <a:r>
              <a:rPr lang="en-US" altLang="en-US" sz="1700" dirty="0" err="1" smtClean="0"/>
              <a:t>vari</a:t>
            </a:r>
            <a:r>
              <a:rPr lang="pt-BR" altLang="en-US" sz="1700" dirty="0" err="1" smtClean="0"/>
              <a:t>áveis</a:t>
            </a:r>
            <a:r>
              <a:rPr lang="pt-BR" altLang="en-US" sz="1700" dirty="0" smtClean="0"/>
              <a:t> preditivas usando </a:t>
            </a:r>
            <a:r>
              <a:rPr lang="pt-BR" altLang="en-US" sz="1700" b="1" dirty="0" smtClean="0"/>
              <a:t>matemática altamente sofisticada</a:t>
            </a:r>
            <a:r>
              <a:rPr lang="pt-BR" altLang="en-US" sz="1700" dirty="0" smtClean="0"/>
              <a:t> no caso de métodos mais avançados como redes neurais e </a:t>
            </a:r>
            <a:r>
              <a:rPr lang="pt-BR" altLang="en-US" sz="1700" dirty="0" err="1" smtClean="0"/>
              <a:t>TreeNet</a:t>
            </a:r>
            <a:r>
              <a:rPr lang="pt-BR" altLang="en-US" sz="1700" dirty="0"/>
              <a:t/>
            </a:r>
            <a:br>
              <a:rPr lang="pt-BR" altLang="en-US" sz="1700" dirty="0"/>
            </a:br>
            <a:endParaRPr lang="en-US" altLang="en-US" sz="1700" dirty="0"/>
          </a:p>
          <a:p>
            <a:pPr marL="223838" indent="-223838" algn="ctr">
              <a:lnSpc>
                <a:spcPct val="80000"/>
              </a:lnSpc>
            </a:pPr>
            <a:r>
              <a:rPr lang="en-US" altLang="en-US" sz="1700" u="sng" dirty="0" err="1" smtClean="0"/>
              <a:t>Tudo</a:t>
            </a:r>
            <a:r>
              <a:rPr lang="en-US" altLang="en-US" sz="1700" u="sng" dirty="0" smtClean="0"/>
              <a:t> </a:t>
            </a:r>
            <a:r>
              <a:rPr lang="en-US" altLang="en-US" sz="1700" u="sng" dirty="0" err="1" smtClean="0"/>
              <a:t>isso</a:t>
            </a:r>
            <a:r>
              <a:rPr lang="en-US" altLang="en-US" sz="1700" u="sng" dirty="0" smtClean="0"/>
              <a:t> para </a:t>
            </a:r>
            <a:r>
              <a:rPr lang="en-US" altLang="en-US" sz="1700" u="sng" dirty="0" err="1" smtClean="0"/>
              <a:t>melhorar</a:t>
            </a:r>
            <a:r>
              <a:rPr lang="en-US" altLang="en-US" sz="1700" u="sng" dirty="0" smtClean="0"/>
              <a:t> o </a:t>
            </a:r>
            <a:r>
              <a:rPr lang="en-US" altLang="en-US" sz="1700" u="sng" dirty="0" err="1" smtClean="0"/>
              <a:t>desempenho</a:t>
            </a:r>
            <a:r>
              <a:rPr lang="en-US" altLang="en-US" sz="1700" u="sng" dirty="0" smtClean="0"/>
              <a:t> </a:t>
            </a:r>
            <a:r>
              <a:rPr lang="en-US" altLang="en-US" sz="1700" u="sng" dirty="0" err="1" smtClean="0"/>
              <a:t>preditivo</a:t>
            </a:r>
            <a:r>
              <a:rPr lang="en-US" altLang="en-US" sz="1700" u="sng" dirty="0" smtClean="0"/>
              <a:t> </a:t>
            </a:r>
            <a:r>
              <a:rPr lang="en-US" altLang="en-US" sz="1700" b="1" i="1" u="sng" dirty="0" err="1" smtClean="0"/>
              <a:t>geral</a:t>
            </a:r>
            <a:r>
              <a:rPr lang="en-US" altLang="en-US" sz="1700" u="sng" dirty="0" smtClean="0"/>
              <a:t>.</a:t>
            </a:r>
            <a:endParaRPr lang="en-US" altLang="en-US" sz="1700" u="sng" dirty="0"/>
          </a:p>
          <a:p>
            <a:pPr marL="223838" indent="-223838">
              <a:lnSpc>
                <a:spcPct val="80000"/>
              </a:lnSpc>
            </a:pPr>
            <a:endParaRPr lang="en-US" altLang="en-US" sz="1700" u="sng" dirty="0"/>
          </a:p>
          <a:p>
            <a:endParaRPr lang="pt-BR" sz="1700" dirty="0"/>
          </a:p>
        </p:txBody>
      </p:sp>
      <p:sp>
        <p:nvSpPr>
          <p:cNvPr id="7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102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GR</a:t>
            </a:r>
            <a:r>
              <a:rPr lang="pt-BR" u="sng" dirty="0" smtClean="0"/>
              <a:t>ÁFICO DE GANHO</a:t>
            </a:r>
            <a:r>
              <a:rPr lang="pt-BR" dirty="0" smtClean="0"/>
              <a:t> DE DESEMPENHO PREDITIVO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" r="101"/>
          <a:stretch/>
        </p:blipFill>
        <p:spPr>
          <a:xfrm>
            <a:off x="609601" y="895350"/>
            <a:ext cx="7619999" cy="390749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43</a:t>
            </a:fld>
            <a:endParaRPr lang="pt-BR" dirty="0"/>
          </a:p>
        </p:txBody>
      </p:sp>
      <p:sp>
        <p:nvSpPr>
          <p:cNvPr id="7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393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434579"/>
            <a:ext cx="8686800" cy="460771"/>
          </a:xfrm>
        </p:spPr>
        <p:txBody>
          <a:bodyPr/>
          <a:lstStyle/>
          <a:p>
            <a:r>
              <a:rPr lang="pt-BR" dirty="0" smtClean="0"/>
              <a:t>VAREJO ONLINE: IDENTIFICANDO CLIENTES DE COMPRA ÚNICA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971550"/>
            <a:ext cx="8610600" cy="3394472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en-US" sz="2400" dirty="0" err="1" smtClean="0"/>
              <a:t>Muitos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clientes</a:t>
            </a:r>
            <a:r>
              <a:rPr lang="en-US" altLang="en-US" sz="2400" dirty="0" smtClean="0"/>
              <a:t> de “</a:t>
            </a:r>
            <a:r>
              <a:rPr lang="en-US" altLang="en-US" sz="2400" dirty="0" err="1" smtClean="0"/>
              <a:t>uma</a:t>
            </a:r>
            <a:r>
              <a:rPr lang="en-US" altLang="en-US" sz="2400" dirty="0" smtClean="0"/>
              <a:t> s</a:t>
            </a:r>
            <a:r>
              <a:rPr lang="pt-BR" altLang="en-US" sz="2400" dirty="0" smtClean="0"/>
              <a:t>ó compra” vêm de mecanismos de busca</a:t>
            </a:r>
            <a:endParaRPr lang="en-US" altLang="en-US" sz="2400" dirty="0" smtClean="0"/>
          </a:p>
          <a:p>
            <a:pPr lvl="1"/>
            <a:r>
              <a:rPr lang="en-US" altLang="en-US" sz="2400" i="1" dirty="0" smtClean="0"/>
              <a:t>- </a:t>
            </a:r>
            <a:r>
              <a:rPr lang="en-US" altLang="en-US" sz="2400" i="1" dirty="0" err="1" smtClean="0"/>
              <a:t>Principalmente</a:t>
            </a:r>
            <a:r>
              <a:rPr lang="en-US" altLang="en-US" sz="2400" i="1" dirty="0" smtClean="0"/>
              <a:t> para </a:t>
            </a:r>
            <a:r>
              <a:rPr lang="en-US" altLang="en-US" sz="2400" i="1" dirty="0" err="1" smtClean="0"/>
              <a:t>uma</a:t>
            </a:r>
            <a:r>
              <a:rPr lang="en-US" altLang="en-US" sz="2400" i="1" dirty="0" smtClean="0"/>
              <a:t> </a:t>
            </a:r>
            <a:r>
              <a:rPr lang="en-US" altLang="en-US" sz="2400" i="1" dirty="0" err="1" smtClean="0"/>
              <a:t>loja</a:t>
            </a:r>
            <a:r>
              <a:rPr lang="en-US" altLang="en-US" sz="2400" i="1" dirty="0" smtClean="0"/>
              <a:t> de </a:t>
            </a:r>
            <a:r>
              <a:rPr lang="en-US" altLang="en-US" sz="2400" i="1" dirty="0" err="1" smtClean="0"/>
              <a:t>nicho</a:t>
            </a:r>
            <a:r>
              <a:rPr lang="en-US" altLang="en-US" sz="2400" i="1" dirty="0" smtClean="0"/>
              <a:t>: tacos de </a:t>
            </a:r>
            <a:r>
              <a:rPr lang="en-US" altLang="en-US" sz="2400" i="1" dirty="0" err="1" smtClean="0"/>
              <a:t>beisebol</a:t>
            </a:r>
            <a:r>
              <a:rPr lang="en-US" altLang="en-US" sz="2400" i="1" dirty="0" smtClean="0"/>
              <a:t/>
            </a:r>
            <a:br>
              <a:rPr lang="en-US" altLang="en-US" sz="2400" i="1" dirty="0" smtClean="0"/>
            </a:br>
            <a:endParaRPr lang="en-US" altLang="en-US" sz="2400" i="1" dirty="0"/>
          </a:p>
          <a:p>
            <a:pPr marL="342900" indent="-342900">
              <a:buFont typeface="Arial" charset="0"/>
              <a:buChar char="•"/>
            </a:pPr>
            <a:r>
              <a:rPr lang="en-US" altLang="en-US" sz="2400" dirty="0" err="1" smtClean="0"/>
              <a:t>Clientes</a:t>
            </a:r>
            <a:r>
              <a:rPr lang="en-US" altLang="en-US" sz="2400" dirty="0" smtClean="0"/>
              <a:t> de </a:t>
            </a:r>
            <a:r>
              <a:rPr lang="en-US" altLang="en-US" sz="2400" dirty="0" err="1" smtClean="0"/>
              <a:t>compra</a:t>
            </a:r>
            <a:r>
              <a:rPr lang="en-US" altLang="en-US" sz="2400" dirty="0" smtClean="0"/>
              <a:t> </a:t>
            </a:r>
            <a:r>
              <a:rPr lang="pt-BR" altLang="en-US" sz="2400" dirty="0" smtClean="0"/>
              <a:t>única têm interesse no produto</a:t>
            </a:r>
            <a:endParaRPr lang="en-US" altLang="en-US" sz="2400" dirty="0"/>
          </a:p>
          <a:p>
            <a:pPr marL="342900" indent="-342900">
              <a:buFont typeface="Arial" charset="0"/>
              <a:buChar char="•"/>
            </a:pPr>
            <a:r>
              <a:rPr lang="pt-BR" altLang="en-US" sz="2400" dirty="0" smtClean="0"/>
              <a:t>Muitos atributos comportamentais e demográficos de clientes de compra única são conhecidos</a:t>
            </a:r>
            <a:endParaRPr lang="en-US" alt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altLang="en-US" sz="2400" b="1" i="1" dirty="0" err="1" smtClean="0"/>
              <a:t>Pouqu</a:t>
            </a:r>
            <a:r>
              <a:rPr lang="pt-BR" altLang="en-US" sz="2400" b="1" i="1" dirty="0" err="1" smtClean="0"/>
              <a:t>íssimos</a:t>
            </a:r>
            <a:r>
              <a:rPr lang="pt-BR" altLang="en-US" sz="2400" b="1" i="1" dirty="0" smtClean="0"/>
              <a:t> clientes que compram pela primeira vez retornam</a:t>
            </a:r>
            <a:r>
              <a:rPr lang="en-US" altLang="en-US" sz="2400" b="1" i="1" dirty="0"/>
              <a:t> </a:t>
            </a:r>
            <a:r>
              <a:rPr lang="en-US" altLang="en-US" sz="2400" b="1" i="1" dirty="0" smtClean="0"/>
              <a:t>–</a:t>
            </a:r>
          </a:p>
          <a:p>
            <a:pPr lvl="1"/>
            <a:r>
              <a:rPr lang="pt-BR" altLang="en-US" sz="2400" b="1" i="1" dirty="0" smtClean="0"/>
              <a:t>- É possível prever quem são estes clientes</a:t>
            </a:r>
            <a:r>
              <a:rPr lang="en-US" altLang="en-US" sz="2400" b="1" i="1" dirty="0" smtClean="0"/>
              <a:t>?</a:t>
            </a:r>
            <a:endParaRPr lang="en-US" altLang="en-US" sz="2400" b="1" i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643" t="71809" b="8192"/>
          <a:stretch/>
        </p:blipFill>
        <p:spPr>
          <a:xfrm>
            <a:off x="8458200" y="1031081"/>
            <a:ext cx="653207" cy="550069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704" y="3638550"/>
            <a:ext cx="1063096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44</a:t>
            </a:fld>
            <a:endParaRPr lang="pt-BR" dirty="0"/>
          </a:p>
        </p:txBody>
      </p:sp>
      <p:sp>
        <p:nvSpPr>
          <p:cNvPr id="8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6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63179"/>
            <a:ext cx="8229600" cy="460771"/>
          </a:xfrm>
        </p:spPr>
        <p:txBody>
          <a:bodyPr/>
          <a:lstStyle/>
          <a:p>
            <a:r>
              <a:rPr lang="pt-BR" dirty="0" smtClean="0"/>
              <a:t>CLIENTES QUE FARIAM COMPRA ÚNICA CONVERTIDOS POR </a:t>
            </a:r>
            <a:r>
              <a:rPr lang="pt-BR" dirty="0"/>
              <a:t>MODELO DE SEGMENTAÇÃO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3400" y="3276459"/>
            <a:ext cx="3124200" cy="1352691"/>
          </a:xfrm>
          <a:solidFill>
            <a:schemeClr val="accent3"/>
          </a:solidFill>
        </p:spPr>
        <p:txBody>
          <a:bodyPr>
            <a:normAutofit lnSpcReduction="10000"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Predição gerada </a:t>
            </a:r>
            <a:br>
              <a:rPr lang="pt-BR" sz="2000" b="1" dirty="0" smtClean="0">
                <a:solidFill>
                  <a:schemeClr val="bg1"/>
                </a:solidFill>
              </a:rPr>
            </a:br>
            <a:r>
              <a:rPr lang="pt-BR" sz="2000" b="1" dirty="0" smtClean="0">
                <a:solidFill>
                  <a:schemeClr val="bg1"/>
                </a:solidFill>
              </a:rPr>
              <a:t>a partir de um modelo</a:t>
            </a:r>
            <a:br>
              <a:rPr lang="pt-BR" sz="2000" b="1" dirty="0" smtClean="0">
                <a:solidFill>
                  <a:schemeClr val="bg1"/>
                </a:solidFill>
              </a:rPr>
            </a:br>
            <a:r>
              <a:rPr lang="pt-BR" sz="800" b="1" dirty="0" smtClean="0">
                <a:solidFill>
                  <a:schemeClr val="bg1"/>
                </a:solidFill>
              </a:rPr>
              <a:t/>
            </a:r>
            <a:br>
              <a:rPr lang="pt-BR" sz="800" b="1" dirty="0" smtClean="0">
                <a:solidFill>
                  <a:schemeClr val="bg1"/>
                </a:solidFill>
              </a:rPr>
            </a:br>
            <a:r>
              <a:rPr lang="pt-BR" sz="1400" dirty="0" smtClean="0">
                <a:solidFill>
                  <a:schemeClr val="bg1"/>
                </a:solidFill>
              </a:rPr>
              <a:t>Clientes que acabam de realizar a primeira compra, transação ou período de experimentação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495800" y="1477772"/>
            <a:ext cx="2133600" cy="8954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dirty="0" smtClean="0"/>
              <a:t>Campanha </a:t>
            </a:r>
            <a:r>
              <a:rPr lang="pt-BR" sz="2000" b="1" dirty="0"/>
              <a:t>s</a:t>
            </a:r>
            <a:r>
              <a:rPr lang="pt-BR" sz="2000" b="1" dirty="0" smtClean="0"/>
              <a:t>egmentada</a:t>
            </a:r>
          </a:p>
          <a:p>
            <a:pPr algn="ctr"/>
            <a:r>
              <a:rPr lang="pt-BR" sz="1400" dirty="0" smtClean="0"/>
              <a:t>Para reter esses </a:t>
            </a:r>
            <a:br>
              <a:rPr lang="pt-BR" sz="1400" dirty="0" smtClean="0"/>
            </a:br>
            <a:r>
              <a:rPr lang="pt-BR" sz="1400" dirty="0" smtClean="0"/>
              <a:t>novos clientes</a:t>
            </a:r>
            <a:endParaRPr lang="pt-BR" sz="1400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7361798" y="2419350"/>
            <a:ext cx="1629802" cy="10857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</a:rPr>
              <a:t>Base de clientes que retornam</a:t>
            </a: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495800" y="3333750"/>
            <a:ext cx="2133600" cy="11456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 smtClean="0"/>
              <a:t>Base de clientes </a:t>
            </a:r>
            <a:br>
              <a:rPr lang="pt-BR" sz="1600" b="1" dirty="0" smtClean="0"/>
            </a:br>
            <a:r>
              <a:rPr lang="pt-BR" sz="1600" b="1" dirty="0" smtClean="0"/>
              <a:t>que retornam</a:t>
            </a:r>
          </a:p>
          <a:p>
            <a:pPr algn="ctr"/>
            <a:r>
              <a:rPr lang="pt-BR" sz="1600" dirty="0" smtClean="0"/>
              <a:t>Retornarão de </a:t>
            </a:r>
            <a:br>
              <a:rPr lang="pt-BR" sz="1600" dirty="0" smtClean="0"/>
            </a:br>
            <a:r>
              <a:rPr lang="pt-BR" sz="1600" dirty="0" smtClean="0"/>
              <a:t>qualquer maneira</a:t>
            </a:r>
            <a:endParaRPr lang="pt-BR" sz="1600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33400" y="1504950"/>
            <a:ext cx="3124200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dirty="0" smtClean="0"/>
              <a:t>Clientes de compra única</a:t>
            </a:r>
          </a:p>
          <a:p>
            <a:pPr algn="ctr"/>
            <a:r>
              <a:rPr lang="pt-BR" sz="1500" dirty="0" smtClean="0"/>
              <a:t>Não retornarão sem algum tipo de incentivo</a:t>
            </a:r>
            <a:endParaRPr lang="pt-BR" sz="1500" dirty="0"/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838200" y="2705241"/>
            <a:ext cx="1257300" cy="39990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 dirty="0" smtClean="0"/>
              <a:t>80%</a:t>
            </a:r>
            <a:endParaRPr lang="pt-BR" sz="2800" b="1" dirty="0"/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6705600" y="1428750"/>
            <a:ext cx="1720802" cy="72304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i="1" dirty="0" smtClean="0">
                <a:solidFill>
                  <a:schemeClr val="accent3"/>
                </a:solidFill>
              </a:rPr>
              <a:t>Conversão de </a:t>
            </a:r>
            <a:r>
              <a:rPr lang="pt-BR" sz="1400" b="1" i="1" dirty="0">
                <a:solidFill>
                  <a:schemeClr val="accent3"/>
                </a:solidFill>
              </a:rPr>
              <a:t>3% </a:t>
            </a:r>
            <a:endParaRPr lang="pt-BR" sz="1400" b="1" i="1" dirty="0" smtClean="0">
              <a:solidFill>
                <a:schemeClr val="accent3"/>
              </a:solidFill>
            </a:endParaRPr>
          </a:p>
          <a:p>
            <a:pPr algn="ctr"/>
            <a:r>
              <a:rPr lang="pt-BR" sz="1400" b="1" i="1" dirty="0" smtClean="0"/>
              <a:t>Aumento de 12% no crescimento</a:t>
            </a:r>
            <a:endParaRPr lang="pt-BR" sz="14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45</a:t>
            </a:fld>
            <a:endParaRPr lang="pt-BR" dirty="0"/>
          </a:p>
        </p:txBody>
      </p:sp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3581400" y="3237554"/>
            <a:ext cx="990600" cy="4399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 dirty="0"/>
              <a:t>2</a:t>
            </a:r>
            <a:r>
              <a:rPr lang="pt-BR" sz="2800" b="1" dirty="0" smtClean="0"/>
              <a:t>0%</a:t>
            </a:r>
            <a:endParaRPr lang="pt-BR" sz="2800" b="1" dirty="0"/>
          </a:p>
        </p:txBody>
      </p:sp>
      <p:sp>
        <p:nvSpPr>
          <p:cNvPr id="20" name="Up Arrow 19"/>
          <p:cNvSpPr/>
          <p:nvPr/>
        </p:nvSpPr>
        <p:spPr>
          <a:xfrm>
            <a:off x="1960100" y="2528763"/>
            <a:ext cx="533400" cy="638282"/>
          </a:xfrm>
          <a:prstGeom prst="up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Up Arrow 20"/>
          <p:cNvSpPr/>
          <p:nvPr/>
        </p:nvSpPr>
        <p:spPr>
          <a:xfrm rot="5400000">
            <a:off x="3801845" y="3706595"/>
            <a:ext cx="533400" cy="702110"/>
          </a:xfrm>
          <a:prstGeom prst="up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 rot="5400000">
            <a:off x="3786241" y="1604909"/>
            <a:ext cx="533400" cy="638282"/>
          </a:xfrm>
          <a:prstGeom prst="up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 rot="7646953">
            <a:off x="6717172" y="2155143"/>
            <a:ext cx="533400" cy="484454"/>
          </a:xfrm>
          <a:prstGeom prst="up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 rot="3724232">
            <a:off x="6709568" y="3199631"/>
            <a:ext cx="533400" cy="484454"/>
          </a:xfrm>
          <a:prstGeom prst="up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spaço Reservado para Conteúdo 2"/>
          <p:cNvSpPr txBox="1">
            <a:spLocks/>
          </p:cNvSpPr>
          <p:nvPr/>
        </p:nvSpPr>
        <p:spPr>
          <a:xfrm>
            <a:off x="6705600" y="3867150"/>
            <a:ext cx="1720802" cy="56797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i="1" dirty="0" smtClean="0"/>
              <a:t>Crescimento</a:t>
            </a:r>
            <a:r>
              <a:rPr lang="pt-BR" sz="1400" b="1" i="1"/>
              <a:t/>
            </a:r>
            <a:br>
              <a:rPr lang="pt-BR" sz="1400" b="1" i="1"/>
            </a:br>
            <a:r>
              <a:rPr lang="pt-BR" sz="1400" b="1" i="1" smtClean="0"/>
              <a:t>existente</a:t>
            </a:r>
          </a:p>
        </p:txBody>
      </p:sp>
      <p:sp>
        <p:nvSpPr>
          <p:cNvPr id="25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585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86979"/>
            <a:ext cx="8534400" cy="460771"/>
          </a:xfrm>
        </p:spPr>
        <p:txBody>
          <a:bodyPr/>
          <a:lstStyle/>
          <a:p>
            <a:r>
              <a:rPr lang="pt-BR" smtClean="0"/>
              <a:t>VARIÁVEIS CONHECIDAS SOBRE CLIENTES QUE COMPRAM PELA PRIMEIRA VEZ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10878"/>
            <a:ext cx="8229600" cy="3394472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b="1" i="1" dirty="0" smtClean="0"/>
              <a:t>ITEM_QTD</a:t>
            </a:r>
            <a:endParaRPr lang="en-US" altLang="en-US" sz="2400" b="1" i="1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i="1" dirty="0"/>
              <a:t>TOTAL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i="1" dirty="0"/>
              <a:t>IMPOSTO_ENTREGA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b="1" i="1" dirty="0" smtClean="0"/>
              <a:t>PAGINA_ORIGEM</a:t>
            </a:r>
            <a:endParaRPr lang="en-US" altLang="en-US" sz="2400" b="1" i="1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i="1" dirty="0" smtClean="0"/>
              <a:t>PESSOAS_POR_RESIDENCIA</a:t>
            </a:r>
            <a:endParaRPr lang="en-US" altLang="en-US" sz="2400" i="1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i="1" dirty="0" smtClean="0"/>
              <a:t>ELEVAÇ</a:t>
            </a:r>
            <a:r>
              <a:rPr lang="pt-BR" altLang="en-US" sz="2400" i="1" dirty="0" smtClean="0"/>
              <a:t>ÃO</a:t>
            </a:r>
            <a:endParaRPr lang="en-US" altLang="en-US" sz="2400" i="1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i="1" dirty="0" smtClean="0"/>
              <a:t>EUA_REGI</a:t>
            </a:r>
            <a:r>
              <a:rPr lang="pt-BR" altLang="en-US" sz="2400" i="1" dirty="0" smtClean="0"/>
              <a:t>ÃO</a:t>
            </a:r>
            <a:endParaRPr lang="en-US" altLang="en-US" sz="2400" i="1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i="1" dirty="0" smtClean="0"/>
              <a:t>RENDA_POR_RESIDENCIA</a:t>
            </a:r>
            <a:endParaRPr lang="en-US" altLang="en-US" sz="2400" i="1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i="1" dirty="0" smtClean="0"/>
              <a:t>PRIMEIRO_PEDIDO_GRATUITO </a:t>
            </a:r>
            <a:r>
              <a:rPr lang="en-US" altLang="en-US" sz="2400" i="1" dirty="0"/>
              <a:t>(flag)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46</a:t>
            </a:fld>
            <a:endParaRPr lang="pt-BR" dirty="0"/>
          </a:p>
        </p:txBody>
      </p:sp>
      <p:sp>
        <p:nvSpPr>
          <p:cNvPr id="6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741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438150"/>
            <a:ext cx="8229600" cy="460771"/>
          </a:xfrm>
          <a:noFill/>
        </p:spPr>
        <p:txBody>
          <a:bodyPr/>
          <a:lstStyle/>
          <a:p>
            <a:r>
              <a:rPr lang="pt-BR" dirty="0" smtClean="0"/>
              <a:t>VARIÁVEL ÚNICA: PÁGINA DE REFERÊNCIA</a:t>
            </a:r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70398"/>
            <a:ext cx="8305800" cy="381115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47</a:t>
            </a:fld>
            <a:endParaRPr lang="pt-BR" dirty="0"/>
          </a:p>
        </p:txBody>
      </p:sp>
      <p:sp>
        <p:nvSpPr>
          <p:cNvPr id="6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646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SEGMENTO FIEL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ITEM_QTD </a:t>
            </a:r>
            <a:r>
              <a:rPr lang="en-US" altLang="en-US" dirty="0"/>
              <a:t>&gt; </a:t>
            </a:r>
            <a:r>
              <a:rPr lang="en-US" altLang="en-US" dirty="0" smtClean="0"/>
              <a:t>2,5</a:t>
            </a:r>
            <a:endParaRPr lang="en-US" alt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IMPOSTO_ENTREGA &lt;= </a:t>
            </a:r>
            <a:r>
              <a:rPr lang="en-US" altLang="en-US" dirty="0" smtClean="0"/>
              <a:t>8,78 </a:t>
            </a:r>
            <a:endParaRPr lang="en-US" alt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b="1" u="sng" dirty="0"/>
              <a:t>19%</a:t>
            </a:r>
            <a:r>
              <a:rPr lang="en-US" altLang="en-US" dirty="0"/>
              <a:t> </a:t>
            </a:r>
            <a:r>
              <a:rPr lang="en-US" altLang="en-US" dirty="0" err="1" smtClean="0"/>
              <a:t>retornar</a:t>
            </a:r>
            <a:r>
              <a:rPr lang="pt-BR" altLang="en-US" dirty="0" err="1" smtClean="0"/>
              <a:t>ão</a:t>
            </a:r>
            <a:r>
              <a:rPr lang="en-US" altLang="en-US" dirty="0" smtClean="0"/>
              <a:t> (versus a m</a:t>
            </a:r>
            <a:r>
              <a:rPr lang="pt-BR" altLang="en-US" dirty="0" err="1" smtClean="0"/>
              <a:t>édia</a:t>
            </a:r>
            <a:r>
              <a:rPr lang="pt-BR" altLang="en-US" dirty="0" smtClean="0"/>
              <a:t> de</a:t>
            </a:r>
            <a:r>
              <a:rPr lang="en-US" altLang="en-US" dirty="0" smtClean="0"/>
              <a:t> </a:t>
            </a:r>
            <a:r>
              <a:rPr lang="en-US" altLang="en-US" dirty="0"/>
              <a:t>10</a:t>
            </a:r>
            <a:r>
              <a:rPr lang="en-US" altLang="en-US" dirty="0" smtClean="0"/>
              <a:t>%)</a:t>
            </a:r>
            <a:endParaRPr lang="en-US" altLang="en-US" dirty="0"/>
          </a:p>
          <a:p>
            <a:endParaRPr lang="en-US" altLang="en-US" dirty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48</a:t>
            </a:fld>
            <a:endParaRPr lang="pt-BR" dirty="0"/>
          </a:p>
        </p:txBody>
      </p:sp>
      <p:sp>
        <p:nvSpPr>
          <p:cNvPr id="6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389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PREDITIVA</a:t>
            </a:r>
            <a:endParaRPr lang="pt-BR" dirty="0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533400" y="895350"/>
            <a:ext cx="8153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 i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Sua</a:t>
            </a:r>
            <a:r>
              <a:rPr lang="en-US" altLang="en-US" sz="3600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altLang="en-US" sz="3600" i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organizaç</a:t>
            </a:r>
            <a:r>
              <a:rPr lang="pt-BR" altLang="en-US" sz="3600" i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ão</a:t>
            </a:r>
            <a:r>
              <a:rPr lang="pt-BR" altLang="en-US" sz="3600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pt-BR" altLang="en-US" sz="3600" i="0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aprende</a:t>
            </a:r>
            <a:r>
              <a:rPr lang="pt-BR" altLang="en-US" sz="3600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 através de sua </a:t>
            </a:r>
            <a:r>
              <a:rPr lang="pt-BR" altLang="en-US" sz="3600" i="0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experiência coletiva</a:t>
            </a:r>
            <a:endParaRPr lang="en-US" altLang="en-US" sz="3600" u="sng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3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36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36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457200" y="2380639"/>
            <a:ext cx="7656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rgbClr val="A9A9A9"/>
              </a:buClr>
              <a:buSzPct val="110000"/>
              <a:buFontTx/>
              <a:buNone/>
            </a:pPr>
            <a:r>
              <a:rPr kumimoji="1" lang="en-US" alt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Experi</a:t>
            </a:r>
            <a:r>
              <a:rPr kumimoji="1" lang="pt-BR" alt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ê</a:t>
            </a:r>
            <a:r>
              <a:rPr kumimoji="1" lang="en-US" alt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ncia</a:t>
            </a:r>
            <a:r>
              <a:rPr kumimoji="1"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kumimoji="1" lang="en-US" alt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coletiva</a:t>
            </a:r>
            <a:r>
              <a:rPr kumimoji="1" lang="en-US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:  </a:t>
            </a:r>
            <a:r>
              <a:rPr kumimoji="1" lang="en-US" alt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Registro</a:t>
            </a:r>
            <a:r>
              <a:rPr kumimoji="1" lang="en-US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de </a:t>
            </a:r>
            <a:r>
              <a:rPr kumimoji="1" lang="en-US" alt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vendas</a:t>
            </a:r>
            <a:r>
              <a:rPr kumimoji="1" lang="en-US" altLang="en-US" sz="20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, </a:t>
            </a:r>
            <a:r>
              <a:rPr kumimoji="1" lang="en-US" altLang="en-US" sz="2000" b="1" i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perfil</a:t>
            </a:r>
            <a:r>
              <a:rPr kumimoji="1" lang="en-US" altLang="en-US" sz="20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 dos </a:t>
            </a:r>
            <a:r>
              <a:rPr kumimoji="1" lang="en-US" altLang="en-US" sz="2000" b="1" i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clientes</a:t>
            </a:r>
            <a:r>
              <a:rPr kumimoji="1" lang="en-US" altLang="en-US" sz="20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, …</a:t>
            </a:r>
            <a:endParaRPr kumimoji="1" lang="en-US" altLang="en-US" sz="20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1455759" y="4196775"/>
            <a:ext cx="73340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… e </a:t>
            </a:r>
            <a:r>
              <a:rPr kumimoji="1" lang="en-US" alt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colocar</a:t>
            </a:r>
            <a:r>
              <a:rPr kumimoji="1" lang="en-US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 </a:t>
            </a:r>
            <a:r>
              <a:rPr kumimoji="1" lang="en-US" alt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este</a:t>
            </a:r>
            <a:r>
              <a:rPr kumimoji="1" lang="en-US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 </a:t>
            </a:r>
            <a:r>
              <a:rPr kumimoji="1" lang="en-US" alt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conhecimento</a:t>
            </a:r>
            <a:r>
              <a:rPr kumimoji="1" lang="en-US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 </a:t>
            </a:r>
            <a:r>
              <a:rPr kumimoji="1" lang="en-US" alt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em</a:t>
            </a:r>
            <a:r>
              <a:rPr kumimoji="1" lang="en-US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 </a:t>
            </a:r>
            <a:r>
              <a:rPr kumimoji="1" lang="en-US" alt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aç</a:t>
            </a:r>
            <a:r>
              <a:rPr kumimoji="1" lang="pt-BR" alt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ão</a:t>
            </a:r>
            <a:r>
              <a:rPr kumimoji="1" lang="pt-B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.</a:t>
            </a:r>
            <a:endParaRPr kumimoji="1" lang="en-US" altLang="en-US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457200" y="2812920"/>
            <a:ext cx="85065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rgbClr val="A9A9A9"/>
              </a:buClr>
              <a:buSzPct val="110000"/>
              <a:buFontTx/>
              <a:buNone/>
            </a:pPr>
            <a:r>
              <a:rPr kumimoji="1" lang="en-US" altLang="en-US" sz="2000" b="1" i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Aprendizado</a:t>
            </a:r>
            <a:r>
              <a:rPr kumimoji="1" lang="en-US" altLang="en-US" sz="20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: </a:t>
            </a:r>
            <a:r>
              <a:rPr kumimoji="1" lang="pt-BR" altLang="en-US" sz="20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descoberta de </a:t>
            </a:r>
            <a:r>
              <a:rPr kumimoji="1" lang="pt-BR" alt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insights</a:t>
            </a:r>
            <a:r>
              <a:rPr kumimoji="1" lang="pt-BR" altLang="en-US" sz="20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 estratégicos e de </a:t>
            </a:r>
            <a:r>
              <a:rPr kumimoji="1" lang="pt-BR" alt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business </a:t>
            </a:r>
            <a:r>
              <a:rPr kumimoji="1" lang="pt-BR" altLang="en-US" sz="20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intelligence</a:t>
            </a:r>
            <a:endParaRPr kumimoji="1" lang="en-US" altLang="en-US" sz="2000" b="1" i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981200" y="3848040"/>
            <a:ext cx="37481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rgbClr val="A9A9A9"/>
              </a:buClr>
              <a:buSzPct val="110000"/>
              <a:buFontTx/>
              <a:buNone/>
            </a:pPr>
            <a:r>
              <a:rPr kumimoji="1" lang="en-US" alt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d</a:t>
            </a:r>
            <a:r>
              <a:rPr kumimoji="1" lang="en-US" altLang="en-US" sz="2000" b="1" i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escoberta</a:t>
            </a:r>
            <a:r>
              <a:rPr kumimoji="1" lang="en-US" altLang="en-US" sz="20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 de </a:t>
            </a:r>
            <a:r>
              <a:rPr kumimoji="1" lang="en-US" altLang="en-US" sz="2000" b="1" i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regras</a:t>
            </a:r>
            <a:r>
              <a:rPr kumimoji="1" lang="en-US" altLang="en-US" sz="20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 de </a:t>
            </a:r>
            <a:r>
              <a:rPr kumimoji="1" lang="en-US" altLang="en-US" sz="2000" b="1" i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neg</a:t>
            </a:r>
            <a:r>
              <a:rPr kumimoji="1" lang="pt-BR" altLang="en-US" sz="20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ócio</a:t>
            </a:r>
            <a:endParaRPr lang="en-US" altLang="en-US" sz="18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981200" y="3181350"/>
            <a:ext cx="6705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rgbClr val="A9A9A9"/>
              </a:buClr>
              <a:buSzPct val="110000"/>
              <a:buFontTx/>
              <a:buNone/>
            </a:pPr>
            <a:r>
              <a:rPr kumimoji="1" lang="pt-BR" altLang="en-US" sz="20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descoberta de </a:t>
            </a:r>
            <a:r>
              <a:rPr kumimoji="1" lang="pt-B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algo que tome decisões de negócio </a:t>
            </a:r>
            <a:br>
              <a:rPr kumimoji="1" lang="pt-B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</a:br>
            <a:r>
              <a:rPr kumimoji="1" lang="pt-B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automaticamente</a:t>
            </a:r>
            <a:endParaRPr kumimoji="1" lang="en-US" altLang="en-US" sz="20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11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391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SEGMENTO SEM FIDELIDADE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1" dirty="0" smtClean="0"/>
              <a:t>ESTADO </a:t>
            </a:r>
            <a:r>
              <a:rPr lang="pt-BR" altLang="en-US" sz="2400" dirty="0" smtClean="0"/>
              <a:t>é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CA, FL, GA, IL, MA, MO, NJ, or OH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1" dirty="0" smtClean="0"/>
              <a:t>PRIMEIRO_PRODUTO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pertence</a:t>
            </a:r>
            <a:r>
              <a:rPr lang="en-US" altLang="en-US" sz="2400" dirty="0" smtClean="0"/>
              <a:t> a um </a:t>
            </a:r>
            <a:r>
              <a:rPr lang="en-US" altLang="en-US" sz="2400" dirty="0" err="1" smtClean="0"/>
              <a:t>certo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conjunto</a:t>
            </a:r>
            <a:endParaRPr lang="en-US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1" dirty="0" smtClean="0"/>
              <a:t>ITEM_QTD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&lt;= </a:t>
            </a:r>
            <a:r>
              <a:rPr lang="en-US" altLang="en-US" sz="2400" dirty="0" smtClean="0"/>
              <a:t>2,5</a:t>
            </a:r>
            <a:endParaRPr lang="en-US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1" dirty="0"/>
              <a:t>IMPOSTO_ENTREGA</a:t>
            </a:r>
            <a:r>
              <a:rPr lang="en-US" altLang="en-US" sz="2400" b="1" dirty="0" smtClean="0"/>
              <a:t> </a:t>
            </a:r>
            <a:r>
              <a:rPr lang="en-US" altLang="en-US" sz="2400" dirty="0"/>
              <a:t>&lt;= </a:t>
            </a:r>
            <a:r>
              <a:rPr lang="en-US" altLang="en-US" sz="2400" dirty="0" smtClean="0"/>
              <a:t>6,89</a:t>
            </a:r>
            <a:endParaRPr lang="en-US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1" dirty="0" smtClean="0"/>
              <a:t>CODIGO_DDD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&gt; 322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1" i="1" dirty="0" smtClean="0"/>
              <a:t>[</a:t>
            </a:r>
            <a:r>
              <a:rPr lang="en-US" altLang="en-US" sz="2400" b="1" i="1" dirty="0" err="1" smtClean="0"/>
              <a:t>minoria</a:t>
            </a:r>
            <a:r>
              <a:rPr lang="en-US" altLang="en-US" sz="2400" b="1" i="1" dirty="0" smtClean="0"/>
              <a:t>]</a:t>
            </a:r>
            <a:r>
              <a:rPr lang="en-US" altLang="en-US" sz="2400" b="1" dirty="0" smtClean="0"/>
              <a:t>_</a:t>
            </a: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</a:rPr>
              <a:t>PROP </a:t>
            </a:r>
            <a:r>
              <a:rPr lang="en-US" altLang="en-US" sz="2400" dirty="0"/>
              <a:t>&gt; 32%</a:t>
            </a:r>
          </a:p>
          <a:p>
            <a:endParaRPr lang="en-US" altLang="en-US" sz="2400" dirty="0"/>
          </a:p>
          <a:p>
            <a:r>
              <a:rPr lang="en-US" altLang="en-US" sz="2400" b="1" u="sng" dirty="0"/>
              <a:t>4%</a:t>
            </a:r>
            <a:r>
              <a:rPr lang="en-US" altLang="en-US" sz="2400" dirty="0"/>
              <a:t> </a:t>
            </a:r>
            <a:r>
              <a:rPr lang="en-US" altLang="en-US" sz="2400" dirty="0" err="1" smtClean="0"/>
              <a:t>retornar</a:t>
            </a:r>
            <a:r>
              <a:rPr lang="pt-BR" altLang="en-US" sz="2400" dirty="0" err="1" smtClean="0"/>
              <a:t>ão</a:t>
            </a:r>
            <a:r>
              <a:rPr lang="en-US" altLang="en-US" sz="2400" dirty="0" smtClean="0"/>
              <a:t> (versus a m</a:t>
            </a:r>
            <a:r>
              <a:rPr lang="pt-BR" altLang="en-US" sz="2400" dirty="0" err="1" smtClean="0"/>
              <a:t>édia</a:t>
            </a:r>
            <a:r>
              <a:rPr lang="pt-BR" altLang="en-US" sz="2400" dirty="0" smtClean="0"/>
              <a:t> de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10</a:t>
            </a:r>
            <a:r>
              <a:rPr lang="en-US" altLang="en-US" sz="2400" dirty="0" smtClean="0"/>
              <a:t>%)</a:t>
            </a:r>
            <a:endParaRPr lang="en-US" alt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49</a:t>
            </a:fld>
            <a:endParaRPr lang="pt-BR" dirty="0"/>
          </a:p>
        </p:txBody>
      </p:sp>
      <p:sp>
        <p:nvSpPr>
          <p:cNvPr id="6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202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438150"/>
            <a:ext cx="8229600" cy="460771"/>
          </a:xfrm>
        </p:spPr>
        <p:txBody>
          <a:bodyPr/>
          <a:lstStyle/>
          <a:p>
            <a:r>
              <a:rPr lang="pt-BR" dirty="0" smtClean="0"/>
              <a:t>EXEMPLO: CANCELAMENTO DE LINHAS TELEFÔNICAS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8763000" cy="3394472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O </a:t>
            </a:r>
            <a:r>
              <a:rPr lang="en-US" altLang="en-US" dirty="0" err="1" smtClean="0"/>
              <a:t>que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aconteceu</a:t>
            </a:r>
            <a:r>
              <a:rPr lang="en-US" altLang="en-US" dirty="0" smtClean="0"/>
              <a:t>: </a:t>
            </a:r>
            <a:r>
              <a:rPr lang="en-US" altLang="en-US" dirty="0"/>
              <a:t>924 </a:t>
            </a:r>
            <a:r>
              <a:rPr lang="en-US" altLang="en-US" dirty="0" smtClean="0"/>
              <a:t>de 51.036 </a:t>
            </a:r>
            <a:r>
              <a:rPr lang="en-US" altLang="en-US" dirty="0" err="1" smtClean="0"/>
              <a:t>cancelaram</a:t>
            </a:r>
            <a:endParaRPr lang="en-US" alt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err="1" smtClean="0"/>
              <a:t>Seleç</a:t>
            </a:r>
            <a:r>
              <a:rPr lang="pt-BR" altLang="en-US" dirty="0" err="1" smtClean="0"/>
              <a:t>ão</a:t>
            </a:r>
            <a:r>
              <a:rPr lang="pt-BR" altLang="en-US" dirty="0" smtClean="0"/>
              <a:t> aleatória de </a:t>
            </a:r>
            <a:r>
              <a:rPr lang="en-US" altLang="en-US" dirty="0" smtClean="0"/>
              <a:t>10%:    </a:t>
            </a:r>
            <a:r>
              <a:rPr lang="en-US" altLang="en-US" b="1" dirty="0" smtClean="0"/>
              <a:t>92 </a:t>
            </a:r>
            <a:r>
              <a:rPr lang="en-US" altLang="en-US" b="1" dirty="0" err="1" smtClean="0"/>
              <a:t>captados</a:t>
            </a:r>
            <a:endParaRPr lang="en-US" altLang="en-US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err="1" smtClean="0"/>
              <a:t>Seleç</a:t>
            </a:r>
            <a:r>
              <a:rPr lang="pt-BR" altLang="en-US" dirty="0" err="1" smtClean="0"/>
              <a:t>ão</a:t>
            </a:r>
            <a:r>
              <a:rPr lang="pt-BR" altLang="en-US" dirty="0" smtClean="0"/>
              <a:t> </a:t>
            </a:r>
            <a:r>
              <a:rPr lang="pt-BR" altLang="en-US" dirty="0"/>
              <a:t>de </a:t>
            </a:r>
            <a:r>
              <a:rPr lang="en-US" altLang="en-US" dirty="0"/>
              <a:t>10% com data mining </a:t>
            </a:r>
            <a:r>
              <a:rPr lang="en-US" altLang="en-US" dirty="0" smtClean="0"/>
              <a:t>: </a:t>
            </a:r>
            <a:r>
              <a:rPr lang="en-US" altLang="en-US" b="1" dirty="0" smtClean="0"/>
              <a:t>278 </a:t>
            </a:r>
            <a:r>
              <a:rPr lang="en-US" altLang="en-US" b="1" dirty="0" err="1" smtClean="0"/>
              <a:t>captados</a:t>
            </a:r>
            <a:r>
              <a:rPr lang="en-US" altLang="en-US" b="1" dirty="0" smtClean="0"/>
              <a:t/>
            </a:r>
            <a:br>
              <a:rPr lang="en-US" altLang="en-US" b="1" dirty="0" smtClean="0"/>
            </a:br>
            <a:endParaRPr lang="en-US" altLang="en-US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Para </a:t>
            </a:r>
            <a:r>
              <a:rPr lang="en-US" altLang="en-US" dirty="0" err="1" smtClean="0"/>
              <a:t>uma</a:t>
            </a:r>
            <a:r>
              <a:rPr lang="en-US" altLang="en-US" dirty="0" smtClean="0"/>
              <a:t> base de 1 </a:t>
            </a:r>
            <a:r>
              <a:rPr lang="en-US" altLang="en-US" dirty="0" err="1" smtClean="0"/>
              <a:t>milh</a:t>
            </a:r>
            <a:r>
              <a:rPr lang="pt-BR" altLang="en-US" dirty="0" err="1" smtClean="0"/>
              <a:t>ão</a:t>
            </a:r>
            <a:r>
              <a:rPr lang="pt-BR" altLang="en-US" dirty="0" smtClean="0"/>
              <a:t> de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clientes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 smtClean="0"/>
              <a:t>- 5.447 </a:t>
            </a:r>
            <a:r>
              <a:rPr lang="en-US" altLang="en-US" dirty="0" err="1" smtClean="0"/>
              <a:t>captaç</a:t>
            </a:r>
            <a:r>
              <a:rPr lang="pt-BR" altLang="en-US" dirty="0" err="1" smtClean="0"/>
              <a:t>ões</a:t>
            </a:r>
            <a:r>
              <a:rPr lang="pt-BR" altLang="en-US" dirty="0" smtClean="0"/>
              <a:t> por mês</a:t>
            </a:r>
            <a:endParaRPr lang="en-US" altLang="en-US" dirty="0"/>
          </a:p>
          <a:p>
            <a:pPr lvl="1"/>
            <a:r>
              <a:rPr lang="en-US" altLang="en-US" dirty="0" smtClean="0"/>
              <a:t>- 3.636 c</a:t>
            </a:r>
            <a:r>
              <a:rPr lang="pt-BR" altLang="en-US" dirty="0" err="1" smtClean="0"/>
              <a:t>aptações</a:t>
            </a:r>
            <a:r>
              <a:rPr lang="pt-BR" altLang="en-US" dirty="0"/>
              <a:t> </a:t>
            </a:r>
            <a:r>
              <a:rPr lang="pt-BR" altLang="en-US" dirty="0" smtClean="0"/>
              <a:t>a mais do que sem modelo de data mining</a:t>
            </a:r>
            <a:endParaRPr lang="en-US" altLang="en-US" dirty="0"/>
          </a:p>
          <a:p>
            <a:pPr lvl="1"/>
            <a:r>
              <a:rPr lang="en-US" altLang="en-US" dirty="0" smtClean="0"/>
              <a:t>- </a:t>
            </a:r>
            <a:r>
              <a:rPr lang="en-US" altLang="en-US" dirty="0" err="1" smtClean="0"/>
              <a:t>Apenas</a:t>
            </a:r>
            <a:r>
              <a:rPr lang="en-US" altLang="en-US" dirty="0" smtClean="0"/>
              <a:t> 500 </a:t>
            </a:r>
            <a:r>
              <a:rPr lang="en-US" altLang="en-US" dirty="0" err="1" smtClean="0"/>
              <a:t>captaç</a:t>
            </a:r>
            <a:r>
              <a:rPr lang="pt-BR" altLang="en-US" dirty="0" err="1" smtClean="0"/>
              <a:t>ões</a:t>
            </a:r>
            <a:r>
              <a:rPr lang="pt-BR" altLang="en-US" dirty="0" smtClean="0"/>
              <a:t> 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mais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que</a:t>
            </a:r>
            <a:r>
              <a:rPr lang="en-US" altLang="en-US" dirty="0" smtClean="0"/>
              <a:t> o </a:t>
            </a:r>
            <a:r>
              <a:rPr lang="en-US" altLang="en-US" dirty="0" err="1" smtClean="0"/>
              <a:t>segundo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melhor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modelo</a:t>
            </a:r>
            <a:r>
              <a:rPr lang="en-US" altLang="en-US" dirty="0" smtClean="0"/>
              <a:t> de data mining</a:t>
            </a:r>
            <a:endParaRPr lang="en-US" altLang="en-US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6" t="5689" r="53539" b="72238"/>
          <a:stretch/>
        </p:blipFill>
        <p:spPr>
          <a:xfrm>
            <a:off x="7772400" y="311420"/>
            <a:ext cx="726776" cy="70708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50</a:t>
            </a:fld>
            <a:endParaRPr lang="pt-BR" dirty="0"/>
          </a:p>
        </p:txBody>
      </p:sp>
      <p:sp>
        <p:nvSpPr>
          <p:cNvPr id="7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982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63179"/>
            <a:ext cx="8534400" cy="460771"/>
          </a:xfrm>
        </p:spPr>
        <p:txBody>
          <a:bodyPr/>
          <a:lstStyle/>
          <a:p>
            <a:r>
              <a:rPr lang="pt-BR" dirty="0" smtClean="0"/>
              <a:t>BANCOS: SEGMENTO DE CLIENTES PROPENSOS A ENCERRAR A CONTA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87078"/>
            <a:ext cx="8534400" cy="3394472"/>
          </a:xfrm>
        </p:spPr>
        <p:txBody>
          <a:bodyPr>
            <a:normAutofit/>
          </a:bodyPr>
          <a:lstStyle/>
          <a:p>
            <a:r>
              <a:rPr lang="en-US" altLang="en-US" sz="2400" dirty="0" err="1" smtClean="0"/>
              <a:t>Saldo</a:t>
            </a:r>
            <a:r>
              <a:rPr lang="en-US" altLang="en-US" sz="2400" dirty="0" smtClean="0"/>
              <a:t> do </a:t>
            </a:r>
            <a:r>
              <a:rPr lang="en-US" altLang="en-US" sz="2400" dirty="0" err="1" smtClean="0"/>
              <a:t>Empr</a:t>
            </a:r>
            <a:r>
              <a:rPr lang="pt-BR" altLang="en-US" sz="2400" dirty="0" err="1" smtClean="0"/>
              <a:t>éstimo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&lt; X</a:t>
            </a:r>
          </a:p>
          <a:p>
            <a:r>
              <a:rPr lang="en-US" altLang="en-US" sz="2400" dirty="0" err="1" smtClean="0"/>
              <a:t>Saldo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em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Conta</a:t>
            </a:r>
            <a:r>
              <a:rPr lang="en-US" altLang="en-US" sz="2400" smtClean="0"/>
              <a:t> &lt; </a:t>
            </a:r>
            <a:r>
              <a:rPr lang="en-US" altLang="en-US" sz="2400" dirty="0"/>
              <a:t>Y</a:t>
            </a:r>
          </a:p>
          <a:p>
            <a:r>
              <a:rPr lang="en-US" altLang="en-US" sz="2400" dirty="0"/>
              <a:t>C</a:t>
            </a:r>
            <a:r>
              <a:rPr lang="pt-BR" altLang="en-US" sz="2400" dirty="0" err="1"/>
              <a:t>ódigo</a:t>
            </a:r>
            <a:r>
              <a:rPr lang="pt-BR" altLang="en-US" sz="2400" dirty="0"/>
              <a:t> do ciclo de vida do cliente</a:t>
            </a:r>
            <a:r>
              <a:rPr lang="en-US" altLang="en-US" sz="2400" dirty="0"/>
              <a:t> &lt; Z</a:t>
            </a:r>
          </a:p>
          <a:p>
            <a:r>
              <a:rPr lang="en-US" altLang="en-US" sz="2400" dirty="0"/>
              <a:t/>
            </a:r>
            <a:br>
              <a:rPr lang="en-US" altLang="en-US" sz="2400" dirty="0"/>
            </a:br>
            <a:endParaRPr lang="en-US" altLang="en-US" sz="2400" dirty="0"/>
          </a:p>
          <a:p>
            <a:r>
              <a:rPr lang="en-US" altLang="en-US" sz="2400" b="1" dirty="0"/>
              <a:t>	</a:t>
            </a:r>
            <a:r>
              <a:rPr lang="en-US" altLang="en-US" sz="2400" b="1" dirty="0" smtClean="0"/>
              <a:t>43,6</a:t>
            </a:r>
            <a:r>
              <a:rPr lang="en-US" altLang="en-US" sz="2400" b="1" dirty="0"/>
              <a:t>%,</a:t>
            </a:r>
            <a:r>
              <a:rPr lang="en-US" altLang="en-US" sz="2400" dirty="0"/>
              <a:t> vs. </a:t>
            </a:r>
            <a:r>
              <a:rPr lang="en-US" altLang="en-US" sz="2400" dirty="0" smtClean="0"/>
              <a:t>1,9</a:t>
            </a:r>
            <a:r>
              <a:rPr lang="en-US" altLang="en-US" sz="2400" dirty="0"/>
              <a:t>% </a:t>
            </a:r>
            <a:r>
              <a:rPr lang="en-US" altLang="en-US" sz="2400" dirty="0" smtClean="0"/>
              <a:t>do total, </a:t>
            </a:r>
            <a:r>
              <a:rPr lang="en-US" altLang="en-US" sz="2400" dirty="0" err="1" smtClean="0"/>
              <a:t>encerrar</a:t>
            </a:r>
            <a:r>
              <a:rPr lang="pt-BR" altLang="en-US" sz="2400" dirty="0" err="1" smtClean="0"/>
              <a:t>ão</a:t>
            </a:r>
            <a:r>
              <a:rPr lang="pt-BR" altLang="en-US" sz="2400" dirty="0" smtClean="0"/>
              <a:t> a conta mês que vem</a:t>
            </a:r>
            <a:endParaRPr lang="en-US" altLang="en-US" sz="2400" dirty="0"/>
          </a:p>
          <a:p>
            <a:r>
              <a:rPr lang="en-US" altLang="en-US" sz="2400" i="1" dirty="0"/>
              <a:t>	</a:t>
            </a:r>
            <a:r>
              <a:rPr lang="pt-BR" altLang="en-US" sz="2400" b="1" i="1" u="sng" dirty="0" smtClean="0">
                <a:solidFill>
                  <a:schemeClr val="accent3"/>
                </a:solidFill>
              </a:rPr>
              <a:t>Índice de </a:t>
            </a:r>
            <a:r>
              <a:rPr lang="en-US" altLang="en-US" sz="2400" b="1" i="1" u="sng" dirty="0" err="1" smtClean="0">
                <a:solidFill>
                  <a:schemeClr val="accent3"/>
                </a:solidFill>
              </a:rPr>
              <a:t>Ganho</a:t>
            </a:r>
            <a:r>
              <a:rPr lang="en-US" altLang="en-US" sz="2400" b="1" i="1" u="sng" dirty="0" smtClean="0">
                <a:solidFill>
                  <a:schemeClr val="accent3"/>
                </a:solidFill>
              </a:rPr>
              <a:t> de </a:t>
            </a:r>
            <a:r>
              <a:rPr lang="en-US" altLang="en-US" sz="2400" b="1" i="1" dirty="0"/>
              <a:t>23</a:t>
            </a:r>
            <a:r>
              <a:rPr lang="en-US" altLang="en-US" sz="2400" i="1" dirty="0"/>
              <a:t> </a:t>
            </a:r>
            <a:r>
              <a:rPr lang="en-US" altLang="en-US" sz="2400" dirty="0" err="1" smtClean="0"/>
              <a:t>sobre</a:t>
            </a:r>
            <a:r>
              <a:rPr lang="en-US" altLang="en-US" sz="2400" dirty="0" smtClean="0"/>
              <a:t> 1,3</a:t>
            </a:r>
            <a:r>
              <a:rPr lang="en-US" altLang="en-US" sz="2400" dirty="0"/>
              <a:t>% </a:t>
            </a:r>
            <a:r>
              <a:rPr lang="en-US" altLang="en-US" sz="2400" dirty="0" smtClean="0"/>
              <a:t>da base de </a:t>
            </a:r>
            <a:r>
              <a:rPr lang="en-US" altLang="en-US" sz="2400" dirty="0" err="1" smtClean="0"/>
              <a:t>clientes</a:t>
            </a:r>
            <a:endParaRPr lang="en-US" altLang="en-US" sz="2400" i="1" dirty="0"/>
          </a:p>
          <a:p>
            <a:endParaRPr lang="pt-BR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51</a:t>
            </a:fld>
            <a:endParaRPr lang="pt-B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25352" y="1504950"/>
            <a:ext cx="727472" cy="727472"/>
          </a:xfrm>
          <a:prstGeom prst="rect">
            <a:avLst/>
          </a:prstGeom>
        </p:spPr>
      </p:pic>
      <p:sp>
        <p:nvSpPr>
          <p:cNvPr id="8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718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781550"/>
            <a:ext cx="9144000" cy="3706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atin typeface="Tw Cen MT" panose="020B0602020104020603" pitchFamily="34" charset="0"/>
                <a:ea typeface="Adobe Fangsong Std R" pitchFamily="18" charset="-128"/>
              </a:rPr>
              <a:t>Prediction Impact, Inc. | © 2017 Todos os Direitos Reservados.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4857750"/>
            <a:ext cx="2133600" cy="273844"/>
          </a:xfrm>
        </p:spPr>
        <p:txBody>
          <a:bodyPr/>
          <a:lstStyle/>
          <a:p>
            <a:fld id="{1C50E3D8-4F71-439C-86E0-02F2949D4E0B}" type="slidenum">
              <a:rPr lang="pt-BR" smtClean="0"/>
              <a:pPr/>
              <a:t>52</a:t>
            </a:fld>
            <a:endParaRPr lang="pt-BR" dirty="0"/>
          </a:p>
        </p:txBody>
      </p:sp>
      <p:pic>
        <p:nvPicPr>
          <p:cNvPr id="10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3" t="21159" r="37865" b="67050"/>
          <a:stretch/>
        </p:blipFill>
        <p:spPr>
          <a:xfrm>
            <a:off x="2514600" y="54875"/>
            <a:ext cx="3841426" cy="95228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43600" y="3276421"/>
            <a:ext cx="32004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rbel" charset="0"/>
                <a:ea typeface="Corbel" charset="0"/>
                <a:cs typeface="Corbel" charset="0"/>
              </a:rPr>
              <a:t>Eric Siegel, Ph.D.</a:t>
            </a:r>
            <a:br>
              <a:rPr lang="en-US" b="1" dirty="0" smtClean="0">
                <a:latin typeface="Corbel" charset="0"/>
                <a:ea typeface="Corbel" charset="0"/>
                <a:cs typeface="Corbel" charset="0"/>
              </a:rPr>
            </a:b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Prediction Impact, Inc.</a:t>
            </a:r>
            <a:b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eric@predictionimpact.com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/>
            </a:r>
            <a:b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+1 (415) 683-1146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819150"/>
            <a:ext cx="9144000" cy="590398"/>
          </a:xfrm>
        </p:spPr>
        <p:txBody>
          <a:bodyPr>
            <a:noAutofit/>
          </a:bodyPr>
          <a:lstStyle/>
          <a:p>
            <a:r>
              <a:rPr lang="pt-BR" altLang="pt-BR" sz="3300" b="1" dirty="0" smtClean="0">
                <a:solidFill>
                  <a:schemeClr val="accent3"/>
                </a:solidFill>
                <a:latin typeface="Tw Cen MT Condensed Extra Bold" charset="0"/>
                <a:ea typeface="Tw Cen MT Condensed Extra Bold" charset="0"/>
                <a:cs typeface="Tw Cen MT Condensed Extra Bold" charset="0"/>
              </a:rPr>
              <a:t>PREPARAÇÃO</a:t>
            </a:r>
            <a:endParaRPr lang="en-US" altLang="pt-BR" sz="3300" b="1" i="0" dirty="0">
              <a:solidFill>
                <a:schemeClr val="accent3"/>
              </a:solidFill>
              <a:latin typeface="Tw Cen MT Condensed Extra Bold" charset="0"/>
              <a:ea typeface="Tw Cen MT Condensed Extra Bold" charset="0"/>
              <a:cs typeface="Tw Cen MT Condensed Extra Bold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76350"/>
            <a:ext cx="9082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Os dados de treino </a:t>
            </a:r>
            <a:r>
              <a:rPr lang="pt-BR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com os quais </a:t>
            </a:r>
            <a:r>
              <a:rPr lang="pt-BR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a análise preditiva aprende</a:t>
            </a:r>
            <a:endParaRPr lang="en-US" b="1" i="1" dirty="0">
              <a:solidFill>
                <a:schemeClr val="tx1">
                  <a:lumMod val="50000"/>
                  <a:lumOff val="50000"/>
                </a:schemeClr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9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48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34579"/>
            <a:ext cx="8686800" cy="460771"/>
          </a:xfrm>
        </p:spPr>
        <p:txBody>
          <a:bodyPr/>
          <a:lstStyle/>
          <a:p>
            <a:r>
              <a:rPr lang="pt-BR" dirty="0" smtClean="0"/>
              <a:t>O OBJETIVO DA PREVISÃO DEFINE A PREPARAÇÃO DOS DADOS</a:t>
            </a:r>
            <a:endParaRPr lang="pt-BR" dirty="0"/>
          </a:p>
        </p:txBody>
      </p:sp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2405216" y="4643438"/>
            <a:ext cx="171635" cy="44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effectLst/>
            </a:endParaRPr>
          </a:p>
        </p:txBody>
      </p:sp>
      <p:sp>
        <p:nvSpPr>
          <p:cNvPr id="7" name="AutoShape 33"/>
          <p:cNvSpPr>
            <a:spLocks noChangeArrowheads="1"/>
          </p:cNvSpPr>
          <p:nvPr/>
        </p:nvSpPr>
        <p:spPr bwMode="auto">
          <a:xfrm>
            <a:off x="1707164" y="2887663"/>
            <a:ext cx="1179250" cy="156630"/>
          </a:xfrm>
          <a:prstGeom prst="rightArrow">
            <a:avLst>
              <a:gd name="adj1" fmla="val 28694"/>
              <a:gd name="adj2" fmla="val 90796"/>
            </a:avLst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2F5649"/>
                </a:solidFill>
                <a:effectDag name="">
                  <a:cont type="tree" name="">
                    <a:effect ref="fillLine"/>
                    <a:outerShdw dist="38100" dir="13500000" algn="br">
                      <a:srgbClr val="5A8173"/>
                    </a:outerShdw>
                  </a:cont>
                  <a:cont type="tree" name="">
                    <a:effect ref="fillLine"/>
                    <a:outerShdw dist="38100" dir="2700000" algn="tl">
                      <a:srgbClr val="1C332B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2F5649"/>
                </a:solidFill>
                <a:effectDag name="">
                  <a:cont type="tree" name="">
                    <a:effect ref="fillLine"/>
                    <a:outerShdw dist="38100" dir="13500000" algn="br">
                      <a:srgbClr val="5A8173"/>
                    </a:outerShdw>
                  </a:cont>
                  <a:cont type="tree" name="">
                    <a:effect ref="fillLine"/>
                    <a:outerShdw dist="38100" dir="2700000" algn="tl">
                      <a:srgbClr val="1C332B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2F5649"/>
                </a:solidFill>
                <a:effectDag name="">
                  <a:cont type="tree" name="">
                    <a:effect ref="fillLine"/>
                    <a:outerShdw dist="38100" dir="13500000" algn="br">
                      <a:srgbClr val="5A8173"/>
                    </a:outerShdw>
                  </a:cont>
                  <a:cont type="tree" name="">
                    <a:effect ref="fillLine"/>
                    <a:outerShdw dist="38100" dir="2700000" algn="tl">
                      <a:srgbClr val="1C332B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2F5649"/>
                </a:solidFill>
                <a:effectDag name="">
                  <a:cont type="tree" name="">
                    <a:effect ref="fillLine"/>
                    <a:outerShdw dist="38100" dir="13500000" algn="br">
                      <a:srgbClr val="5A8173"/>
                    </a:outerShdw>
                  </a:cont>
                  <a:cont type="tree" name="">
                    <a:effect ref="fillLine"/>
                    <a:outerShdw dist="38100" dir="2700000" algn="tl">
                      <a:srgbClr val="1C332B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2F5649"/>
                </a:solidFill>
                <a:effectDag name="">
                  <a:cont type="tree" name="">
                    <a:effect ref="fillLine"/>
                    <a:outerShdw dist="38100" dir="13500000" algn="br">
                      <a:srgbClr val="5A8173"/>
                    </a:outerShdw>
                  </a:cont>
                  <a:cont type="tree" name="">
                    <a:effect ref="fillLine"/>
                    <a:outerShdw dist="38100" dir="2700000" algn="tl">
                      <a:srgbClr val="1C332B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5649"/>
                </a:solidFill>
                <a:effectDag name="">
                  <a:cont type="tree" name="">
                    <a:effect ref="fillLine"/>
                    <a:outerShdw dist="38100" dir="13500000" algn="br">
                      <a:srgbClr val="5A8173"/>
                    </a:outerShdw>
                  </a:cont>
                  <a:cont type="tree" name="">
                    <a:effect ref="fillLine"/>
                    <a:outerShdw dist="38100" dir="2700000" algn="tl">
                      <a:srgbClr val="1C332B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5649"/>
                </a:solidFill>
                <a:effectDag name="">
                  <a:cont type="tree" name="">
                    <a:effect ref="fillLine"/>
                    <a:outerShdw dist="38100" dir="13500000" algn="br">
                      <a:srgbClr val="5A8173"/>
                    </a:outerShdw>
                  </a:cont>
                  <a:cont type="tree" name="">
                    <a:effect ref="fillLine"/>
                    <a:outerShdw dist="38100" dir="2700000" algn="tl">
                      <a:srgbClr val="1C332B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5649"/>
                </a:solidFill>
                <a:effectDag name="">
                  <a:cont type="tree" name="">
                    <a:effect ref="fillLine"/>
                    <a:outerShdw dist="38100" dir="13500000" algn="br">
                      <a:srgbClr val="5A8173"/>
                    </a:outerShdw>
                  </a:cont>
                  <a:cont type="tree" name="">
                    <a:effect ref="fillLine"/>
                    <a:outerShdw dist="38100" dir="2700000" algn="tl">
                      <a:srgbClr val="1C332B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5649"/>
                </a:solidFill>
                <a:effectDag name="">
                  <a:cont type="tree" name="">
                    <a:effect ref="fillLine"/>
                    <a:outerShdw dist="38100" dir="13500000" algn="br">
                      <a:srgbClr val="5A8173"/>
                    </a:outerShdw>
                  </a:cont>
                  <a:cont type="tree" name="">
                    <a:effect ref="fillLine"/>
                    <a:outerShdw dist="38100" dir="2700000" algn="tl">
                      <a:srgbClr val="1C332B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8" name="Oval 34"/>
          <p:cNvSpPr>
            <a:spLocks noChangeArrowheads="1"/>
          </p:cNvSpPr>
          <p:nvPr/>
        </p:nvSpPr>
        <p:spPr bwMode="auto">
          <a:xfrm>
            <a:off x="6802237" y="3355759"/>
            <a:ext cx="1364202" cy="1333627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6892400" y="3714750"/>
            <a:ext cx="1207363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Modelo</a:t>
            </a:r>
            <a:r>
              <a:rPr lang="en-US" altLang="en-US" sz="1800" b="1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altLang="en-US" sz="1800" b="1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preditivo</a:t>
            </a:r>
            <a:endParaRPr lang="en-US" altLang="en-US" sz="1800" b="1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10" name="AutoShape 36"/>
          <p:cNvSpPr>
            <a:spLocks noChangeArrowheads="1"/>
          </p:cNvSpPr>
          <p:nvPr/>
        </p:nvSpPr>
        <p:spPr bwMode="auto">
          <a:xfrm>
            <a:off x="289572" y="2559050"/>
            <a:ext cx="1834842" cy="730034"/>
          </a:xfrm>
          <a:prstGeom prst="can">
            <a:avLst>
              <a:gd name="adj" fmla="val 25000"/>
            </a:avLst>
          </a:pr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4D8C77"/>
                </a:solidFill>
                <a:effectDag name="">
                  <a:cont type="tree" name="">
                    <a:effect ref="fillLine"/>
                    <a:outerShdw dist="38100" dir="13500000" algn="br">
                      <a:srgbClr val="93D2BC"/>
                    </a:outerShdw>
                  </a:cont>
                  <a:cont type="tree" name="">
                    <a:effect ref="fillLine"/>
                    <a:outerShdw dist="38100" dir="2700000" algn="tl">
                      <a:srgbClr val="2E5447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4D8C77"/>
                </a:solidFill>
                <a:effectDag name="">
                  <a:cont type="tree" name="">
                    <a:effect ref="fillLine"/>
                    <a:outerShdw dist="38100" dir="13500000" algn="br">
                      <a:srgbClr val="93D2BC"/>
                    </a:outerShdw>
                  </a:cont>
                  <a:cont type="tree" name="">
                    <a:effect ref="fillLine"/>
                    <a:outerShdw dist="38100" dir="2700000" algn="tl">
                      <a:srgbClr val="2E5447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4D8C77"/>
                </a:solidFill>
                <a:effectDag name="">
                  <a:cont type="tree" name="">
                    <a:effect ref="fillLine"/>
                    <a:outerShdw dist="38100" dir="13500000" algn="br">
                      <a:srgbClr val="93D2BC"/>
                    </a:outerShdw>
                  </a:cont>
                  <a:cont type="tree" name="">
                    <a:effect ref="fillLine"/>
                    <a:outerShdw dist="38100" dir="2700000" algn="tl">
                      <a:srgbClr val="2E5447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4D8C77"/>
                </a:solidFill>
                <a:effectDag name="">
                  <a:cont type="tree" name="">
                    <a:effect ref="fillLine"/>
                    <a:outerShdw dist="38100" dir="13500000" algn="br">
                      <a:srgbClr val="93D2BC"/>
                    </a:outerShdw>
                  </a:cont>
                  <a:cont type="tree" name="">
                    <a:effect ref="fillLine"/>
                    <a:outerShdw dist="38100" dir="2700000" algn="tl">
                      <a:srgbClr val="2E5447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4D8C77"/>
                </a:solidFill>
                <a:effectDag name="">
                  <a:cont type="tree" name="">
                    <a:effect ref="fillLine"/>
                    <a:outerShdw dist="38100" dir="13500000" algn="br">
                      <a:srgbClr val="93D2BC"/>
                    </a:outerShdw>
                  </a:cont>
                  <a:cont type="tree" name="">
                    <a:effect ref="fillLine"/>
                    <a:outerShdw dist="38100" dir="2700000" algn="tl">
                      <a:srgbClr val="2E5447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4D8C77"/>
                </a:solidFill>
                <a:effectDag name="">
                  <a:cont type="tree" name="">
                    <a:effect ref="fillLine"/>
                    <a:outerShdw dist="38100" dir="13500000" algn="br">
                      <a:srgbClr val="93D2BC"/>
                    </a:outerShdw>
                  </a:cont>
                  <a:cont type="tree" name="">
                    <a:effect ref="fillLine"/>
                    <a:outerShdw dist="38100" dir="2700000" algn="tl">
                      <a:srgbClr val="2E5447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4D8C77"/>
                </a:solidFill>
                <a:effectDag name="">
                  <a:cont type="tree" name="">
                    <a:effect ref="fillLine"/>
                    <a:outerShdw dist="38100" dir="13500000" algn="br">
                      <a:srgbClr val="93D2BC"/>
                    </a:outerShdw>
                  </a:cont>
                  <a:cont type="tree" name="">
                    <a:effect ref="fillLine"/>
                    <a:outerShdw dist="38100" dir="2700000" algn="tl">
                      <a:srgbClr val="2E5447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4D8C77"/>
                </a:solidFill>
                <a:effectDag name="">
                  <a:cont type="tree" name="">
                    <a:effect ref="fillLine"/>
                    <a:outerShdw dist="38100" dir="13500000" algn="br">
                      <a:srgbClr val="93D2BC"/>
                    </a:outerShdw>
                  </a:cont>
                  <a:cont type="tree" name="">
                    <a:effect ref="fillLine"/>
                    <a:outerShdw dist="38100" dir="2700000" algn="tl">
                      <a:srgbClr val="2E5447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4D8C77"/>
                </a:solidFill>
                <a:effectDag name="">
                  <a:cont type="tree" name="">
                    <a:effect ref="fillLine"/>
                    <a:outerShdw dist="38100" dir="13500000" algn="br">
                      <a:srgbClr val="93D2BC"/>
                    </a:outerShdw>
                  </a:cont>
                  <a:cont type="tree" name="">
                    <a:effect ref="fillLine"/>
                    <a:outerShdw dist="38100" dir="2700000" algn="tl">
                      <a:srgbClr val="2E5447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1" name="Text Box 37"/>
          <p:cNvSpPr txBox="1">
            <a:spLocks noChangeArrowheads="1"/>
          </p:cNvSpPr>
          <p:nvPr/>
        </p:nvSpPr>
        <p:spPr bwMode="auto">
          <a:xfrm>
            <a:off x="185584" y="2746375"/>
            <a:ext cx="202421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6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Comportamento</a:t>
            </a:r>
            <a:r>
              <a:rPr lang="en-US" altLang="en-US" sz="16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dos </a:t>
            </a:r>
            <a:r>
              <a:rPr lang="en-US" altLang="en-US" sz="16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clientes</a:t>
            </a:r>
            <a:endParaRPr lang="en-US" altLang="en-US" sz="160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12" name="AutoShape 38"/>
          <p:cNvSpPr>
            <a:spLocks noChangeArrowheads="1"/>
          </p:cNvSpPr>
          <p:nvPr/>
        </p:nvSpPr>
        <p:spPr bwMode="auto">
          <a:xfrm rot="19855865">
            <a:off x="1488957" y="3513340"/>
            <a:ext cx="1479612" cy="156631"/>
          </a:xfrm>
          <a:prstGeom prst="rightArrow">
            <a:avLst>
              <a:gd name="adj1" fmla="val 29167"/>
              <a:gd name="adj2" fmla="val 106932"/>
            </a:avLst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514F85"/>
                </a:solidFill>
                <a:effectDag name="">
                  <a:cont type="tree" name="">
                    <a:effect ref="fillLine"/>
                    <a:outerShdw dist="38100" dir="13500000" algn="br">
                      <a:srgbClr val="9391C7"/>
                    </a:outerShdw>
                  </a:cont>
                  <a:cont type="tree" name="">
                    <a:effect ref="fillLine"/>
                    <a:outerShdw dist="38100" dir="2700000" algn="tl">
                      <a:srgbClr val="302F4F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514F85"/>
                </a:solidFill>
                <a:effectDag name="">
                  <a:cont type="tree" name="">
                    <a:effect ref="fillLine"/>
                    <a:outerShdw dist="38100" dir="13500000" algn="br">
                      <a:srgbClr val="9391C7"/>
                    </a:outerShdw>
                  </a:cont>
                  <a:cont type="tree" name="">
                    <a:effect ref="fillLine"/>
                    <a:outerShdw dist="38100" dir="2700000" algn="tl">
                      <a:srgbClr val="302F4F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514F85"/>
                </a:solidFill>
                <a:effectDag name="">
                  <a:cont type="tree" name="">
                    <a:effect ref="fillLine"/>
                    <a:outerShdw dist="38100" dir="13500000" algn="br">
                      <a:srgbClr val="9391C7"/>
                    </a:outerShdw>
                  </a:cont>
                  <a:cont type="tree" name="">
                    <a:effect ref="fillLine"/>
                    <a:outerShdw dist="38100" dir="2700000" algn="tl">
                      <a:srgbClr val="302F4F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514F85"/>
                </a:solidFill>
                <a:effectDag name="">
                  <a:cont type="tree" name="">
                    <a:effect ref="fillLine"/>
                    <a:outerShdw dist="38100" dir="13500000" algn="br">
                      <a:srgbClr val="9391C7"/>
                    </a:outerShdw>
                  </a:cont>
                  <a:cont type="tree" name="">
                    <a:effect ref="fillLine"/>
                    <a:outerShdw dist="38100" dir="2700000" algn="tl">
                      <a:srgbClr val="302F4F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514F85"/>
                </a:solidFill>
                <a:effectDag name="">
                  <a:cont type="tree" name="">
                    <a:effect ref="fillLine"/>
                    <a:outerShdw dist="38100" dir="13500000" algn="br">
                      <a:srgbClr val="9391C7"/>
                    </a:outerShdw>
                  </a:cont>
                  <a:cont type="tree" name="">
                    <a:effect ref="fillLine"/>
                    <a:outerShdw dist="38100" dir="2700000" algn="tl">
                      <a:srgbClr val="302F4F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4F85"/>
                </a:solidFill>
                <a:effectDag name="">
                  <a:cont type="tree" name="">
                    <a:effect ref="fillLine"/>
                    <a:outerShdw dist="38100" dir="13500000" algn="br">
                      <a:srgbClr val="9391C7"/>
                    </a:outerShdw>
                  </a:cont>
                  <a:cont type="tree" name="">
                    <a:effect ref="fillLine"/>
                    <a:outerShdw dist="38100" dir="2700000" algn="tl">
                      <a:srgbClr val="302F4F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4F85"/>
                </a:solidFill>
                <a:effectDag name="">
                  <a:cont type="tree" name="">
                    <a:effect ref="fillLine"/>
                    <a:outerShdw dist="38100" dir="13500000" algn="br">
                      <a:srgbClr val="9391C7"/>
                    </a:outerShdw>
                  </a:cont>
                  <a:cont type="tree" name="">
                    <a:effect ref="fillLine"/>
                    <a:outerShdw dist="38100" dir="2700000" algn="tl">
                      <a:srgbClr val="302F4F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4F85"/>
                </a:solidFill>
                <a:effectDag name="">
                  <a:cont type="tree" name="">
                    <a:effect ref="fillLine"/>
                    <a:outerShdw dist="38100" dir="13500000" algn="br">
                      <a:srgbClr val="9391C7"/>
                    </a:outerShdw>
                  </a:cont>
                  <a:cont type="tree" name="">
                    <a:effect ref="fillLine"/>
                    <a:outerShdw dist="38100" dir="2700000" algn="tl">
                      <a:srgbClr val="302F4F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4F85"/>
                </a:solidFill>
                <a:effectDag name="">
                  <a:cont type="tree" name="">
                    <a:effect ref="fillLine"/>
                    <a:outerShdw dist="38100" dir="13500000" algn="br">
                      <a:srgbClr val="9391C7"/>
                    </a:outerShdw>
                  </a:cont>
                  <a:cont type="tree" name="">
                    <a:effect ref="fillLine"/>
                    <a:outerShdw dist="38100" dir="2700000" algn="tl">
                      <a:srgbClr val="302F4F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3" name="AutoShape 39"/>
          <p:cNvSpPr>
            <a:spLocks noChangeArrowheads="1"/>
          </p:cNvSpPr>
          <p:nvPr/>
        </p:nvSpPr>
        <p:spPr bwMode="auto">
          <a:xfrm>
            <a:off x="289572" y="3498850"/>
            <a:ext cx="1834842" cy="730034"/>
          </a:xfrm>
          <a:prstGeom prst="can">
            <a:avLst>
              <a:gd name="adj" fmla="val 25000"/>
            </a:avLst>
          </a:prstGeom>
          <a:solidFill>
            <a:schemeClr val="accent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7A77C8"/>
                </a:solidFill>
                <a:effectDag name="">
                  <a:cont type="tree" name="">
                    <a:effect ref="fillLine"/>
                    <a:outerShdw dist="38100" dir="13500000" algn="br">
                      <a:srgbClr val="BDBAFF"/>
                    </a:outerShdw>
                  </a:cont>
                  <a:cont type="tree" name="">
                    <a:effect ref="fillLine"/>
                    <a:outerShdw dist="38100" dir="2700000" algn="tl">
                      <a:srgbClr val="494778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7A77C8"/>
                </a:solidFill>
                <a:effectDag name="">
                  <a:cont type="tree" name="">
                    <a:effect ref="fillLine"/>
                    <a:outerShdw dist="38100" dir="13500000" algn="br">
                      <a:srgbClr val="BDBAFF"/>
                    </a:outerShdw>
                  </a:cont>
                  <a:cont type="tree" name="">
                    <a:effect ref="fillLine"/>
                    <a:outerShdw dist="38100" dir="2700000" algn="tl">
                      <a:srgbClr val="494778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7A77C8"/>
                </a:solidFill>
                <a:effectDag name="">
                  <a:cont type="tree" name="">
                    <a:effect ref="fillLine"/>
                    <a:outerShdw dist="38100" dir="13500000" algn="br">
                      <a:srgbClr val="BDBAFF"/>
                    </a:outerShdw>
                  </a:cont>
                  <a:cont type="tree" name="">
                    <a:effect ref="fillLine"/>
                    <a:outerShdw dist="38100" dir="2700000" algn="tl">
                      <a:srgbClr val="494778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7A77C8"/>
                </a:solidFill>
                <a:effectDag name="">
                  <a:cont type="tree" name="">
                    <a:effect ref="fillLine"/>
                    <a:outerShdw dist="38100" dir="13500000" algn="br">
                      <a:srgbClr val="BDBAFF"/>
                    </a:outerShdw>
                  </a:cont>
                  <a:cont type="tree" name="">
                    <a:effect ref="fillLine"/>
                    <a:outerShdw dist="38100" dir="2700000" algn="tl">
                      <a:srgbClr val="494778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7A77C8"/>
                </a:solidFill>
                <a:effectDag name="">
                  <a:cont type="tree" name="">
                    <a:effect ref="fillLine"/>
                    <a:outerShdw dist="38100" dir="13500000" algn="br">
                      <a:srgbClr val="BDBAFF"/>
                    </a:outerShdw>
                  </a:cont>
                  <a:cont type="tree" name="">
                    <a:effect ref="fillLine"/>
                    <a:outerShdw dist="38100" dir="2700000" algn="tl">
                      <a:srgbClr val="494778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7A77C8"/>
                </a:solidFill>
                <a:effectDag name="">
                  <a:cont type="tree" name="">
                    <a:effect ref="fillLine"/>
                    <a:outerShdw dist="38100" dir="13500000" algn="br">
                      <a:srgbClr val="BDBAFF"/>
                    </a:outerShdw>
                  </a:cont>
                  <a:cont type="tree" name="">
                    <a:effect ref="fillLine"/>
                    <a:outerShdw dist="38100" dir="2700000" algn="tl">
                      <a:srgbClr val="494778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7A77C8"/>
                </a:solidFill>
                <a:effectDag name="">
                  <a:cont type="tree" name="">
                    <a:effect ref="fillLine"/>
                    <a:outerShdw dist="38100" dir="13500000" algn="br">
                      <a:srgbClr val="BDBAFF"/>
                    </a:outerShdw>
                  </a:cont>
                  <a:cont type="tree" name="">
                    <a:effect ref="fillLine"/>
                    <a:outerShdw dist="38100" dir="2700000" algn="tl">
                      <a:srgbClr val="494778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7A77C8"/>
                </a:solidFill>
                <a:effectDag name="">
                  <a:cont type="tree" name="">
                    <a:effect ref="fillLine"/>
                    <a:outerShdw dist="38100" dir="13500000" algn="br">
                      <a:srgbClr val="BDBAFF"/>
                    </a:outerShdw>
                  </a:cont>
                  <a:cont type="tree" name="">
                    <a:effect ref="fillLine"/>
                    <a:outerShdw dist="38100" dir="2700000" algn="tl">
                      <a:srgbClr val="494778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7A77C8"/>
                </a:solidFill>
                <a:effectDag name="">
                  <a:cont type="tree" name="">
                    <a:effect ref="fillLine"/>
                    <a:outerShdw dist="38100" dir="13500000" algn="br">
                      <a:srgbClr val="BDBAFF"/>
                    </a:outerShdw>
                  </a:cont>
                  <a:cont type="tree" name="">
                    <a:effect ref="fillLine"/>
                    <a:outerShdw dist="38100" dir="2700000" algn="tl">
                      <a:srgbClr val="494778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4" name="Text Box 40"/>
          <p:cNvSpPr txBox="1">
            <a:spLocks noChangeArrowheads="1"/>
          </p:cNvSpPr>
          <p:nvPr/>
        </p:nvSpPr>
        <p:spPr bwMode="auto">
          <a:xfrm>
            <a:off x="232483" y="3673475"/>
            <a:ext cx="190111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6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Registro</a:t>
            </a:r>
            <a:r>
              <a:rPr lang="en-US" altLang="en-US" sz="16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de </a:t>
            </a:r>
            <a:r>
              <a:rPr lang="en-US" altLang="en-US" sz="16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contato</a:t>
            </a:r>
            <a:r>
              <a:rPr lang="en-US" altLang="en-US" sz="16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com </a:t>
            </a:r>
            <a:r>
              <a:rPr lang="en-US" altLang="en-US" sz="16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clientes</a:t>
            </a:r>
            <a:endParaRPr lang="en-US" altLang="en-US" sz="160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15" name="AutoShape 41"/>
          <p:cNvSpPr>
            <a:spLocks noChangeArrowheads="1"/>
          </p:cNvSpPr>
          <p:nvPr/>
        </p:nvSpPr>
        <p:spPr bwMode="auto">
          <a:xfrm rot="1744135" flipV="1">
            <a:off x="1488856" y="2311729"/>
            <a:ext cx="1479612" cy="156632"/>
          </a:xfrm>
          <a:prstGeom prst="rightArrow">
            <a:avLst>
              <a:gd name="adj1" fmla="val 29167"/>
              <a:gd name="adj2" fmla="val 133897"/>
            </a:avLst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>
            <a:lvl1pPr>
              <a:defRPr sz="2400" i="1">
                <a:solidFill>
                  <a:srgbClr val="8B3838"/>
                </a:solidFill>
                <a:effectDag name="">
                  <a:cont type="tree" name="">
                    <a:effect ref="fillLine"/>
                    <a:outerShdw dist="38100" dir="13500000" algn="br">
                      <a:srgbClr val="D07D7D"/>
                    </a:outerShdw>
                  </a:cont>
                  <a:cont type="tree" name="">
                    <a:effect ref="fillLine"/>
                    <a:outerShdw dist="38100" dir="2700000" algn="tl">
                      <a:srgbClr val="532121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8B3838"/>
                </a:solidFill>
                <a:effectDag name="">
                  <a:cont type="tree" name="">
                    <a:effect ref="fillLine"/>
                    <a:outerShdw dist="38100" dir="13500000" algn="br">
                      <a:srgbClr val="D07D7D"/>
                    </a:outerShdw>
                  </a:cont>
                  <a:cont type="tree" name="">
                    <a:effect ref="fillLine"/>
                    <a:outerShdw dist="38100" dir="2700000" algn="tl">
                      <a:srgbClr val="532121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8B3838"/>
                </a:solidFill>
                <a:effectDag name="">
                  <a:cont type="tree" name="">
                    <a:effect ref="fillLine"/>
                    <a:outerShdw dist="38100" dir="13500000" algn="br">
                      <a:srgbClr val="D07D7D"/>
                    </a:outerShdw>
                  </a:cont>
                  <a:cont type="tree" name="">
                    <a:effect ref="fillLine"/>
                    <a:outerShdw dist="38100" dir="2700000" algn="tl">
                      <a:srgbClr val="532121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8B3838"/>
                </a:solidFill>
                <a:effectDag name="">
                  <a:cont type="tree" name="">
                    <a:effect ref="fillLine"/>
                    <a:outerShdw dist="38100" dir="13500000" algn="br">
                      <a:srgbClr val="D07D7D"/>
                    </a:outerShdw>
                  </a:cont>
                  <a:cont type="tree" name="">
                    <a:effect ref="fillLine"/>
                    <a:outerShdw dist="38100" dir="2700000" algn="tl">
                      <a:srgbClr val="532121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8B3838"/>
                </a:solidFill>
                <a:effectDag name="">
                  <a:cont type="tree" name="">
                    <a:effect ref="fillLine"/>
                    <a:outerShdw dist="38100" dir="13500000" algn="br">
                      <a:srgbClr val="D07D7D"/>
                    </a:outerShdw>
                  </a:cont>
                  <a:cont type="tree" name="">
                    <a:effect ref="fillLine"/>
                    <a:outerShdw dist="38100" dir="2700000" algn="tl">
                      <a:srgbClr val="532121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8B3838"/>
                </a:solidFill>
                <a:effectDag name="">
                  <a:cont type="tree" name="">
                    <a:effect ref="fillLine"/>
                    <a:outerShdw dist="38100" dir="13500000" algn="br">
                      <a:srgbClr val="D07D7D"/>
                    </a:outerShdw>
                  </a:cont>
                  <a:cont type="tree" name="">
                    <a:effect ref="fillLine"/>
                    <a:outerShdw dist="38100" dir="2700000" algn="tl">
                      <a:srgbClr val="532121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8B3838"/>
                </a:solidFill>
                <a:effectDag name="">
                  <a:cont type="tree" name="">
                    <a:effect ref="fillLine"/>
                    <a:outerShdw dist="38100" dir="13500000" algn="br">
                      <a:srgbClr val="D07D7D"/>
                    </a:outerShdw>
                  </a:cont>
                  <a:cont type="tree" name="">
                    <a:effect ref="fillLine"/>
                    <a:outerShdw dist="38100" dir="2700000" algn="tl">
                      <a:srgbClr val="532121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8B3838"/>
                </a:solidFill>
                <a:effectDag name="">
                  <a:cont type="tree" name="">
                    <a:effect ref="fillLine"/>
                    <a:outerShdw dist="38100" dir="13500000" algn="br">
                      <a:srgbClr val="D07D7D"/>
                    </a:outerShdw>
                  </a:cont>
                  <a:cont type="tree" name="">
                    <a:effect ref="fillLine"/>
                    <a:outerShdw dist="38100" dir="2700000" algn="tl">
                      <a:srgbClr val="532121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8B3838"/>
                </a:solidFill>
                <a:effectDag name="">
                  <a:cont type="tree" name="">
                    <a:effect ref="fillLine"/>
                    <a:outerShdw dist="38100" dir="13500000" algn="br">
                      <a:srgbClr val="D07D7D"/>
                    </a:outerShdw>
                  </a:cont>
                  <a:cont type="tree" name="">
                    <a:effect ref="fillLine"/>
                    <a:outerShdw dist="38100" dir="2700000" algn="tl">
                      <a:srgbClr val="532121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6" name="AutoShape 42"/>
          <p:cNvSpPr>
            <a:spLocks noChangeArrowheads="1"/>
          </p:cNvSpPr>
          <p:nvPr/>
        </p:nvSpPr>
        <p:spPr bwMode="auto">
          <a:xfrm>
            <a:off x="289572" y="1619250"/>
            <a:ext cx="1796742" cy="730034"/>
          </a:xfrm>
          <a:prstGeom prst="can">
            <a:avLst>
              <a:gd name="adj" fmla="val 25000"/>
            </a:avLst>
          </a:pr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7" name="Text Box 43"/>
          <p:cNvSpPr txBox="1">
            <a:spLocks noChangeArrowheads="1"/>
          </p:cNvSpPr>
          <p:nvPr/>
        </p:nvSpPr>
        <p:spPr bwMode="auto">
          <a:xfrm>
            <a:off x="381000" y="1806575"/>
            <a:ext cx="158814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6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Perfil</a:t>
            </a:r>
            <a:r>
              <a:rPr lang="en-US" altLang="en-US" sz="16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dos </a:t>
            </a:r>
            <a:r>
              <a:rPr lang="en-US" altLang="en-US" sz="16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clientes</a:t>
            </a:r>
            <a:endParaRPr lang="en-US" altLang="en-US" sz="160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4648200" y="3809619"/>
            <a:ext cx="1491449" cy="590931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90000"/>
              </a:lnSpc>
              <a:spcBef>
                <a:spcPct val="50000"/>
              </a:spcBef>
              <a:buFontTx/>
              <a:buNone/>
              <a:defRPr b="1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itchFamily="34" charset="0"/>
              </a:defRPr>
            </a:lvl9pPr>
          </a:lstStyle>
          <a:p>
            <a:r>
              <a:rPr lang="en-US" altLang="en-US" dirty="0" err="1"/>
              <a:t>Modelagem</a:t>
            </a:r>
            <a:r>
              <a:rPr lang="en-US" altLang="en-US" dirty="0"/>
              <a:t> </a:t>
            </a:r>
            <a:r>
              <a:rPr lang="en-US" altLang="en-US" dirty="0" err="1"/>
              <a:t>preditiva</a:t>
            </a:r>
            <a:endParaRPr lang="en-US" altLang="en-US" dirty="0"/>
          </a:p>
        </p:txBody>
      </p:sp>
      <p:sp>
        <p:nvSpPr>
          <p:cNvPr id="22" name="Text Box 43"/>
          <p:cNvSpPr txBox="1">
            <a:spLocks noChangeArrowheads="1"/>
          </p:cNvSpPr>
          <p:nvPr/>
        </p:nvSpPr>
        <p:spPr bwMode="auto">
          <a:xfrm>
            <a:off x="2977842" y="2647951"/>
            <a:ext cx="1642121" cy="590931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90000"/>
              </a:lnSpc>
              <a:spcBef>
                <a:spcPct val="50000"/>
              </a:spcBef>
              <a:buFontTx/>
              <a:buNone/>
              <a:defRPr b="1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itchFamily="34" charset="0"/>
              </a:defRPr>
            </a:lvl9pPr>
          </a:lstStyle>
          <a:p>
            <a:r>
              <a:rPr lang="en-US" altLang="en-US" dirty="0" err="1"/>
              <a:t>Preparaç</a:t>
            </a:r>
            <a:r>
              <a:rPr lang="pt-BR" altLang="en-US" dirty="0" err="1"/>
              <a:t>ão</a:t>
            </a:r>
            <a:r>
              <a:rPr lang="pt-BR" altLang="en-US" dirty="0"/>
              <a:t> dos dados</a:t>
            </a:r>
            <a:endParaRPr lang="en-US" altLang="en-US" dirty="0"/>
          </a:p>
        </p:txBody>
      </p:sp>
      <p:sp>
        <p:nvSpPr>
          <p:cNvPr id="23" name="AutoShape 33"/>
          <p:cNvSpPr>
            <a:spLocks noChangeArrowheads="1"/>
          </p:cNvSpPr>
          <p:nvPr/>
        </p:nvSpPr>
        <p:spPr bwMode="auto">
          <a:xfrm rot="5400000">
            <a:off x="3638909" y="2365061"/>
            <a:ext cx="366378" cy="170156"/>
          </a:xfrm>
          <a:prstGeom prst="rightArrow">
            <a:avLst>
              <a:gd name="adj1" fmla="val 37398"/>
              <a:gd name="adj2" fmla="val 80007"/>
            </a:avLst>
          </a:prstGeom>
          <a:solidFill>
            <a:srgbClr val="656565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 sz="2400" i="1">
                <a:solidFill>
                  <a:srgbClr val="656565"/>
                </a:solidFill>
                <a:effectDag name="">
                  <a:cont type="tree" name="">
                    <a:effect ref="fillLine"/>
                    <a:outerShdw dist="38100" dir="13500000" algn="br">
                      <a:srgbClr val="979797"/>
                    </a:outerShdw>
                  </a:cont>
                  <a:cont type="tree" name="">
                    <a:effect ref="fillLine"/>
                    <a:outerShdw dist="38100" dir="2700000" algn="tl">
                      <a:srgbClr val="3C3C3C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656565"/>
                </a:solidFill>
                <a:effectDag name="">
                  <a:cont type="tree" name="">
                    <a:effect ref="fillLine"/>
                    <a:outerShdw dist="38100" dir="13500000" algn="br">
                      <a:srgbClr val="979797"/>
                    </a:outerShdw>
                  </a:cont>
                  <a:cont type="tree" name="">
                    <a:effect ref="fillLine"/>
                    <a:outerShdw dist="38100" dir="2700000" algn="tl">
                      <a:srgbClr val="3C3C3C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656565"/>
                </a:solidFill>
                <a:effectDag name="">
                  <a:cont type="tree" name="">
                    <a:effect ref="fillLine"/>
                    <a:outerShdw dist="38100" dir="13500000" algn="br">
                      <a:srgbClr val="979797"/>
                    </a:outerShdw>
                  </a:cont>
                  <a:cont type="tree" name="">
                    <a:effect ref="fillLine"/>
                    <a:outerShdw dist="38100" dir="2700000" algn="tl">
                      <a:srgbClr val="3C3C3C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656565"/>
                </a:solidFill>
                <a:effectDag name="">
                  <a:cont type="tree" name="">
                    <a:effect ref="fillLine"/>
                    <a:outerShdw dist="38100" dir="13500000" algn="br">
                      <a:srgbClr val="979797"/>
                    </a:outerShdw>
                  </a:cont>
                  <a:cont type="tree" name="">
                    <a:effect ref="fillLine"/>
                    <a:outerShdw dist="38100" dir="2700000" algn="tl">
                      <a:srgbClr val="3C3C3C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656565"/>
                </a:solidFill>
                <a:effectDag name="">
                  <a:cont type="tree" name="">
                    <a:effect ref="fillLine"/>
                    <a:outerShdw dist="38100" dir="13500000" algn="br">
                      <a:srgbClr val="979797"/>
                    </a:outerShdw>
                  </a:cont>
                  <a:cont type="tree" name="">
                    <a:effect ref="fillLine"/>
                    <a:outerShdw dist="38100" dir="2700000" algn="tl">
                      <a:srgbClr val="3C3C3C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656565"/>
                </a:solidFill>
                <a:effectDag name="">
                  <a:cont type="tree" name="">
                    <a:effect ref="fillLine"/>
                    <a:outerShdw dist="38100" dir="13500000" algn="br">
                      <a:srgbClr val="979797"/>
                    </a:outerShdw>
                  </a:cont>
                  <a:cont type="tree" name="">
                    <a:effect ref="fillLine"/>
                    <a:outerShdw dist="38100" dir="2700000" algn="tl">
                      <a:srgbClr val="3C3C3C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656565"/>
                </a:solidFill>
                <a:effectDag name="">
                  <a:cont type="tree" name="">
                    <a:effect ref="fillLine"/>
                    <a:outerShdw dist="38100" dir="13500000" algn="br">
                      <a:srgbClr val="979797"/>
                    </a:outerShdw>
                  </a:cont>
                  <a:cont type="tree" name="">
                    <a:effect ref="fillLine"/>
                    <a:outerShdw dist="38100" dir="2700000" algn="tl">
                      <a:srgbClr val="3C3C3C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656565"/>
                </a:solidFill>
                <a:effectDag name="">
                  <a:cont type="tree" name="">
                    <a:effect ref="fillLine"/>
                    <a:outerShdw dist="38100" dir="13500000" algn="br">
                      <a:srgbClr val="979797"/>
                    </a:outerShdw>
                  </a:cont>
                  <a:cont type="tree" name="">
                    <a:effect ref="fillLine"/>
                    <a:outerShdw dist="38100" dir="2700000" algn="tl">
                      <a:srgbClr val="3C3C3C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656565"/>
                </a:solidFill>
                <a:effectDag name="">
                  <a:cont type="tree" name="">
                    <a:effect ref="fillLine"/>
                    <a:outerShdw dist="38100" dir="13500000" algn="br">
                      <a:srgbClr val="979797"/>
                    </a:outerShdw>
                  </a:cont>
                  <a:cont type="tree" name="">
                    <a:effect ref="fillLine"/>
                    <a:outerShdw dist="38100" dir="2700000" algn="tl">
                      <a:srgbClr val="3C3C3C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24" name="AutoShape 33"/>
          <p:cNvSpPr>
            <a:spLocks noChangeArrowheads="1"/>
          </p:cNvSpPr>
          <p:nvPr/>
        </p:nvSpPr>
        <p:spPr bwMode="auto">
          <a:xfrm rot="5400000">
            <a:off x="3638908" y="1526863"/>
            <a:ext cx="366381" cy="170156"/>
          </a:xfrm>
          <a:prstGeom prst="rightArrow">
            <a:avLst>
              <a:gd name="adj1" fmla="val 37398"/>
              <a:gd name="adj2" fmla="val 80007"/>
            </a:avLst>
          </a:prstGeom>
          <a:solidFill>
            <a:srgbClr val="656565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 sz="2400" i="1">
                <a:solidFill>
                  <a:srgbClr val="656565"/>
                </a:solidFill>
                <a:effectDag name="">
                  <a:cont type="tree" name="">
                    <a:effect ref="fillLine"/>
                    <a:outerShdw dist="38100" dir="13500000" algn="br">
                      <a:srgbClr val="979797"/>
                    </a:outerShdw>
                  </a:cont>
                  <a:cont type="tree" name="">
                    <a:effect ref="fillLine"/>
                    <a:outerShdw dist="38100" dir="2700000" algn="tl">
                      <a:srgbClr val="3C3C3C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656565"/>
                </a:solidFill>
                <a:effectDag name="">
                  <a:cont type="tree" name="">
                    <a:effect ref="fillLine"/>
                    <a:outerShdw dist="38100" dir="13500000" algn="br">
                      <a:srgbClr val="979797"/>
                    </a:outerShdw>
                  </a:cont>
                  <a:cont type="tree" name="">
                    <a:effect ref="fillLine"/>
                    <a:outerShdw dist="38100" dir="2700000" algn="tl">
                      <a:srgbClr val="3C3C3C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656565"/>
                </a:solidFill>
                <a:effectDag name="">
                  <a:cont type="tree" name="">
                    <a:effect ref="fillLine"/>
                    <a:outerShdw dist="38100" dir="13500000" algn="br">
                      <a:srgbClr val="979797"/>
                    </a:outerShdw>
                  </a:cont>
                  <a:cont type="tree" name="">
                    <a:effect ref="fillLine"/>
                    <a:outerShdw dist="38100" dir="2700000" algn="tl">
                      <a:srgbClr val="3C3C3C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656565"/>
                </a:solidFill>
                <a:effectDag name="">
                  <a:cont type="tree" name="">
                    <a:effect ref="fillLine"/>
                    <a:outerShdw dist="38100" dir="13500000" algn="br">
                      <a:srgbClr val="979797"/>
                    </a:outerShdw>
                  </a:cont>
                  <a:cont type="tree" name="">
                    <a:effect ref="fillLine"/>
                    <a:outerShdw dist="38100" dir="2700000" algn="tl">
                      <a:srgbClr val="3C3C3C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656565"/>
                </a:solidFill>
                <a:effectDag name="">
                  <a:cont type="tree" name="">
                    <a:effect ref="fillLine"/>
                    <a:outerShdw dist="38100" dir="13500000" algn="br">
                      <a:srgbClr val="979797"/>
                    </a:outerShdw>
                  </a:cont>
                  <a:cont type="tree" name="">
                    <a:effect ref="fillLine"/>
                    <a:outerShdw dist="38100" dir="2700000" algn="tl">
                      <a:srgbClr val="3C3C3C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656565"/>
                </a:solidFill>
                <a:effectDag name="">
                  <a:cont type="tree" name="">
                    <a:effect ref="fillLine"/>
                    <a:outerShdw dist="38100" dir="13500000" algn="br">
                      <a:srgbClr val="979797"/>
                    </a:outerShdw>
                  </a:cont>
                  <a:cont type="tree" name="">
                    <a:effect ref="fillLine"/>
                    <a:outerShdw dist="38100" dir="2700000" algn="tl">
                      <a:srgbClr val="3C3C3C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656565"/>
                </a:solidFill>
                <a:effectDag name="">
                  <a:cont type="tree" name="">
                    <a:effect ref="fillLine"/>
                    <a:outerShdw dist="38100" dir="13500000" algn="br">
                      <a:srgbClr val="979797"/>
                    </a:outerShdw>
                  </a:cont>
                  <a:cont type="tree" name="">
                    <a:effect ref="fillLine"/>
                    <a:outerShdw dist="38100" dir="2700000" algn="tl">
                      <a:srgbClr val="3C3C3C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656565"/>
                </a:solidFill>
                <a:effectDag name="">
                  <a:cont type="tree" name="">
                    <a:effect ref="fillLine"/>
                    <a:outerShdw dist="38100" dir="13500000" algn="br">
                      <a:srgbClr val="979797"/>
                    </a:outerShdw>
                  </a:cont>
                  <a:cont type="tree" name="">
                    <a:effect ref="fillLine"/>
                    <a:outerShdw dist="38100" dir="2700000" algn="tl">
                      <a:srgbClr val="3C3C3C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656565"/>
                </a:solidFill>
                <a:effectDag name="">
                  <a:cont type="tree" name="">
                    <a:effect ref="fillLine"/>
                    <a:outerShdw dist="38100" dir="13500000" algn="br">
                      <a:srgbClr val="979797"/>
                    </a:outerShdw>
                  </a:cont>
                  <a:cont type="tree" name="">
                    <a:effect ref="fillLine"/>
                    <a:outerShdw dist="38100" dir="2700000" algn="tl">
                      <a:srgbClr val="3C3C3C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26" name="Text Box 43"/>
          <p:cNvSpPr txBox="1">
            <a:spLocks noChangeArrowheads="1"/>
          </p:cNvSpPr>
          <p:nvPr/>
        </p:nvSpPr>
        <p:spPr bwMode="auto">
          <a:xfrm>
            <a:off x="2576852" y="1010918"/>
            <a:ext cx="2335212" cy="341632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i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rPr>
              <a:t>Objetivos</a:t>
            </a:r>
            <a:r>
              <a:rPr lang="en-US" altLang="en-US" sz="1800" b="1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rPr>
              <a:t> de </a:t>
            </a:r>
            <a:r>
              <a:rPr lang="en-US" altLang="en-US" sz="1800" b="1" i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rPr>
              <a:t>neg</a:t>
            </a:r>
            <a:r>
              <a:rPr lang="pt-BR" altLang="en-US" sz="1800" b="1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rPr>
              <a:t>ócio</a:t>
            </a:r>
            <a:endParaRPr lang="en-US" altLang="en-US" sz="1800" b="1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28" name="Text Box 43"/>
          <p:cNvSpPr txBox="1">
            <a:spLocks noChangeArrowheads="1"/>
          </p:cNvSpPr>
          <p:nvPr/>
        </p:nvSpPr>
        <p:spPr bwMode="auto">
          <a:xfrm>
            <a:off x="2576852" y="1849118"/>
            <a:ext cx="2335212" cy="341632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90000"/>
              </a:lnSpc>
              <a:spcBef>
                <a:spcPct val="50000"/>
              </a:spcBef>
              <a:buFontTx/>
              <a:buNone/>
              <a:defRPr b="1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itchFamily="34" charset="0"/>
              </a:defRPr>
            </a:lvl9pPr>
          </a:lstStyle>
          <a:p>
            <a:r>
              <a:rPr lang="en-US" altLang="en-US" dirty="0" err="1"/>
              <a:t>Objetivo</a:t>
            </a:r>
            <a:r>
              <a:rPr lang="en-US" altLang="en-US" dirty="0"/>
              <a:t> de </a:t>
            </a:r>
            <a:r>
              <a:rPr lang="en-US" altLang="en-US" dirty="0" err="1"/>
              <a:t>previs</a:t>
            </a:r>
            <a:r>
              <a:rPr lang="pt-BR" altLang="en-US" dirty="0" err="1"/>
              <a:t>ão</a:t>
            </a:r>
            <a:endParaRPr lang="en-US" altLang="en-US" dirty="0"/>
          </a:p>
        </p:txBody>
      </p:sp>
      <p:pic>
        <p:nvPicPr>
          <p:cNvPr id="29" name="Picture 35" descr="031610 MeetingActualCr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071" y="1047750"/>
            <a:ext cx="2102529" cy="1420427"/>
          </a:xfrm>
          <a:prstGeom prst="rect">
            <a:avLst/>
          </a:prstGeom>
          <a:solidFill>
            <a:srgbClr val="D3CB89"/>
          </a:solidFill>
          <a:ln w="2857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31" name="AutoShape 39"/>
          <p:cNvSpPr>
            <a:spLocks noChangeArrowheads="1"/>
          </p:cNvSpPr>
          <p:nvPr/>
        </p:nvSpPr>
        <p:spPr bwMode="auto">
          <a:xfrm>
            <a:off x="5412728" y="2625725"/>
            <a:ext cx="1270986" cy="730034"/>
          </a:xfrm>
          <a:prstGeom prst="can">
            <a:avLst>
              <a:gd name="adj" fmla="val 25000"/>
            </a:avLst>
          </a:pr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7A77C8"/>
                </a:solidFill>
                <a:effectDag name="">
                  <a:cont type="tree" name="">
                    <a:effect ref="fillLine"/>
                    <a:outerShdw dist="38100" dir="13500000" algn="br">
                      <a:srgbClr val="BDBAFF"/>
                    </a:outerShdw>
                  </a:cont>
                  <a:cont type="tree" name="">
                    <a:effect ref="fillLine"/>
                    <a:outerShdw dist="38100" dir="2700000" algn="tl">
                      <a:srgbClr val="494778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7A77C8"/>
                </a:solidFill>
                <a:effectDag name="">
                  <a:cont type="tree" name="">
                    <a:effect ref="fillLine"/>
                    <a:outerShdw dist="38100" dir="13500000" algn="br">
                      <a:srgbClr val="BDBAFF"/>
                    </a:outerShdw>
                  </a:cont>
                  <a:cont type="tree" name="">
                    <a:effect ref="fillLine"/>
                    <a:outerShdw dist="38100" dir="2700000" algn="tl">
                      <a:srgbClr val="494778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7A77C8"/>
                </a:solidFill>
                <a:effectDag name="">
                  <a:cont type="tree" name="">
                    <a:effect ref="fillLine"/>
                    <a:outerShdw dist="38100" dir="13500000" algn="br">
                      <a:srgbClr val="BDBAFF"/>
                    </a:outerShdw>
                  </a:cont>
                  <a:cont type="tree" name="">
                    <a:effect ref="fillLine"/>
                    <a:outerShdw dist="38100" dir="2700000" algn="tl">
                      <a:srgbClr val="494778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7A77C8"/>
                </a:solidFill>
                <a:effectDag name="">
                  <a:cont type="tree" name="">
                    <a:effect ref="fillLine"/>
                    <a:outerShdw dist="38100" dir="13500000" algn="br">
                      <a:srgbClr val="BDBAFF"/>
                    </a:outerShdw>
                  </a:cont>
                  <a:cont type="tree" name="">
                    <a:effect ref="fillLine"/>
                    <a:outerShdw dist="38100" dir="2700000" algn="tl">
                      <a:srgbClr val="494778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7A77C8"/>
                </a:solidFill>
                <a:effectDag name="">
                  <a:cont type="tree" name="">
                    <a:effect ref="fillLine"/>
                    <a:outerShdw dist="38100" dir="13500000" algn="br">
                      <a:srgbClr val="BDBAFF"/>
                    </a:outerShdw>
                  </a:cont>
                  <a:cont type="tree" name="">
                    <a:effect ref="fillLine"/>
                    <a:outerShdw dist="38100" dir="2700000" algn="tl">
                      <a:srgbClr val="494778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7A77C8"/>
                </a:solidFill>
                <a:effectDag name="">
                  <a:cont type="tree" name="">
                    <a:effect ref="fillLine"/>
                    <a:outerShdw dist="38100" dir="13500000" algn="br">
                      <a:srgbClr val="BDBAFF"/>
                    </a:outerShdw>
                  </a:cont>
                  <a:cont type="tree" name="">
                    <a:effect ref="fillLine"/>
                    <a:outerShdw dist="38100" dir="2700000" algn="tl">
                      <a:srgbClr val="494778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7A77C8"/>
                </a:solidFill>
                <a:effectDag name="">
                  <a:cont type="tree" name="">
                    <a:effect ref="fillLine"/>
                    <a:outerShdw dist="38100" dir="13500000" algn="br">
                      <a:srgbClr val="BDBAFF"/>
                    </a:outerShdw>
                  </a:cont>
                  <a:cont type="tree" name="">
                    <a:effect ref="fillLine"/>
                    <a:outerShdw dist="38100" dir="2700000" algn="tl">
                      <a:srgbClr val="494778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7A77C8"/>
                </a:solidFill>
                <a:effectDag name="">
                  <a:cont type="tree" name="">
                    <a:effect ref="fillLine"/>
                    <a:outerShdw dist="38100" dir="13500000" algn="br">
                      <a:srgbClr val="BDBAFF"/>
                    </a:outerShdw>
                  </a:cont>
                  <a:cont type="tree" name="">
                    <a:effect ref="fillLine"/>
                    <a:outerShdw dist="38100" dir="2700000" algn="tl">
                      <a:srgbClr val="494778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7A77C8"/>
                </a:solidFill>
                <a:effectDag name="">
                  <a:cont type="tree" name="">
                    <a:effect ref="fillLine"/>
                    <a:outerShdw dist="38100" dir="13500000" algn="br">
                      <a:srgbClr val="BDBAFF"/>
                    </a:outerShdw>
                  </a:cont>
                  <a:cont type="tree" name="">
                    <a:effect ref="fillLine"/>
                    <a:outerShdw dist="38100" dir="2700000" algn="tl">
                      <a:srgbClr val="494778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32" name="Text Box 40"/>
          <p:cNvSpPr txBox="1">
            <a:spLocks noChangeArrowheads="1"/>
          </p:cNvSpPr>
          <p:nvPr/>
        </p:nvSpPr>
        <p:spPr bwMode="auto">
          <a:xfrm>
            <a:off x="5419386" y="2800350"/>
            <a:ext cx="1362414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600" b="1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Dados de </a:t>
            </a:r>
            <a:r>
              <a:rPr lang="en-US" altLang="en-US" sz="1600" b="1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treino</a:t>
            </a:r>
            <a:endParaRPr lang="en-US" altLang="en-US" sz="1600" b="1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53</a:t>
            </a:fld>
            <a:endParaRPr lang="pt-BR" dirty="0"/>
          </a:p>
        </p:txBody>
      </p:sp>
      <p:sp>
        <p:nvSpPr>
          <p:cNvPr id="33" name="AutoShape 33"/>
          <p:cNvSpPr>
            <a:spLocks noChangeArrowheads="1"/>
          </p:cNvSpPr>
          <p:nvPr/>
        </p:nvSpPr>
        <p:spPr bwMode="auto">
          <a:xfrm>
            <a:off x="4815222" y="2858794"/>
            <a:ext cx="366378" cy="170156"/>
          </a:xfrm>
          <a:prstGeom prst="rightArrow">
            <a:avLst>
              <a:gd name="adj1" fmla="val 37398"/>
              <a:gd name="adj2" fmla="val 80007"/>
            </a:avLst>
          </a:prstGeom>
          <a:solidFill>
            <a:srgbClr val="656565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 sz="2400" i="1">
                <a:solidFill>
                  <a:srgbClr val="656565"/>
                </a:solidFill>
                <a:effectDag name="">
                  <a:cont type="tree" name="">
                    <a:effect ref="fillLine"/>
                    <a:outerShdw dist="38100" dir="13500000" algn="br">
                      <a:srgbClr val="979797"/>
                    </a:outerShdw>
                  </a:cont>
                  <a:cont type="tree" name="">
                    <a:effect ref="fillLine"/>
                    <a:outerShdw dist="38100" dir="2700000" algn="tl">
                      <a:srgbClr val="3C3C3C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656565"/>
                </a:solidFill>
                <a:effectDag name="">
                  <a:cont type="tree" name="">
                    <a:effect ref="fillLine"/>
                    <a:outerShdw dist="38100" dir="13500000" algn="br">
                      <a:srgbClr val="979797"/>
                    </a:outerShdw>
                  </a:cont>
                  <a:cont type="tree" name="">
                    <a:effect ref="fillLine"/>
                    <a:outerShdw dist="38100" dir="2700000" algn="tl">
                      <a:srgbClr val="3C3C3C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656565"/>
                </a:solidFill>
                <a:effectDag name="">
                  <a:cont type="tree" name="">
                    <a:effect ref="fillLine"/>
                    <a:outerShdw dist="38100" dir="13500000" algn="br">
                      <a:srgbClr val="979797"/>
                    </a:outerShdw>
                  </a:cont>
                  <a:cont type="tree" name="">
                    <a:effect ref="fillLine"/>
                    <a:outerShdw dist="38100" dir="2700000" algn="tl">
                      <a:srgbClr val="3C3C3C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656565"/>
                </a:solidFill>
                <a:effectDag name="">
                  <a:cont type="tree" name="">
                    <a:effect ref="fillLine"/>
                    <a:outerShdw dist="38100" dir="13500000" algn="br">
                      <a:srgbClr val="979797"/>
                    </a:outerShdw>
                  </a:cont>
                  <a:cont type="tree" name="">
                    <a:effect ref="fillLine"/>
                    <a:outerShdw dist="38100" dir="2700000" algn="tl">
                      <a:srgbClr val="3C3C3C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656565"/>
                </a:solidFill>
                <a:effectDag name="">
                  <a:cont type="tree" name="">
                    <a:effect ref="fillLine"/>
                    <a:outerShdw dist="38100" dir="13500000" algn="br">
                      <a:srgbClr val="979797"/>
                    </a:outerShdw>
                  </a:cont>
                  <a:cont type="tree" name="">
                    <a:effect ref="fillLine"/>
                    <a:outerShdw dist="38100" dir="2700000" algn="tl">
                      <a:srgbClr val="3C3C3C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656565"/>
                </a:solidFill>
                <a:effectDag name="">
                  <a:cont type="tree" name="">
                    <a:effect ref="fillLine"/>
                    <a:outerShdw dist="38100" dir="13500000" algn="br">
                      <a:srgbClr val="979797"/>
                    </a:outerShdw>
                  </a:cont>
                  <a:cont type="tree" name="">
                    <a:effect ref="fillLine"/>
                    <a:outerShdw dist="38100" dir="2700000" algn="tl">
                      <a:srgbClr val="3C3C3C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656565"/>
                </a:solidFill>
                <a:effectDag name="">
                  <a:cont type="tree" name="">
                    <a:effect ref="fillLine"/>
                    <a:outerShdw dist="38100" dir="13500000" algn="br">
                      <a:srgbClr val="979797"/>
                    </a:outerShdw>
                  </a:cont>
                  <a:cont type="tree" name="">
                    <a:effect ref="fillLine"/>
                    <a:outerShdw dist="38100" dir="2700000" algn="tl">
                      <a:srgbClr val="3C3C3C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656565"/>
                </a:solidFill>
                <a:effectDag name="">
                  <a:cont type="tree" name="">
                    <a:effect ref="fillLine"/>
                    <a:outerShdw dist="38100" dir="13500000" algn="br">
                      <a:srgbClr val="979797"/>
                    </a:outerShdw>
                  </a:cont>
                  <a:cont type="tree" name="">
                    <a:effect ref="fillLine"/>
                    <a:outerShdw dist="38100" dir="2700000" algn="tl">
                      <a:srgbClr val="3C3C3C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656565"/>
                </a:solidFill>
                <a:effectDag name="">
                  <a:cont type="tree" name="">
                    <a:effect ref="fillLine"/>
                    <a:outerShdw dist="38100" dir="13500000" algn="br">
                      <a:srgbClr val="979797"/>
                    </a:outerShdw>
                  </a:cont>
                  <a:cont type="tree" name="">
                    <a:effect ref="fillLine"/>
                    <a:outerShdw dist="38100" dir="2700000" algn="tl">
                      <a:srgbClr val="3C3C3C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34" name="AutoShape 33"/>
          <p:cNvSpPr>
            <a:spLocks noChangeArrowheads="1"/>
          </p:cNvSpPr>
          <p:nvPr/>
        </p:nvSpPr>
        <p:spPr bwMode="auto">
          <a:xfrm rot="8980305">
            <a:off x="4967622" y="3463735"/>
            <a:ext cx="366378" cy="170156"/>
          </a:xfrm>
          <a:prstGeom prst="rightArrow">
            <a:avLst>
              <a:gd name="adj1" fmla="val 37398"/>
              <a:gd name="adj2" fmla="val 80007"/>
            </a:avLst>
          </a:prstGeom>
          <a:solidFill>
            <a:srgbClr val="656565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 sz="2400" i="1">
                <a:solidFill>
                  <a:srgbClr val="656565"/>
                </a:solidFill>
                <a:effectDag name="">
                  <a:cont type="tree" name="">
                    <a:effect ref="fillLine"/>
                    <a:outerShdw dist="38100" dir="13500000" algn="br">
                      <a:srgbClr val="979797"/>
                    </a:outerShdw>
                  </a:cont>
                  <a:cont type="tree" name="">
                    <a:effect ref="fillLine"/>
                    <a:outerShdw dist="38100" dir="2700000" algn="tl">
                      <a:srgbClr val="3C3C3C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656565"/>
                </a:solidFill>
                <a:effectDag name="">
                  <a:cont type="tree" name="">
                    <a:effect ref="fillLine"/>
                    <a:outerShdw dist="38100" dir="13500000" algn="br">
                      <a:srgbClr val="979797"/>
                    </a:outerShdw>
                  </a:cont>
                  <a:cont type="tree" name="">
                    <a:effect ref="fillLine"/>
                    <a:outerShdw dist="38100" dir="2700000" algn="tl">
                      <a:srgbClr val="3C3C3C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656565"/>
                </a:solidFill>
                <a:effectDag name="">
                  <a:cont type="tree" name="">
                    <a:effect ref="fillLine"/>
                    <a:outerShdw dist="38100" dir="13500000" algn="br">
                      <a:srgbClr val="979797"/>
                    </a:outerShdw>
                  </a:cont>
                  <a:cont type="tree" name="">
                    <a:effect ref="fillLine"/>
                    <a:outerShdw dist="38100" dir="2700000" algn="tl">
                      <a:srgbClr val="3C3C3C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656565"/>
                </a:solidFill>
                <a:effectDag name="">
                  <a:cont type="tree" name="">
                    <a:effect ref="fillLine"/>
                    <a:outerShdw dist="38100" dir="13500000" algn="br">
                      <a:srgbClr val="979797"/>
                    </a:outerShdw>
                  </a:cont>
                  <a:cont type="tree" name="">
                    <a:effect ref="fillLine"/>
                    <a:outerShdw dist="38100" dir="2700000" algn="tl">
                      <a:srgbClr val="3C3C3C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656565"/>
                </a:solidFill>
                <a:effectDag name="">
                  <a:cont type="tree" name="">
                    <a:effect ref="fillLine"/>
                    <a:outerShdw dist="38100" dir="13500000" algn="br">
                      <a:srgbClr val="979797"/>
                    </a:outerShdw>
                  </a:cont>
                  <a:cont type="tree" name="">
                    <a:effect ref="fillLine"/>
                    <a:outerShdw dist="38100" dir="2700000" algn="tl">
                      <a:srgbClr val="3C3C3C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656565"/>
                </a:solidFill>
                <a:effectDag name="">
                  <a:cont type="tree" name="">
                    <a:effect ref="fillLine"/>
                    <a:outerShdw dist="38100" dir="13500000" algn="br">
                      <a:srgbClr val="979797"/>
                    </a:outerShdw>
                  </a:cont>
                  <a:cont type="tree" name="">
                    <a:effect ref="fillLine"/>
                    <a:outerShdw dist="38100" dir="2700000" algn="tl">
                      <a:srgbClr val="3C3C3C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656565"/>
                </a:solidFill>
                <a:effectDag name="">
                  <a:cont type="tree" name="">
                    <a:effect ref="fillLine"/>
                    <a:outerShdw dist="38100" dir="13500000" algn="br">
                      <a:srgbClr val="979797"/>
                    </a:outerShdw>
                  </a:cont>
                  <a:cont type="tree" name="">
                    <a:effect ref="fillLine"/>
                    <a:outerShdw dist="38100" dir="2700000" algn="tl">
                      <a:srgbClr val="3C3C3C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656565"/>
                </a:solidFill>
                <a:effectDag name="">
                  <a:cont type="tree" name="">
                    <a:effect ref="fillLine"/>
                    <a:outerShdw dist="38100" dir="13500000" algn="br">
                      <a:srgbClr val="979797"/>
                    </a:outerShdw>
                  </a:cont>
                  <a:cont type="tree" name="">
                    <a:effect ref="fillLine"/>
                    <a:outerShdw dist="38100" dir="2700000" algn="tl">
                      <a:srgbClr val="3C3C3C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656565"/>
                </a:solidFill>
                <a:effectDag name="">
                  <a:cont type="tree" name="">
                    <a:effect ref="fillLine"/>
                    <a:outerShdw dist="38100" dir="13500000" algn="br">
                      <a:srgbClr val="979797"/>
                    </a:outerShdw>
                  </a:cont>
                  <a:cont type="tree" name="">
                    <a:effect ref="fillLine"/>
                    <a:outerShdw dist="38100" dir="2700000" algn="tl">
                      <a:srgbClr val="3C3C3C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37" name="AutoShape 33"/>
          <p:cNvSpPr>
            <a:spLocks noChangeArrowheads="1"/>
          </p:cNvSpPr>
          <p:nvPr/>
        </p:nvSpPr>
        <p:spPr bwMode="auto">
          <a:xfrm>
            <a:off x="6263022" y="4001794"/>
            <a:ext cx="366378" cy="170156"/>
          </a:xfrm>
          <a:prstGeom prst="rightArrow">
            <a:avLst>
              <a:gd name="adj1" fmla="val 37398"/>
              <a:gd name="adj2" fmla="val 80007"/>
            </a:avLst>
          </a:prstGeom>
          <a:solidFill>
            <a:srgbClr val="656565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 sz="2400" i="1">
                <a:solidFill>
                  <a:srgbClr val="656565"/>
                </a:solidFill>
                <a:effectDag name="">
                  <a:cont type="tree" name="">
                    <a:effect ref="fillLine"/>
                    <a:outerShdw dist="38100" dir="13500000" algn="br">
                      <a:srgbClr val="979797"/>
                    </a:outerShdw>
                  </a:cont>
                  <a:cont type="tree" name="">
                    <a:effect ref="fillLine"/>
                    <a:outerShdw dist="38100" dir="2700000" algn="tl">
                      <a:srgbClr val="3C3C3C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656565"/>
                </a:solidFill>
                <a:effectDag name="">
                  <a:cont type="tree" name="">
                    <a:effect ref="fillLine"/>
                    <a:outerShdw dist="38100" dir="13500000" algn="br">
                      <a:srgbClr val="979797"/>
                    </a:outerShdw>
                  </a:cont>
                  <a:cont type="tree" name="">
                    <a:effect ref="fillLine"/>
                    <a:outerShdw dist="38100" dir="2700000" algn="tl">
                      <a:srgbClr val="3C3C3C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656565"/>
                </a:solidFill>
                <a:effectDag name="">
                  <a:cont type="tree" name="">
                    <a:effect ref="fillLine"/>
                    <a:outerShdw dist="38100" dir="13500000" algn="br">
                      <a:srgbClr val="979797"/>
                    </a:outerShdw>
                  </a:cont>
                  <a:cont type="tree" name="">
                    <a:effect ref="fillLine"/>
                    <a:outerShdw dist="38100" dir="2700000" algn="tl">
                      <a:srgbClr val="3C3C3C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656565"/>
                </a:solidFill>
                <a:effectDag name="">
                  <a:cont type="tree" name="">
                    <a:effect ref="fillLine"/>
                    <a:outerShdw dist="38100" dir="13500000" algn="br">
                      <a:srgbClr val="979797"/>
                    </a:outerShdw>
                  </a:cont>
                  <a:cont type="tree" name="">
                    <a:effect ref="fillLine"/>
                    <a:outerShdw dist="38100" dir="2700000" algn="tl">
                      <a:srgbClr val="3C3C3C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656565"/>
                </a:solidFill>
                <a:effectDag name="">
                  <a:cont type="tree" name="">
                    <a:effect ref="fillLine"/>
                    <a:outerShdw dist="38100" dir="13500000" algn="br">
                      <a:srgbClr val="979797"/>
                    </a:outerShdw>
                  </a:cont>
                  <a:cont type="tree" name="">
                    <a:effect ref="fillLine"/>
                    <a:outerShdw dist="38100" dir="2700000" algn="tl">
                      <a:srgbClr val="3C3C3C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656565"/>
                </a:solidFill>
                <a:effectDag name="">
                  <a:cont type="tree" name="">
                    <a:effect ref="fillLine"/>
                    <a:outerShdw dist="38100" dir="13500000" algn="br">
                      <a:srgbClr val="979797"/>
                    </a:outerShdw>
                  </a:cont>
                  <a:cont type="tree" name="">
                    <a:effect ref="fillLine"/>
                    <a:outerShdw dist="38100" dir="2700000" algn="tl">
                      <a:srgbClr val="3C3C3C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656565"/>
                </a:solidFill>
                <a:effectDag name="">
                  <a:cont type="tree" name="">
                    <a:effect ref="fillLine"/>
                    <a:outerShdw dist="38100" dir="13500000" algn="br">
                      <a:srgbClr val="979797"/>
                    </a:outerShdw>
                  </a:cont>
                  <a:cont type="tree" name="">
                    <a:effect ref="fillLine"/>
                    <a:outerShdw dist="38100" dir="2700000" algn="tl">
                      <a:srgbClr val="3C3C3C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656565"/>
                </a:solidFill>
                <a:effectDag name="">
                  <a:cont type="tree" name="">
                    <a:effect ref="fillLine"/>
                    <a:outerShdw dist="38100" dir="13500000" algn="br">
                      <a:srgbClr val="979797"/>
                    </a:outerShdw>
                  </a:cont>
                  <a:cont type="tree" name="">
                    <a:effect ref="fillLine"/>
                    <a:outerShdw dist="38100" dir="2700000" algn="tl">
                      <a:srgbClr val="3C3C3C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656565"/>
                </a:solidFill>
                <a:effectDag name="">
                  <a:cont type="tree" name="">
                    <a:effect ref="fillLine"/>
                    <a:outerShdw dist="38100" dir="13500000" algn="br">
                      <a:srgbClr val="979797"/>
                    </a:outerShdw>
                  </a:cont>
                  <a:cont type="tree" name="">
                    <a:effect ref="fillLine"/>
                    <a:outerShdw dist="38100" dir="2700000" algn="tl">
                      <a:srgbClr val="3C3C3C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8761"/>
          <a:stretch/>
        </p:blipFill>
        <p:spPr>
          <a:xfrm>
            <a:off x="3038523" y="3694112"/>
            <a:ext cx="1469181" cy="1087438"/>
          </a:xfrm>
          <a:prstGeom prst="rect">
            <a:avLst/>
          </a:prstGeom>
        </p:spPr>
      </p:pic>
      <p:sp>
        <p:nvSpPr>
          <p:cNvPr id="35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676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RESPOSTA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676399"/>
          </a:xfrm>
        </p:spPr>
        <p:txBody>
          <a:bodyPr>
            <a:normAutofit/>
          </a:bodyPr>
          <a:lstStyle/>
          <a:p>
            <a:r>
              <a:rPr lang="en-US" altLang="en-US" sz="2800" dirty="0" err="1" smtClean="0"/>
              <a:t>Quais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clientes</a:t>
            </a:r>
            <a:r>
              <a:rPr lang="en-US" altLang="en-US" sz="2800" dirty="0" smtClean="0"/>
              <a:t> responder</a:t>
            </a:r>
            <a:r>
              <a:rPr lang="pt-BR" altLang="en-US" sz="2800" dirty="0" err="1" smtClean="0"/>
              <a:t>ão</a:t>
            </a:r>
            <a:r>
              <a:rPr lang="pt-BR" altLang="en-US" sz="2800" dirty="0" smtClean="0"/>
              <a:t> a determinadas malas diretas em até 13 dias úteis realizando uma compra no valor de $ 125 incluindo taxa de entrega?</a:t>
            </a:r>
            <a:endParaRPr lang="pt-B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54</a:t>
            </a:fld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48615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...e que 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não devolverão o produto para reembolso em 	até 45 dias.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06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CLIENTES QUE TORNAM A COMPRAR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8610600" cy="1371599"/>
          </a:xfrm>
        </p:spPr>
        <p:txBody>
          <a:bodyPr>
            <a:noAutofit/>
          </a:bodyPr>
          <a:lstStyle/>
          <a:p>
            <a:r>
              <a:rPr lang="en-US" altLang="en-US" sz="2800" dirty="0" err="1" smtClean="0"/>
              <a:t>Quais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clientes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que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fizeram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duas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compras</a:t>
            </a:r>
            <a:r>
              <a:rPr lang="en-US" altLang="en-US" sz="2800" dirty="0" smtClean="0"/>
              <a:t>, far</a:t>
            </a:r>
            <a:r>
              <a:rPr lang="pt-BR" altLang="en-US" sz="2800" dirty="0" err="1" smtClean="0"/>
              <a:t>ão</a:t>
            </a:r>
            <a:r>
              <a:rPr lang="pt-BR" altLang="en-US" sz="2800" dirty="0" smtClean="0"/>
              <a:t> quatro ou mais compras nos próximos seis meses?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55</a:t>
            </a:fld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48615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...e que 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não devolverão o produto para reembolso em 	até 45 dias.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709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EVASÃO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8458200" cy="3394472"/>
          </a:xfrm>
        </p:spPr>
        <p:txBody>
          <a:bodyPr>
            <a:noAutofit/>
          </a:bodyPr>
          <a:lstStyle/>
          <a:p>
            <a:r>
              <a:rPr lang="en-US" altLang="en-US" sz="2800" dirty="0" err="1" smtClean="0"/>
              <a:t>Quais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clientes</a:t>
            </a:r>
            <a:r>
              <a:rPr lang="en-US" altLang="en-US" sz="2800" dirty="0" smtClean="0"/>
              <a:t> com </a:t>
            </a:r>
            <a:r>
              <a:rPr lang="en-US" altLang="en-US" sz="2800" dirty="0" err="1" smtClean="0"/>
              <a:t>quatro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meses</a:t>
            </a:r>
            <a:r>
              <a:rPr lang="en-US" altLang="en-US" sz="2800" dirty="0" smtClean="0"/>
              <a:t> de </a:t>
            </a:r>
            <a:r>
              <a:rPr lang="en-US" altLang="en-US" sz="2800" dirty="0" err="1" smtClean="0"/>
              <a:t>utilizaç</a:t>
            </a:r>
            <a:r>
              <a:rPr lang="pt-BR" altLang="en-US" sz="2800" dirty="0" err="1" smtClean="0"/>
              <a:t>ão</a:t>
            </a:r>
            <a:r>
              <a:rPr lang="pt-BR" altLang="en-US" sz="2800" dirty="0" smtClean="0"/>
              <a:t> </a:t>
            </a:r>
            <a:r>
              <a:rPr lang="en-US" altLang="en-US" sz="2800" dirty="0" err="1" smtClean="0"/>
              <a:t>reduzir</a:t>
            </a:r>
            <a:r>
              <a:rPr lang="pt-BR" altLang="en-US" sz="2800" dirty="0" err="1" smtClean="0"/>
              <a:t>ão</a:t>
            </a:r>
            <a:r>
              <a:rPr lang="pt-BR" altLang="en-US" sz="2800" dirty="0" smtClean="0"/>
              <a:t> sua utilização mensal em 80% nos próximos três meses, caso nenhum contato de marketing seja feito?</a:t>
            </a:r>
            <a:endParaRPr lang="en-US" altLang="en-US" sz="2800" dirty="0"/>
          </a:p>
          <a:p>
            <a:endParaRPr lang="pt-BR" sz="2800" dirty="0" smtClean="0"/>
          </a:p>
          <a:p>
            <a:endParaRPr lang="pt-BR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56</a:t>
            </a:fld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71475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… e n</a:t>
            </a:r>
            <a:r>
              <a:rPr lang="pt-BR" alt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ão</a:t>
            </a:r>
            <a:r>
              <a:rPr lang="pt-B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 aumentará sua utilização através de outros canais</a:t>
            </a:r>
            <a:r>
              <a:rPr lang="en-US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.</a:t>
            </a:r>
          </a:p>
          <a:p>
            <a:endParaRPr lang="pt-BR" sz="2800" dirty="0"/>
          </a:p>
        </p:txBody>
      </p:sp>
      <p:sp>
        <p:nvSpPr>
          <p:cNvPr id="7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705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QUAL VOLUME DE DADOS É O SUFICIENTE?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60019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i="1" dirty="0" smtClean="0"/>
              <a:t>10.000 </a:t>
            </a:r>
            <a:r>
              <a:rPr lang="en-US" altLang="en-US" sz="2800" i="1" dirty="0" err="1" smtClean="0"/>
              <a:t>fileiras</a:t>
            </a:r>
            <a:r>
              <a:rPr lang="en-US" altLang="en-US" sz="2800" i="1" dirty="0" smtClean="0"/>
              <a:t> s</a:t>
            </a:r>
            <a:r>
              <a:rPr lang="pt-BR" altLang="en-US" sz="2800" i="1" dirty="0" err="1" smtClean="0"/>
              <a:t>ão</a:t>
            </a:r>
            <a:r>
              <a:rPr lang="pt-BR" altLang="en-US" sz="2800" i="1" dirty="0" smtClean="0"/>
              <a:t> o suficiente</a:t>
            </a:r>
            <a:r>
              <a:rPr lang="en-US" altLang="en-US" sz="2800" i="1" dirty="0" smtClean="0"/>
              <a:t>?</a:t>
            </a:r>
            <a:endParaRPr lang="en-US" altLang="en-US" sz="28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i="1" dirty="0" smtClean="0"/>
              <a:t>10.000.000 s</a:t>
            </a:r>
            <a:r>
              <a:rPr lang="pt-BR" altLang="en-US" sz="2800" i="1" dirty="0" err="1" smtClean="0"/>
              <a:t>ão</a:t>
            </a:r>
            <a:r>
              <a:rPr lang="pt-BR" altLang="en-US" sz="2800" i="1" dirty="0" smtClean="0"/>
              <a:t> o suficiente</a:t>
            </a:r>
            <a:r>
              <a:rPr lang="en-US" altLang="en-US" sz="2800" i="1" dirty="0" smtClean="0"/>
              <a:t>?</a:t>
            </a:r>
            <a:endParaRPr lang="en-US" altLang="en-US" sz="28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i="1" dirty="0" smtClean="0"/>
              <a:t>E se </a:t>
            </a:r>
            <a:r>
              <a:rPr lang="en-US" altLang="en-US" sz="2800" i="1" dirty="0" err="1" smtClean="0"/>
              <a:t>houver</a:t>
            </a:r>
            <a:r>
              <a:rPr lang="en-US" altLang="en-US" sz="2800" i="1" dirty="0" smtClean="0"/>
              <a:t> </a:t>
            </a:r>
            <a:r>
              <a:rPr lang="en-US" altLang="en-US" sz="2800" i="1" dirty="0" err="1" smtClean="0"/>
              <a:t>apenas</a:t>
            </a:r>
            <a:r>
              <a:rPr lang="en-US" altLang="en-US" sz="2800" i="1" dirty="0" smtClean="0"/>
              <a:t> 7.000 </a:t>
            </a:r>
            <a:r>
              <a:rPr lang="en-US" altLang="en-US" sz="2800" i="1" dirty="0" err="1" smtClean="0"/>
              <a:t>exemplos</a:t>
            </a:r>
            <a:r>
              <a:rPr lang="en-US" altLang="en-US" sz="2800" i="1" dirty="0" smtClean="0"/>
              <a:t>?</a:t>
            </a:r>
            <a:endParaRPr lang="en-US" altLang="en-US" sz="2800" i="1" dirty="0"/>
          </a:p>
          <a:p>
            <a:endParaRPr lang="en-US" altLang="en-US" sz="2800" b="1" dirty="0"/>
          </a:p>
          <a:p>
            <a:endParaRPr lang="pt-B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57</a:t>
            </a:fld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181350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</a:rPr>
              <a:t>R:  N</a:t>
            </a:r>
            <a:r>
              <a:rPr lang="pt-BR" altLang="en-US" sz="2800" b="1" dirty="0" err="1">
                <a:solidFill>
                  <a:schemeClr val="bg1">
                    <a:lumMod val="50000"/>
                  </a:schemeClr>
                </a:solidFill>
              </a:rPr>
              <a:t>ão</a:t>
            </a:r>
            <a:r>
              <a:rPr lang="pt-BR" altLang="en-US" sz="2800" b="1" dirty="0">
                <a:solidFill>
                  <a:schemeClr val="bg1">
                    <a:lumMod val="50000"/>
                  </a:schemeClr>
                </a:solidFill>
              </a:rPr>
              <a:t> importa o total. O que importa é que haja um número de casos minoritários de pelo menos alguns milhares. </a:t>
            </a:r>
            <a:endParaRPr lang="en-US" altLang="en-US" sz="28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800" dirty="0"/>
          </a:p>
        </p:txBody>
      </p:sp>
      <p:sp>
        <p:nvSpPr>
          <p:cNvPr id="7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797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VARIÁVEIS PREDITIVAS</a:t>
            </a:r>
            <a:endParaRPr lang="pt-BR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593" y="1657350"/>
            <a:ext cx="1640207" cy="111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04800" y="971550"/>
            <a:ext cx="7391400" cy="2428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r>
              <a:rPr lang="en-US" altLang="en-US" sz="1800" b="1" dirty="0" err="1" smtClean="0"/>
              <a:t>Vari</a:t>
            </a:r>
            <a:r>
              <a:rPr lang="pt-BR" altLang="en-US" sz="1800" b="1" dirty="0" err="1" smtClean="0"/>
              <a:t>áveis</a:t>
            </a:r>
            <a:r>
              <a:rPr lang="pt-BR" altLang="en-US" sz="1800" b="1" dirty="0" smtClean="0"/>
              <a:t> demográficas</a:t>
            </a:r>
            <a:r>
              <a:rPr lang="en-US" altLang="en-US" sz="1800" dirty="0" smtClean="0"/>
              <a:t> s</a:t>
            </a:r>
            <a:r>
              <a:rPr lang="pt-BR" altLang="en-US" sz="1800" dirty="0" err="1" smtClean="0"/>
              <a:t>ão</a:t>
            </a:r>
            <a:r>
              <a:rPr lang="pt-BR" altLang="en-US" sz="1800" dirty="0" smtClean="0"/>
              <a:t> predominantes</a:t>
            </a:r>
            <a:r>
              <a:rPr lang="en-US" altLang="en-US" sz="1800" dirty="0" smtClean="0"/>
              <a:t>, mas s</a:t>
            </a:r>
            <a:r>
              <a:rPr lang="pt-BR" altLang="en-US" sz="1800" dirty="0" err="1" smtClean="0"/>
              <a:t>ão</a:t>
            </a:r>
            <a:r>
              <a:rPr lang="pt-BR" altLang="en-US" sz="1800" dirty="0" smtClean="0"/>
              <a:t> </a:t>
            </a:r>
            <a:r>
              <a:rPr lang="en-US" altLang="en-US" sz="1800" i="1" dirty="0" err="1" smtClean="0"/>
              <a:t>descritivas</a:t>
            </a:r>
            <a:endParaRPr lang="en-US" altLang="en-US" sz="1800" i="1" dirty="0" smtClean="0"/>
          </a:p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endParaRPr lang="en-US" altLang="en-US" sz="1700" b="1" dirty="0" smtClean="0"/>
          </a:p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r>
              <a:rPr lang="en-US" altLang="en-US" sz="1800" b="1" dirty="0" err="1" smtClean="0"/>
              <a:t>Vari</a:t>
            </a:r>
            <a:r>
              <a:rPr lang="pt-BR" altLang="en-US" sz="1800" b="1" dirty="0" err="1" smtClean="0"/>
              <a:t>áveis</a:t>
            </a:r>
            <a:r>
              <a:rPr lang="pt-BR" altLang="en-US" sz="1800" b="1" dirty="0" smtClean="0"/>
              <a:t> comportamentais</a:t>
            </a:r>
            <a:r>
              <a:rPr lang="en-US" altLang="en-US" sz="1800" dirty="0" smtClean="0"/>
              <a:t> s</a:t>
            </a:r>
            <a:r>
              <a:rPr lang="pt-BR" altLang="en-US" sz="1800" dirty="0" err="1" smtClean="0"/>
              <a:t>ão</a:t>
            </a:r>
            <a:r>
              <a:rPr lang="pt-BR" altLang="en-US" sz="1800" dirty="0" smtClean="0"/>
              <a:t> mais escassas</a:t>
            </a:r>
            <a:r>
              <a:rPr lang="en-US" altLang="en-US" sz="1800" dirty="0" smtClean="0"/>
              <a:t>, mas s</a:t>
            </a:r>
            <a:r>
              <a:rPr lang="pt-BR" altLang="en-US" sz="1800" dirty="0" err="1" smtClean="0"/>
              <a:t>ão</a:t>
            </a:r>
            <a:r>
              <a:rPr lang="en-US" altLang="en-US" sz="1800" dirty="0" smtClean="0"/>
              <a:t> </a:t>
            </a:r>
            <a:r>
              <a:rPr lang="en-US" altLang="en-US" sz="1800" i="1" dirty="0" err="1" smtClean="0"/>
              <a:t>preditivas</a:t>
            </a:r>
            <a:endParaRPr lang="en-US" altLang="en-US" sz="1800" i="1" dirty="0" smtClean="0"/>
          </a:p>
          <a:p>
            <a:pPr lvl="1">
              <a:lnSpc>
                <a:spcPct val="80000"/>
              </a:lnSpc>
            </a:pPr>
            <a:r>
              <a:rPr lang="en-US" altLang="en-US" sz="1700" dirty="0" smtClean="0"/>
              <a:t>- </a:t>
            </a:r>
            <a:r>
              <a:rPr lang="en-US" altLang="en-US" sz="1700" dirty="0" err="1" smtClean="0"/>
              <a:t>Exemplos</a:t>
            </a:r>
            <a:r>
              <a:rPr lang="en-US" altLang="en-US" sz="1700" dirty="0" smtClean="0"/>
              <a:t>: </a:t>
            </a:r>
            <a:r>
              <a:rPr lang="en-US" altLang="en-US" sz="1700" dirty="0" err="1" smtClean="0"/>
              <a:t>compras</a:t>
            </a:r>
            <a:r>
              <a:rPr lang="en-US" altLang="en-US" sz="1700" i="1" dirty="0" smtClean="0"/>
              <a:t>, </a:t>
            </a:r>
            <a:r>
              <a:rPr lang="en-US" altLang="en-US" sz="1700" i="1" dirty="0" err="1" smtClean="0"/>
              <a:t>ligaç</a:t>
            </a:r>
            <a:r>
              <a:rPr lang="pt-BR" altLang="en-US" sz="1700" i="1" dirty="0" err="1" smtClean="0"/>
              <a:t>ões</a:t>
            </a:r>
            <a:r>
              <a:rPr lang="pt-BR" altLang="en-US" sz="1700" i="1" dirty="0" smtClean="0"/>
              <a:t> para o SAC</a:t>
            </a:r>
            <a:r>
              <a:rPr lang="en-US" altLang="en-US" sz="1700" i="1" dirty="0" smtClean="0"/>
              <a:t>, </a:t>
            </a:r>
            <a:r>
              <a:rPr lang="en-US" altLang="en-US" sz="1700" i="1" dirty="0" err="1" smtClean="0"/>
              <a:t>uso</a:t>
            </a:r>
            <a:r>
              <a:rPr lang="en-US" altLang="en-US" sz="1700" i="1" dirty="0" smtClean="0"/>
              <a:t> de internet</a:t>
            </a:r>
          </a:p>
          <a:p>
            <a:pPr lvl="1">
              <a:lnSpc>
                <a:spcPct val="80000"/>
              </a:lnSpc>
            </a:pPr>
            <a:r>
              <a:rPr lang="en-US" altLang="en-US" sz="1700" dirty="0" smtClean="0"/>
              <a:t>- </a:t>
            </a:r>
            <a:r>
              <a:rPr lang="en-US" altLang="en-US" sz="1700" dirty="0" err="1" smtClean="0"/>
              <a:t>Comportamento</a:t>
            </a:r>
            <a:r>
              <a:rPr lang="en-US" altLang="en-US" sz="1700" dirty="0" smtClean="0"/>
              <a:t> </a:t>
            </a:r>
            <a:r>
              <a:rPr lang="en-US" altLang="en-US" sz="1700" dirty="0" err="1" smtClean="0"/>
              <a:t>prev</a:t>
            </a:r>
            <a:r>
              <a:rPr lang="pt-BR" altLang="en-US" sz="1700" dirty="0" err="1" smtClean="0"/>
              <a:t>ê</a:t>
            </a:r>
            <a:r>
              <a:rPr lang="pt-BR" altLang="en-US" sz="1700" dirty="0" smtClean="0"/>
              <a:t> comportamento</a:t>
            </a:r>
            <a:endParaRPr lang="en-US" altLang="en-US" sz="1700" dirty="0" smtClean="0"/>
          </a:p>
          <a:p>
            <a:pPr lvl="1">
              <a:lnSpc>
                <a:spcPct val="80000"/>
              </a:lnSpc>
            </a:pPr>
            <a:r>
              <a:rPr lang="en-US" altLang="en-US" sz="1700" dirty="0" smtClean="0"/>
              <a:t>- Uma </a:t>
            </a:r>
            <a:r>
              <a:rPr lang="en-US" altLang="en-US" sz="1700" dirty="0" err="1" smtClean="0"/>
              <a:t>pessoa</a:t>
            </a:r>
            <a:r>
              <a:rPr lang="en-US" altLang="en-US" sz="1700" dirty="0" smtClean="0"/>
              <a:t> </a:t>
            </a:r>
            <a:r>
              <a:rPr lang="pt-BR" altLang="en-US" sz="1700" dirty="0" smtClean="0"/>
              <a:t>é feita pelo que ela faz ao invés de quem ela é</a:t>
            </a:r>
            <a:endParaRPr lang="en-US" altLang="en-US" sz="1700" dirty="0" smtClean="0"/>
          </a:p>
          <a:p>
            <a:pPr>
              <a:lnSpc>
                <a:spcPct val="80000"/>
              </a:lnSpc>
            </a:pPr>
            <a:endParaRPr lang="en-US" altLang="en-US" sz="1700" dirty="0" smtClean="0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4876800" y="3200400"/>
            <a:ext cx="1981200" cy="1352550"/>
          </a:xfrm>
          <a:prstGeom prst="wedgeRoundRectCallout">
            <a:avLst>
              <a:gd name="adj1" fmla="val 54538"/>
              <a:gd name="adj2" fmla="val -9943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anchor="ctr" anchorCtr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i="0" dirty="0" smtClean="0">
                <a:effectLst/>
                <a:latin typeface="Corbel" panose="020B0503020204020204" pitchFamily="34" charset="0"/>
              </a:rPr>
              <a:t>N</a:t>
            </a:r>
            <a:r>
              <a:rPr lang="pt-BR" altLang="en-US" sz="1600" i="0" dirty="0" err="1" smtClean="0">
                <a:effectLst/>
                <a:latin typeface="Corbel" panose="020B0503020204020204" pitchFamily="34" charset="0"/>
              </a:rPr>
              <a:t>ão</a:t>
            </a:r>
            <a:r>
              <a:rPr lang="pt-BR" altLang="en-US" sz="1600" i="0" dirty="0" smtClean="0">
                <a:effectLst/>
                <a:latin typeface="Corbel" panose="020B0503020204020204" pitchFamily="34" charset="0"/>
              </a:rPr>
              <a:t> me julgue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600" i="0" dirty="0" smtClean="0">
                <a:effectLst/>
                <a:latin typeface="Corbel" panose="020B0503020204020204" pitchFamily="34" charset="0"/>
              </a:rPr>
              <a:t>pela capa do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600" i="0" dirty="0" smtClean="0">
                <a:effectLst/>
                <a:latin typeface="Corbel" panose="020B0503020204020204" pitchFamily="34" charset="0"/>
              </a:rPr>
              <a:t>meu livro</a:t>
            </a:r>
            <a:r>
              <a:rPr lang="en-US" altLang="en-US" sz="1600" i="0" dirty="0" smtClean="0">
                <a:effectLst/>
                <a:latin typeface="Corbel" panose="020B0503020204020204" pitchFamily="34" charset="0"/>
              </a:rPr>
              <a:t>!</a:t>
            </a:r>
            <a:endParaRPr lang="en-US" altLang="en-US" sz="1600" i="0" dirty="0">
              <a:effectLst/>
              <a:latin typeface="Corbel" panose="020B0503020204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58</a:t>
            </a:fld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500" y="2863850"/>
            <a:ext cx="1316700" cy="1689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t="12962"/>
          <a:stretch/>
        </p:blipFill>
        <p:spPr>
          <a:xfrm>
            <a:off x="386246" y="3014662"/>
            <a:ext cx="1747354" cy="1685925"/>
          </a:xfrm>
          <a:prstGeom prst="rect">
            <a:avLst/>
          </a:prstGeom>
        </p:spPr>
      </p:pic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2514600" y="3257550"/>
            <a:ext cx="2133600" cy="1295400"/>
          </a:xfrm>
          <a:prstGeom prst="wedgeRoundRectCallout">
            <a:avLst>
              <a:gd name="adj1" fmla="val -80076"/>
              <a:gd name="adj2" fmla="val -20993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anchor="ctr" anchorCtr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600" dirty="0">
                <a:latin typeface="Corbel" panose="020B0503020204020204" pitchFamily="34" charset="0"/>
              </a:rPr>
              <a:t>"</a:t>
            </a:r>
            <a:r>
              <a:rPr lang="en-US" altLang="en-US" sz="1600" dirty="0" err="1">
                <a:latin typeface="Corbel" panose="020B0503020204020204" pitchFamily="34" charset="0"/>
              </a:rPr>
              <a:t>verdadeira</a:t>
            </a:r>
            <a:r>
              <a:rPr lang="en-US" altLang="en-US" sz="1600" dirty="0">
                <a:latin typeface="Corbel" panose="020B0503020204020204" pitchFamily="34" charset="0"/>
              </a:rPr>
              <a:t> face de um </a:t>
            </a:r>
            <a:r>
              <a:rPr lang="en-US" altLang="en-US" sz="1600" dirty="0" err="1">
                <a:latin typeface="Corbel" panose="020B0503020204020204" pitchFamily="34" charset="0"/>
              </a:rPr>
              <a:t>homem</a:t>
            </a:r>
            <a:r>
              <a:rPr lang="en-US" altLang="en-US" sz="1600" dirty="0">
                <a:latin typeface="Corbel" panose="020B0503020204020204" pitchFamily="34" charset="0"/>
              </a:rPr>
              <a:t> </a:t>
            </a:r>
            <a:r>
              <a:rPr lang="en-US" altLang="en-US" sz="1600" dirty="0" err="1">
                <a:latin typeface="Corbel" panose="020B0503020204020204" pitchFamily="34" charset="0"/>
              </a:rPr>
              <a:t>é</a:t>
            </a:r>
            <a:r>
              <a:rPr lang="en-US" altLang="en-US" sz="1600" dirty="0">
                <a:latin typeface="Corbel" panose="020B0503020204020204" pitchFamily="34" charset="0"/>
              </a:rPr>
              <a:t> </a:t>
            </a:r>
            <a:r>
              <a:rPr lang="en-US" altLang="en-US" sz="1600" dirty="0" err="1">
                <a:latin typeface="Corbel" panose="020B0503020204020204" pitchFamily="34" charset="0"/>
              </a:rPr>
              <a:t>definida</a:t>
            </a:r>
            <a:r>
              <a:rPr lang="en-US" altLang="en-US" sz="1600" dirty="0">
                <a:latin typeface="Corbel" panose="020B0503020204020204" pitchFamily="34" charset="0"/>
              </a:rPr>
              <a:t> </a:t>
            </a:r>
            <a:r>
              <a:rPr lang="en-US" altLang="en-US" sz="1600" dirty="0" err="1">
                <a:latin typeface="Corbel" panose="020B0503020204020204" pitchFamily="34" charset="0"/>
              </a:rPr>
              <a:t>por</a:t>
            </a:r>
            <a:r>
              <a:rPr lang="en-US" altLang="en-US" sz="1600" dirty="0">
                <a:latin typeface="Corbel" panose="020B0503020204020204" pitchFamily="34" charset="0"/>
              </a:rPr>
              <a:t> </a:t>
            </a:r>
            <a:r>
              <a:rPr lang="en-US" altLang="en-US" sz="1600" dirty="0" err="1">
                <a:latin typeface="Corbel" panose="020B0503020204020204" pitchFamily="34" charset="0"/>
              </a:rPr>
              <a:t>suas</a:t>
            </a:r>
            <a:r>
              <a:rPr lang="en-US" altLang="en-US" sz="1600" dirty="0">
                <a:latin typeface="Corbel" panose="020B0503020204020204" pitchFamily="34" charset="0"/>
              </a:rPr>
              <a:t> </a:t>
            </a:r>
            <a:r>
              <a:rPr lang="en-US" altLang="en-US" sz="1600" dirty="0" err="1">
                <a:latin typeface="Corbel" panose="020B0503020204020204" pitchFamily="34" charset="0"/>
              </a:rPr>
              <a:t>ações</a:t>
            </a:r>
            <a:r>
              <a:rPr lang="en-US" altLang="en-US" sz="1600" dirty="0">
                <a:latin typeface="Corbel" panose="020B0503020204020204" pitchFamily="34" charset="0"/>
              </a:rPr>
              <a:t>."</a:t>
            </a:r>
            <a:r>
              <a:rPr lang="en-US" altLang="en-US" sz="1600" i="0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1600" i="0" dirty="0">
                <a:effectLst/>
                <a:latin typeface="Corbel" panose="020B0503020204020204" pitchFamily="34" charset="0"/>
              </a:rPr>
              <a:t>-Sartre</a:t>
            </a:r>
          </a:p>
        </p:txBody>
      </p:sp>
      <p:sp>
        <p:nvSpPr>
          <p:cNvPr id="13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063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PREDITIVA</a:t>
            </a:r>
            <a:endParaRPr lang="pt-B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58813" y="971550"/>
            <a:ext cx="77295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600" i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Sua</a:t>
            </a:r>
            <a:r>
              <a:rPr lang="en-US" altLang="en-US" sz="3600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altLang="en-US" sz="3600" i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organizaç</a:t>
            </a:r>
            <a:r>
              <a:rPr lang="pt-BR" altLang="en-US" sz="3600" i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ão</a:t>
            </a:r>
            <a:r>
              <a:rPr lang="en-US" altLang="en-US" sz="3600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altLang="en-US" sz="3600" b="1" i="0" dirty="0" err="1" smtClean="0">
                <a:solidFill>
                  <a:srgbClr val="FFC000"/>
                </a:solidFill>
                <a:effectLst/>
                <a:latin typeface="Corbel" panose="020B0503020204020204" pitchFamily="34" charset="0"/>
              </a:rPr>
              <a:t>aprende</a:t>
            </a:r>
            <a:r>
              <a:rPr lang="en-US" altLang="en-US" sz="3600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 </a:t>
            </a:r>
            <a:endParaRPr lang="en-US" altLang="en-US" sz="36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  <a:p>
            <a:pPr algn="ctr">
              <a:buNone/>
            </a:pPr>
            <a:r>
              <a:rPr lang="en-US" altLang="en-US" sz="3600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a </a:t>
            </a:r>
            <a:r>
              <a:rPr lang="en-US" altLang="en-US" sz="3600" i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partir</a:t>
            </a:r>
            <a:r>
              <a:rPr lang="en-US" altLang="en-US" sz="3600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 de </a:t>
            </a:r>
            <a:r>
              <a:rPr lang="en-US" altLang="en-US" sz="3600" i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sua</a:t>
            </a:r>
            <a:r>
              <a:rPr lang="en-US" altLang="en-US" sz="3600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FFC000"/>
                </a:solidFill>
                <a:latin typeface="Corbel" panose="020B0503020204020204" pitchFamily="34" charset="0"/>
              </a:rPr>
              <a:t>experi</a:t>
            </a:r>
            <a:r>
              <a:rPr lang="pt-BR" altLang="en-US" sz="3600" b="1" dirty="0" err="1" smtClean="0">
                <a:solidFill>
                  <a:srgbClr val="FFC000"/>
                </a:solidFill>
                <a:latin typeface="Corbel" panose="020B0503020204020204" pitchFamily="34" charset="0"/>
              </a:rPr>
              <a:t>ê</a:t>
            </a:r>
            <a:r>
              <a:rPr lang="en-US" altLang="en-US" sz="3600" b="1" dirty="0" err="1" smtClean="0">
                <a:solidFill>
                  <a:srgbClr val="FFC000"/>
                </a:solidFill>
                <a:latin typeface="Corbel" panose="020B0503020204020204" pitchFamily="34" charset="0"/>
              </a:rPr>
              <a:t>ncia</a:t>
            </a:r>
            <a:r>
              <a:rPr lang="en-US" altLang="en-US" sz="3600" b="1" dirty="0" smtClean="0">
                <a:solidFill>
                  <a:srgbClr val="FFC000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FFC000"/>
                </a:solidFill>
                <a:latin typeface="Corbel" panose="020B0503020204020204" pitchFamily="34" charset="0"/>
              </a:rPr>
              <a:t>coletiva</a:t>
            </a:r>
            <a:r>
              <a:rPr lang="en-US" altLang="en-US" sz="3600" b="1" dirty="0" smtClean="0">
                <a:solidFill>
                  <a:srgbClr val="FFC000"/>
                </a:solidFill>
                <a:latin typeface="Corbel" panose="020B0503020204020204" pitchFamily="34" charset="0"/>
              </a:rPr>
              <a:t> </a:t>
            </a:r>
            <a:endParaRPr lang="en-US" altLang="en-US" sz="3600" b="1" i="0" dirty="0">
              <a:solidFill>
                <a:srgbClr val="FFC000"/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3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3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36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36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219528" y="3943350"/>
            <a:ext cx="71240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…e </a:t>
            </a:r>
            <a:r>
              <a:rPr kumimoji="1" lang="en-US" alt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coloca</a:t>
            </a:r>
            <a:r>
              <a:rPr kumimoji="1" lang="en-US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 </a:t>
            </a:r>
            <a:r>
              <a:rPr kumimoji="1" lang="en-US" alt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esse</a:t>
            </a:r>
            <a:r>
              <a:rPr kumimoji="1" lang="en-US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 </a:t>
            </a:r>
            <a:r>
              <a:rPr kumimoji="1" lang="en-US" alt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conhecimento</a:t>
            </a:r>
            <a:r>
              <a:rPr kumimoji="1" lang="en-US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 </a:t>
            </a:r>
            <a:r>
              <a:rPr kumimoji="1" lang="en-US" alt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em</a:t>
            </a:r>
            <a:r>
              <a:rPr kumimoji="1" lang="en-US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 </a:t>
            </a:r>
            <a:r>
              <a:rPr kumimoji="1" lang="en-US" alt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aç</a:t>
            </a:r>
            <a:r>
              <a:rPr kumimoji="1" lang="pt-BR" alt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ão</a:t>
            </a:r>
            <a:r>
              <a:rPr kumimoji="1" lang="en-US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.</a:t>
            </a:r>
            <a:endParaRPr kumimoji="1" lang="en-US" altLang="en-US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</p:txBody>
      </p: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1444625" y="2636842"/>
            <a:ext cx="5946775" cy="1655763"/>
            <a:chOff x="927" y="2314"/>
            <a:chExt cx="3746" cy="1043"/>
          </a:xfrm>
        </p:grpSpPr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1589" y="3027"/>
              <a:ext cx="11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12" name="AutoShape 20"/>
            <p:cNvSpPr>
              <a:spLocks noChangeArrowheads="1"/>
            </p:cNvSpPr>
            <p:nvPr/>
          </p:nvSpPr>
          <p:spPr bwMode="auto">
            <a:xfrm>
              <a:off x="3431" y="2525"/>
              <a:ext cx="488" cy="230"/>
            </a:xfrm>
            <a:prstGeom prst="rightArrow">
              <a:avLst>
                <a:gd name="adj1" fmla="val 50000"/>
                <a:gd name="adj2" fmla="val 64831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2F394E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566075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C222E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2F394E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566075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C222E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2F394E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566075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C222E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2F394E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566075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C222E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2F394E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566075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C222E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2F394E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566075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C222E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2F394E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566075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C222E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2F394E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566075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C222E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2F394E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566075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C222E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/>
              <a:endParaRPr lang="pt-BR" altLang="pt-BR" i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3" name="AutoShape 21"/>
            <p:cNvSpPr>
              <a:spLocks noChangeArrowheads="1"/>
            </p:cNvSpPr>
            <p:nvPr/>
          </p:nvSpPr>
          <p:spPr bwMode="auto">
            <a:xfrm>
              <a:off x="2102" y="2342"/>
              <a:ext cx="1546" cy="576"/>
            </a:xfrm>
            <a:prstGeom prst="roundRect">
              <a:avLst>
                <a:gd name="adj" fmla="val 5667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3F4C67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27F9A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252D3D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3F4C67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27F9A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252D3D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3F4C67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27F9A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252D3D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3F4C67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27F9A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252D3D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3F4C67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27F9A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252D3D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3F4C67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27F9A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252D3D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3F4C67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27F9A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252D3D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3F4C67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27F9A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252D3D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3F4C67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27F9A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252D3D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/>
              <a:endParaRPr lang="pt-BR" altLang="pt-BR" i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5" name="Text Box 23"/>
            <p:cNvSpPr txBox="1">
              <a:spLocks noChangeArrowheads="1"/>
            </p:cNvSpPr>
            <p:nvPr/>
          </p:nvSpPr>
          <p:spPr bwMode="auto">
            <a:xfrm>
              <a:off x="2039" y="2465"/>
              <a:ext cx="1681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400" i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</a:rPr>
                <a:t>An</a:t>
              </a:r>
              <a:r>
                <a:rPr lang="pt-BR" altLang="en-US" sz="1400" i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</a:rPr>
                <a:t>álise</a:t>
              </a:r>
              <a:r>
                <a:rPr lang="pt-BR" altLang="en-US" sz="1400" i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</a:rPr>
                <a:t> Preditiva </a:t>
              </a:r>
              <a:br>
                <a:rPr lang="pt-BR" altLang="en-US" sz="1400" i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</a:rPr>
              </a:br>
              <a:r>
                <a:rPr lang="pt-BR" altLang="en-US" sz="1400" i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</a:rPr>
                <a:t>com </a:t>
              </a:r>
              <a:r>
                <a:rPr lang="en-US" altLang="en-US" sz="1400" i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</a:rPr>
                <a:t>Data </a:t>
              </a:r>
              <a:r>
                <a:rPr lang="en-US" altLang="en-US" sz="140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</a:rPr>
                <a:t>Mining</a:t>
              </a:r>
            </a:p>
          </p:txBody>
        </p:sp>
        <p:sp>
          <p:nvSpPr>
            <p:cNvPr id="16" name="AutoShape 24"/>
            <p:cNvSpPr>
              <a:spLocks noChangeArrowheads="1"/>
            </p:cNvSpPr>
            <p:nvPr/>
          </p:nvSpPr>
          <p:spPr bwMode="auto">
            <a:xfrm>
              <a:off x="1605" y="2525"/>
              <a:ext cx="488" cy="230"/>
            </a:xfrm>
            <a:prstGeom prst="rightArrow">
              <a:avLst>
                <a:gd name="adj1" fmla="val 50000"/>
                <a:gd name="adj2" fmla="val 64831"/>
              </a:avLst>
            </a:prstGeom>
            <a:solidFill>
              <a:schemeClr val="accent3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874B3B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CA8E7E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12C23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874B3B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CA8E7E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12C23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874B3B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CA8E7E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12C23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874B3B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CA8E7E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12C23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874B3B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CA8E7E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12C23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874B3B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CA8E7E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12C23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874B3B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CA8E7E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12C23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874B3B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CA8E7E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12C23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874B3B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CA8E7E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12C23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/>
              <a:endParaRPr lang="pt-BR" altLang="pt-BR" i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7" name="Oval 25"/>
            <p:cNvSpPr>
              <a:spLocks noChangeArrowheads="1"/>
            </p:cNvSpPr>
            <p:nvPr/>
          </p:nvSpPr>
          <p:spPr bwMode="auto">
            <a:xfrm>
              <a:off x="3920" y="2321"/>
              <a:ext cx="705" cy="6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F4EC7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AA4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28D43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F4EC7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AA4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28D43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F4EC7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AA4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28D43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F4EC7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AA4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28D43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F4EC7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AA4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28D43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F4EC7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AA4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28D43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F4EC7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AA4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28D43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F4EC7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AA4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28D43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F4EC7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AA4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28D43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/>
              <a:endParaRPr lang="pt-BR" altLang="pt-BR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18" name="Text Box 26"/>
            <p:cNvSpPr txBox="1">
              <a:spLocks noChangeArrowheads="1"/>
            </p:cNvSpPr>
            <p:nvPr/>
          </p:nvSpPr>
          <p:spPr bwMode="auto">
            <a:xfrm>
              <a:off x="3857" y="2499"/>
              <a:ext cx="816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400" dirty="0" err="1">
                  <a:solidFill>
                    <a:schemeClr val="bg1"/>
                  </a:solidFill>
                  <a:latin typeface="Corbel" panose="020B0503020204020204" pitchFamily="34" charset="0"/>
                </a:rPr>
                <a:t>Modelo</a:t>
              </a:r>
              <a:r>
                <a:rPr lang="en-US" altLang="en-US" sz="1400" dirty="0">
                  <a:solidFill>
                    <a:schemeClr val="bg1"/>
                  </a:solidFill>
                  <a:latin typeface="Corbel" panose="020B0503020204020204" pitchFamily="34" charset="0"/>
                </a:rPr>
                <a:t> </a:t>
              </a:r>
              <a:r>
                <a:rPr lang="en-US" altLang="en-US" sz="1400" dirty="0" err="1" smtClean="0">
                  <a:solidFill>
                    <a:schemeClr val="bg1"/>
                  </a:solidFill>
                  <a:latin typeface="Corbel" panose="020B0503020204020204" pitchFamily="34" charset="0"/>
                </a:rPr>
                <a:t>Preditivo</a:t>
              </a:r>
              <a:r>
                <a:rPr lang="en-US" altLang="en-US" sz="1400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 </a:t>
              </a:r>
              <a:endParaRPr lang="en-US" altLang="en-US" sz="1400" i="0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9" name="AutoShape 27"/>
            <p:cNvSpPr>
              <a:spLocks noChangeArrowheads="1"/>
            </p:cNvSpPr>
            <p:nvPr/>
          </p:nvSpPr>
          <p:spPr bwMode="auto">
            <a:xfrm>
              <a:off x="936" y="2314"/>
              <a:ext cx="859" cy="633"/>
            </a:xfrm>
            <a:prstGeom prst="can">
              <a:avLst>
                <a:gd name="adj" fmla="val 25000"/>
              </a:avLst>
            </a:pr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C8874C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C896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78512D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C8874C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C896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78512D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C8874C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C896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78512D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C8874C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C896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78512D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C8874C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C896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78512D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C8874C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C896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78512D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C8874C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C896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78512D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C8874C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C896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78512D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C8874C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C896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78512D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/>
              <a:endParaRPr lang="pt-BR" altLang="pt-BR" i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20" name="Text Box 28"/>
            <p:cNvSpPr txBox="1">
              <a:spLocks noChangeArrowheads="1"/>
            </p:cNvSpPr>
            <p:nvPr/>
          </p:nvSpPr>
          <p:spPr bwMode="auto">
            <a:xfrm>
              <a:off x="927" y="2525"/>
              <a:ext cx="868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400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Dados </a:t>
              </a:r>
              <a:r>
                <a:rPr lang="en-US" altLang="en-US" sz="1400" dirty="0" err="1" smtClean="0">
                  <a:solidFill>
                    <a:schemeClr val="bg1"/>
                  </a:solidFill>
                  <a:latin typeface="Corbel" panose="020B0503020204020204" pitchFamily="34" charset="0"/>
                </a:rPr>
                <a:t>sobre</a:t>
              </a:r>
              <a:r>
                <a:rPr lang="en-US" altLang="en-US" sz="1400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 o </a:t>
              </a:r>
              <a:r>
                <a:rPr lang="en-US" altLang="en-US" sz="1400" dirty="0" err="1" smtClean="0">
                  <a:solidFill>
                    <a:schemeClr val="bg1"/>
                  </a:solidFill>
                  <a:latin typeface="Corbel" panose="020B0503020204020204" pitchFamily="34" charset="0"/>
                </a:rPr>
                <a:t>cliente</a:t>
              </a:r>
              <a:endParaRPr lang="en-US" altLang="en-US" sz="1400" i="0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22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265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INCLUINDO DADOS DE FONTES EXTERNAS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19150"/>
            <a:ext cx="8686800" cy="3394472"/>
          </a:xfrm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 smtClean="0"/>
              <a:t>O </a:t>
            </a:r>
            <a:r>
              <a:rPr lang="en-US" altLang="en-US" sz="2000" b="1" dirty="0" err="1" smtClean="0"/>
              <a:t>que</a:t>
            </a:r>
            <a:r>
              <a:rPr lang="en-US" altLang="en-US" sz="2000" b="1" dirty="0" smtClean="0"/>
              <a:t> h</a:t>
            </a:r>
            <a:r>
              <a:rPr lang="pt-BR" altLang="en-US" sz="2000" b="1" dirty="0" smtClean="0"/>
              <a:t>á em um nome</a:t>
            </a:r>
            <a:r>
              <a:rPr lang="en-US" altLang="en-US" sz="2000" b="1" dirty="0" smtClean="0"/>
              <a:t>?</a:t>
            </a:r>
            <a:endParaRPr lang="en-US" altLang="en-US" sz="2000" b="1" dirty="0"/>
          </a:p>
          <a:p>
            <a:pPr marL="742950" lvl="1" indent="-285750">
              <a:lnSpc>
                <a:spcPct val="90000"/>
              </a:lnSpc>
              <a:buFontTx/>
              <a:buChar char="-"/>
            </a:pPr>
            <a:r>
              <a:rPr lang="en-US" altLang="en-US" sz="1700" dirty="0" err="1" smtClean="0"/>
              <a:t>Tratamento</a:t>
            </a:r>
            <a:r>
              <a:rPr lang="en-US" altLang="en-US" sz="1700" dirty="0" smtClean="0"/>
              <a:t> (Sr., Sra., etc.)</a:t>
            </a:r>
            <a:endParaRPr lang="en-US" altLang="en-US" sz="1700" dirty="0"/>
          </a:p>
          <a:p>
            <a:pPr marL="742950" lvl="1" indent="-285750">
              <a:lnSpc>
                <a:spcPct val="90000"/>
              </a:lnSpc>
              <a:buFontTx/>
              <a:buChar char="-"/>
            </a:pPr>
            <a:r>
              <a:rPr lang="en-US" altLang="en-US" sz="1700" dirty="0" smtClean="0"/>
              <a:t>G</a:t>
            </a:r>
            <a:r>
              <a:rPr lang="pt-BR" altLang="en-US" sz="1700" dirty="0" err="1" smtClean="0"/>
              <a:t>ênero</a:t>
            </a:r>
            <a:endParaRPr lang="en-US" altLang="en-US" sz="1700" dirty="0"/>
          </a:p>
          <a:p>
            <a:pPr marL="742950" lvl="1" indent="-285750">
              <a:lnSpc>
                <a:spcPct val="90000"/>
              </a:lnSpc>
              <a:buFontTx/>
              <a:buChar char="-"/>
            </a:pPr>
            <a:r>
              <a:rPr lang="en-US" altLang="en-US" sz="1700" dirty="0" err="1" smtClean="0"/>
              <a:t>Nacionalidade</a:t>
            </a:r>
            <a:endParaRPr lang="en-US" altLang="en-US" sz="18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 smtClean="0"/>
              <a:t>O </a:t>
            </a:r>
            <a:r>
              <a:rPr lang="en-US" altLang="en-US" sz="2000" b="1" dirty="0" err="1" smtClean="0"/>
              <a:t>que</a:t>
            </a:r>
            <a:r>
              <a:rPr lang="en-US" altLang="en-US" sz="2000" b="1" dirty="0" smtClean="0"/>
              <a:t> h</a:t>
            </a:r>
            <a:r>
              <a:rPr lang="pt-BR" altLang="en-US" sz="2000" b="1" dirty="0" smtClean="0"/>
              <a:t>á em um CEP</a:t>
            </a:r>
            <a:r>
              <a:rPr lang="en-US" altLang="en-US" sz="2000" b="1" dirty="0" smtClean="0"/>
              <a:t>?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 smtClean="0"/>
              <a:t>- </a:t>
            </a:r>
            <a:r>
              <a:rPr lang="en-US" altLang="en-US" sz="1700" dirty="0" err="1" smtClean="0"/>
              <a:t>Apartamento</a:t>
            </a:r>
            <a:r>
              <a:rPr lang="en-US" altLang="en-US" sz="1700" dirty="0" smtClean="0"/>
              <a:t>?</a:t>
            </a:r>
          </a:p>
          <a:p>
            <a:pPr lvl="1">
              <a:lnSpc>
                <a:spcPct val="90000"/>
              </a:lnSpc>
            </a:pPr>
            <a:r>
              <a:rPr lang="pt-BR" altLang="en-US" sz="1700" dirty="0" smtClean="0"/>
              <a:t>- Área urbana</a:t>
            </a:r>
            <a:r>
              <a:rPr lang="en-US" altLang="en-US" sz="1700" dirty="0" smtClean="0"/>
              <a:t>?</a:t>
            </a:r>
            <a:endParaRPr lang="en-US" altLang="en-US" sz="1700" dirty="0"/>
          </a:p>
          <a:p>
            <a:pPr lvl="1">
              <a:lnSpc>
                <a:spcPct val="90000"/>
              </a:lnSpc>
            </a:pPr>
            <a:r>
              <a:rPr lang="en-US" altLang="en-US" sz="1700" dirty="0" smtClean="0"/>
              <a:t>- </a:t>
            </a:r>
            <a:r>
              <a:rPr lang="en-US" altLang="en-US" sz="1700" dirty="0" err="1" smtClean="0"/>
              <a:t>Demografia</a:t>
            </a:r>
            <a:r>
              <a:rPr lang="en-US" altLang="en-US" sz="1700" dirty="0" smtClean="0"/>
              <a:t> do </a:t>
            </a:r>
            <a:r>
              <a:rPr lang="en-US" altLang="en-US" sz="1700" dirty="0" err="1" smtClean="0"/>
              <a:t>bairro</a:t>
            </a:r>
            <a:endParaRPr lang="en-US" altLang="en-US" sz="17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pt-BR" altLang="en-US" sz="2000" b="1" dirty="0" err="1">
                <a:solidFill>
                  <a:schemeClr val="bg1">
                    <a:lumMod val="50000"/>
                  </a:schemeClr>
                </a:solidFill>
              </a:rPr>
              <a:t>ódigo</a:t>
            </a:r>
            <a:r>
              <a:rPr lang="pt-BR" altLang="en-US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SID : </a:t>
            </a:r>
            <a:r>
              <a:rPr lang="en-US" altLang="en-US" sz="2000" b="1" dirty="0" err="1" smtClean="0">
                <a:solidFill>
                  <a:schemeClr val="bg1">
                    <a:lumMod val="50000"/>
                  </a:schemeClr>
                </a:solidFill>
              </a:rPr>
              <a:t>Classificaç</a:t>
            </a:r>
            <a:r>
              <a:rPr lang="pt-BR" altLang="en-US" sz="2000" b="1" dirty="0" err="1" smtClean="0">
                <a:solidFill>
                  <a:schemeClr val="bg1">
                    <a:lumMod val="50000"/>
                  </a:schemeClr>
                </a:solidFill>
              </a:rPr>
              <a:t>ão</a:t>
            </a:r>
            <a:r>
              <a:rPr lang="pt-BR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 Industrial Padrão - EUA</a:t>
            </a:r>
            <a:r>
              <a:rPr lang="en-US" altLang="en-US" sz="2000" b="1" dirty="0" smtClean="0"/>
              <a:t> (</a:t>
            </a:r>
            <a:r>
              <a:rPr lang="en-US" altLang="en-US" sz="2000" b="1" dirty="0" err="1" smtClean="0"/>
              <a:t>aplicaç</a:t>
            </a:r>
            <a:r>
              <a:rPr lang="pt-BR" altLang="en-US" sz="2000" b="1" dirty="0" err="1" smtClean="0"/>
              <a:t>ões</a:t>
            </a:r>
            <a:r>
              <a:rPr lang="pt-BR" altLang="en-US" sz="2000" b="1" dirty="0" smtClean="0"/>
              <a:t> </a:t>
            </a:r>
            <a:r>
              <a:rPr lang="en-US" altLang="en-US" sz="2000" b="1" dirty="0" smtClean="0"/>
              <a:t>B2B)</a:t>
            </a:r>
            <a:endParaRPr lang="en-US" altLang="en-US" sz="2000" b="1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 err="1" smtClean="0"/>
              <a:t>Intelig</a:t>
            </a:r>
            <a:r>
              <a:rPr lang="pt-BR" altLang="en-US" sz="2000" b="1" dirty="0" err="1" smtClean="0"/>
              <a:t>ência</a:t>
            </a:r>
            <a:r>
              <a:rPr lang="pt-BR" altLang="en-US" sz="2000" b="1" dirty="0" smtClean="0"/>
              <a:t> de </a:t>
            </a:r>
            <a:r>
              <a:rPr lang="en-US" altLang="en-US" sz="2000" b="1" dirty="0" smtClean="0"/>
              <a:t>IP: </a:t>
            </a:r>
            <a:endParaRPr lang="en-US" altLang="en-US" sz="2000" b="1" dirty="0"/>
          </a:p>
          <a:p>
            <a:pPr indent="558800">
              <a:lnSpc>
                <a:spcPct val="90000"/>
              </a:lnSpc>
            </a:pPr>
            <a:r>
              <a:rPr lang="en-US" altLang="en-US" sz="1700" dirty="0" smtClean="0"/>
              <a:t>- </a:t>
            </a:r>
            <a:r>
              <a:rPr lang="en-US" altLang="en-US" sz="1700" dirty="0" err="1" smtClean="0"/>
              <a:t>Tipo</a:t>
            </a:r>
            <a:r>
              <a:rPr lang="en-US" altLang="en-US" sz="1700" dirty="0" smtClean="0"/>
              <a:t> </a:t>
            </a:r>
            <a:r>
              <a:rPr lang="en-US" altLang="en-US" sz="1700" dirty="0"/>
              <a:t>de </a:t>
            </a:r>
            <a:r>
              <a:rPr lang="en-US" altLang="en-US" sz="1700" dirty="0" err="1"/>
              <a:t>organizaç</a:t>
            </a:r>
            <a:r>
              <a:rPr lang="pt-BR" altLang="en-US" sz="1700" dirty="0" err="1" smtClean="0"/>
              <a:t>ão</a:t>
            </a:r>
            <a:endParaRPr lang="pt-BR" altLang="en-US" sz="1700" dirty="0" smtClean="0"/>
          </a:p>
          <a:p>
            <a:pPr indent="558800">
              <a:lnSpc>
                <a:spcPct val="90000"/>
              </a:lnSpc>
            </a:pPr>
            <a:r>
              <a:rPr lang="pt-BR" altLang="en-US" sz="1700" dirty="0" smtClean="0"/>
              <a:t>- Localização</a:t>
            </a:r>
            <a:endParaRPr lang="en-US" altLang="en-US" sz="1700" dirty="0"/>
          </a:p>
          <a:p>
            <a:pPr>
              <a:lnSpc>
                <a:spcPct val="90000"/>
              </a:lnSpc>
            </a:pPr>
            <a:endParaRPr lang="en-US" altLang="en-US" sz="1800" dirty="0"/>
          </a:p>
          <a:p>
            <a:endParaRPr lang="pt-BR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59</a:t>
            </a:fld>
            <a:endParaRPr lang="pt-BR" dirty="0"/>
          </a:p>
        </p:txBody>
      </p:sp>
      <p:sp>
        <p:nvSpPr>
          <p:cNvPr id="6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250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742950"/>
            <a:ext cx="7772400" cy="590398"/>
          </a:xfrm>
        </p:spPr>
        <p:txBody>
          <a:bodyPr>
            <a:noAutofit/>
          </a:bodyPr>
          <a:lstStyle/>
          <a:p>
            <a:r>
              <a:rPr lang="pt-BR" altLang="pt-BR" sz="3500" b="1" dirty="0" smtClean="0">
                <a:solidFill>
                  <a:schemeClr val="accent3"/>
                </a:solidFill>
                <a:latin typeface="Tw Cen MT Condensed Extra Bold" charset="0"/>
                <a:ea typeface="Tw Cen MT Condensed Extra Bold" charset="0"/>
                <a:cs typeface="Tw Cen MT Condensed Extra Bold" charset="0"/>
              </a:rPr>
              <a:t>MÓDULO 2: RESUMO</a:t>
            </a:r>
            <a:endParaRPr lang="en-US" altLang="pt-BR" sz="3500" b="1" i="0" dirty="0">
              <a:solidFill>
                <a:schemeClr val="accent3"/>
              </a:solidFill>
              <a:latin typeface="Tw Cen MT Condensed Extra Bold" charset="0"/>
              <a:ea typeface="Tw Cen MT Condensed Extra Bold" charset="0"/>
              <a:cs typeface="Tw Cen MT Condensed Extra Bold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4781550"/>
            <a:ext cx="9144000" cy="3706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atin typeface="Tw Cen MT" panose="020B0602020104020603" pitchFamily="34" charset="0"/>
                <a:ea typeface="Adobe Fangsong Std R" pitchFamily="18" charset="-128"/>
              </a:rPr>
              <a:t>Prediction Impact, Inc. | © 2017 Todos os Direitos Reservados.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4857750"/>
            <a:ext cx="2133600" cy="273844"/>
          </a:xfrm>
        </p:spPr>
        <p:txBody>
          <a:bodyPr/>
          <a:lstStyle/>
          <a:p>
            <a:fld id="{1C50E3D8-4F71-439C-86E0-02F2949D4E0B}" type="slidenum">
              <a:rPr lang="pt-BR" smtClean="0"/>
              <a:pPr/>
              <a:t>60</a:t>
            </a:fld>
            <a:endParaRPr lang="pt-BR" dirty="0"/>
          </a:p>
        </p:txBody>
      </p:sp>
      <p:pic>
        <p:nvPicPr>
          <p:cNvPr id="10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3" t="21158" r="37865" b="67491"/>
          <a:stretch/>
        </p:blipFill>
        <p:spPr>
          <a:xfrm>
            <a:off x="2743200" y="54875"/>
            <a:ext cx="3545255" cy="84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86400" y="1364724"/>
            <a:ext cx="365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rbel" charset="0"/>
                <a:ea typeface="Corbel" charset="0"/>
                <a:cs typeface="Corbel" charset="0"/>
              </a:rPr>
              <a:t>1. </a:t>
            </a:r>
            <a:r>
              <a:rPr lang="pt-BR" sz="1600" dirty="0" smtClean="0">
                <a:latin typeface="Corbel" charset="0"/>
                <a:ea typeface="Corbel" charset="0"/>
                <a:cs typeface="Corbel" charset="0"/>
              </a:rPr>
              <a:t>Muitas aplicações</a:t>
            </a:r>
            <a:br>
              <a:rPr lang="pt-BR" sz="1600" dirty="0" smtClean="0">
                <a:latin typeface="Corbel" charset="0"/>
                <a:ea typeface="Corbel" charset="0"/>
                <a:cs typeface="Corbel" charset="0"/>
              </a:rPr>
            </a:br>
            <a:r>
              <a:rPr lang="pt-BR" sz="1600" dirty="0" smtClean="0">
                <a:latin typeface="Corbel" charset="0"/>
                <a:ea typeface="Corbel" charset="0"/>
                <a:cs typeface="Corbel" charset="0"/>
              </a:rPr>
              <a:t>2. Retenção é uma aplicação matadora</a:t>
            </a:r>
            <a:br>
              <a:rPr lang="pt-BR" sz="1600" dirty="0" smtClean="0">
                <a:latin typeface="Corbel" charset="0"/>
                <a:ea typeface="Corbel" charset="0"/>
                <a:cs typeface="Corbel" charset="0"/>
              </a:rPr>
            </a:br>
            <a:r>
              <a:rPr lang="pt-BR" sz="1600" dirty="0" smtClean="0">
                <a:latin typeface="Corbel" charset="0"/>
                <a:ea typeface="Corbel" charset="0"/>
                <a:cs typeface="Corbel" charset="0"/>
              </a:rPr>
              <a:t>3. Foco em um objetivo preditivo</a:t>
            </a:r>
          </a:p>
          <a:p>
            <a:r>
              <a:rPr lang="en-US" sz="1600" dirty="0" smtClean="0">
                <a:latin typeface="Corbel" charset="0"/>
                <a:ea typeface="Corbel" charset="0"/>
                <a:cs typeface="Corbel" charset="0"/>
              </a:rPr>
              <a:t>4. </a:t>
            </a:r>
            <a:r>
              <a:rPr lang="pt-BR" sz="1600" dirty="0" smtClean="0">
                <a:latin typeface="Corbel" charset="0"/>
                <a:ea typeface="Corbel" charset="0"/>
                <a:cs typeface="Corbel" charset="0"/>
              </a:rPr>
              <a:t>Seja bem específico ao definir seu objetivo preditivo</a:t>
            </a:r>
            <a:br>
              <a:rPr lang="pt-BR" sz="1600" dirty="0" smtClean="0">
                <a:latin typeface="Corbel" charset="0"/>
                <a:ea typeface="Corbel" charset="0"/>
                <a:cs typeface="Corbel" charset="0"/>
              </a:rPr>
            </a:br>
            <a:r>
              <a:rPr lang="en-US" sz="1600" dirty="0" smtClean="0">
                <a:latin typeface="Corbel" charset="0"/>
                <a:ea typeface="Corbel" charset="0"/>
                <a:cs typeface="Corbel" charset="0"/>
              </a:rPr>
              <a:t>5. A </a:t>
            </a:r>
            <a:r>
              <a:rPr lang="pt-BR" sz="1600" dirty="0" smtClean="0">
                <a:latin typeface="Corbel" charset="0"/>
                <a:ea typeface="Corbel" charset="0"/>
                <a:cs typeface="Corbel" charset="0"/>
              </a:rPr>
              <a:t>preparação dos dados é um gargalo intensivo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43600" y="3276421"/>
            <a:ext cx="32004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rbel" charset="0"/>
                <a:ea typeface="Corbel" charset="0"/>
                <a:cs typeface="Corbel" charset="0"/>
              </a:rPr>
              <a:t>Eric Siegel, Ph.D.</a:t>
            </a:r>
            <a:br>
              <a:rPr lang="en-US" b="1" dirty="0" smtClean="0">
                <a:latin typeface="Corbel" charset="0"/>
                <a:ea typeface="Corbel" charset="0"/>
                <a:cs typeface="Corbel" charset="0"/>
              </a:rPr>
            </a:b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Prediction Impact, Inc.</a:t>
            </a:r>
            <a:b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eric@predictionimpact.com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/>
            </a:r>
            <a:b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+1 (415) 683-1146</a:t>
            </a:r>
          </a:p>
        </p:txBody>
      </p:sp>
      <p:sp>
        <p:nvSpPr>
          <p:cNvPr id="9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66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781550"/>
            <a:ext cx="9144000" cy="3706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atin typeface="Tw Cen MT" panose="020B0602020104020603" pitchFamily="34" charset="0"/>
                <a:ea typeface="Adobe Fangsong Std R" pitchFamily="18" charset="-128"/>
              </a:rPr>
              <a:t>Prediction Impact, Inc. | © 2017 Todos os Direitos Reservados.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4857750"/>
            <a:ext cx="2133600" cy="273844"/>
          </a:xfrm>
        </p:spPr>
        <p:txBody>
          <a:bodyPr/>
          <a:lstStyle/>
          <a:p>
            <a:fld id="{1C50E3D8-4F71-439C-86E0-02F2949D4E0B}" type="slidenum">
              <a:rPr lang="pt-BR" smtClean="0"/>
              <a:pPr/>
              <a:t>61</a:t>
            </a:fld>
            <a:endParaRPr lang="pt-BR" dirty="0"/>
          </a:p>
        </p:txBody>
      </p:sp>
      <p:pic>
        <p:nvPicPr>
          <p:cNvPr id="10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3" t="21158" r="37865" b="67491"/>
          <a:stretch/>
        </p:blipFill>
        <p:spPr>
          <a:xfrm>
            <a:off x="2743200" y="54875"/>
            <a:ext cx="3545255" cy="84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86400" y="1364724"/>
            <a:ext cx="36576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Corbel" charset="0"/>
                <a:ea typeface="Corbel" charset="0"/>
                <a:cs typeface="Corbel" charset="0"/>
              </a:rPr>
              <a:t>1. </a:t>
            </a:r>
            <a:r>
              <a:rPr lang="pt-BR" sz="1700" dirty="0" smtClean="0">
                <a:latin typeface="Corbel" charset="0"/>
                <a:ea typeface="Corbel" charset="0"/>
                <a:cs typeface="Corbel" charset="0"/>
              </a:rPr>
              <a:t>Mais sobre Árvores de Decisão</a:t>
            </a:r>
          </a:p>
          <a:p>
            <a:r>
              <a:rPr lang="pt-BR" sz="1700" dirty="0" smtClean="0">
                <a:latin typeface="Corbel" charset="0"/>
                <a:ea typeface="Corbel" charset="0"/>
                <a:cs typeface="Corbel" charset="0"/>
              </a:rPr>
              <a:t>2. Demo: Árvores de Decisão</a:t>
            </a:r>
            <a:br>
              <a:rPr lang="pt-BR" sz="1700" dirty="0" smtClean="0">
                <a:latin typeface="Corbel" charset="0"/>
                <a:ea typeface="Corbel" charset="0"/>
                <a:cs typeface="Corbel" charset="0"/>
              </a:rPr>
            </a:br>
            <a:r>
              <a:rPr lang="pt-BR" sz="1700" dirty="0" smtClean="0">
                <a:latin typeface="Corbel" charset="0"/>
                <a:ea typeface="Corbel" charset="0"/>
                <a:cs typeface="Corbel" charset="0"/>
              </a:rPr>
              <a:t>3. Outros métodos de modelagem</a:t>
            </a:r>
          </a:p>
          <a:p>
            <a:r>
              <a:rPr lang="en-US" sz="1700" dirty="0" smtClean="0">
                <a:latin typeface="Corbel" charset="0"/>
                <a:ea typeface="Corbel" charset="0"/>
                <a:cs typeface="Corbel" charset="0"/>
              </a:rPr>
              <a:t>4. </a:t>
            </a:r>
            <a:r>
              <a:rPr lang="pt-BR" sz="1700" dirty="0" smtClean="0">
                <a:latin typeface="Corbel" charset="0"/>
                <a:ea typeface="Corbel" charset="0"/>
                <a:cs typeface="Corbel" charset="0"/>
              </a:rPr>
              <a:t>Comparação entre os métodos</a:t>
            </a:r>
            <a:br>
              <a:rPr lang="pt-BR" sz="1700" dirty="0" smtClean="0">
                <a:latin typeface="Corbel" charset="0"/>
                <a:ea typeface="Corbel" charset="0"/>
                <a:cs typeface="Corbel" charset="0"/>
              </a:rPr>
            </a:br>
            <a:r>
              <a:rPr lang="en-US" sz="1700" dirty="0" smtClean="0">
                <a:latin typeface="Corbel" charset="0"/>
                <a:ea typeface="Corbel" charset="0"/>
                <a:cs typeface="Corbel" charset="0"/>
              </a:rPr>
              <a:t>5. </a:t>
            </a:r>
            <a:r>
              <a:rPr lang="pt-BR" sz="1700" dirty="0" smtClean="0">
                <a:latin typeface="Corbel" charset="0"/>
                <a:ea typeface="Corbel" charset="0"/>
                <a:cs typeface="Corbel" charset="0"/>
              </a:rPr>
              <a:t>Resumo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43600" y="3276421"/>
            <a:ext cx="32004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rbel" charset="0"/>
                <a:ea typeface="Corbel" charset="0"/>
                <a:cs typeface="Corbel" charset="0"/>
              </a:rPr>
              <a:t>Eric Siegel, Ph.D.</a:t>
            </a:r>
            <a:br>
              <a:rPr lang="en-US" b="1" dirty="0" smtClean="0">
                <a:latin typeface="Corbel" charset="0"/>
                <a:ea typeface="Corbel" charset="0"/>
                <a:cs typeface="Corbel" charset="0"/>
              </a:rPr>
            </a:b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Prediction Impact, Inc.</a:t>
            </a:r>
            <a:b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eric@predictionimpact.com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/>
            </a:r>
            <a:b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+1 (415) 683-1146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4800" y="742950"/>
            <a:ext cx="8686800" cy="590398"/>
          </a:xfrm>
        </p:spPr>
        <p:txBody>
          <a:bodyPr>
            <a:noAutofit/>
          </a:bodyPr>
          <a:lstStyle/>
          <a:p>
            <a:r>
              <a:rPr lang="pt-BR" altLang="pt-BR" sz="3500" b="1" dirty="0" smtClean="0">
                <a:solidFill>
                  <a:schemeClr val="accent3"/>
                </a:solidFill>
                <a:latin typeface="Tw Cen MT Condensed Extra Bold" charset="0"/>
                <a:ea typeface="Tw Cen MT Condensed Extra Bold" charset="0"/>
                <a:cs typeface="Tw Cen MT Condensed Extra Bold" charset="0"/>
              </a:rPr>
              <a:t>MÓDULO 3: MÉTODOS DE MODELAGEM PREDITIVA</a:t>
            </a:r>
            <a:endParaRPr lang="en-US" altLang="pt-BR" sz="3500" b="1" i="0" dirty="0">
              <a:solidFill>
                <a:schemeClr val="accent3"/>
              </a:solidFill>
              <a:latin typeface="Tw Cen MT Condensed Extra Bold" charset="0"/>
              <a:ea typeface="Tw Cen MT Condensed Extra Bold" charset="0"/>
              <a:cs typeface="Tw Cen MT Condensed Extra Bold" charset="0"/>
            </a:endParaRPr>
          </a:p>
        </p:txBody>
      </p:sp>
      <p:sp>
        <p:nvSpPr>
          <p:cNvPr id="9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465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63179"/>
            <a:ext cx="8229600" cy="460771"/>
          </a:xfrm>
        </p:spPr>
        <p:txBody>
          <a:bodyPr/>
          <a:lstStyle/>
          <a:p>
            <a:r>
              <a:rPr lang="pt-BR" dirty="0" smtClean="0"/>
              <a:t>PERFILAGEM DE AQUISIÇÃO POR EMAIL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62</a:t>
            </a:fld>
            <a:endParaRPr lang="pt-B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117600"/>
            <a:ext cx="7048500" cy="3696654"/>
          </a:xfrm>
          <a:prstGeom prst="rect">
            <a:avLst/>
          </a:prstGeom>
        </p:spPr>
      </p:pic>
      <p:sp>
        <p:nvSpPr>
          <p:cNvPr id="7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922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“EXPANDINDO” A ÁRVORE DE DECISÃO</a:t>
            </a:r>
            <a:endParaRPr lang="pt-BR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52725" y="971550"/>
            <a:ext cx="8077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err="1" smtClean="0"/>
              <a:t>Crie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uma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pequena</a:t>
            </a:r>
            <a:r>
              <a:rPr lang="en-US" altLang="en-US" sz="2800" dirty="0" smtClean="0"/>
              <a:t> </a:t>
            </a:r>
            <a:r>
              <a:rPr lang="pt-BR" altLang="en-US" sz="2800" dirty="0" smtClean="0"/>
              <a:t>árvore com uma das melhores variáveis preditivas</a:t>
            </a:r>
            <a:r>
              <a:rPr lang="en-US" altLang="en-US" sz="2800" dirty="0" smtClean="0"/>
              <a:t>:</a:t>
            </a:r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800" dirty="0" err="1" smtClean="0"/>
              <a:t>Repita</a:t>
            </a:r>
            <a:r>
              <a:rPr lang="en-US" altLang="en-US" sz="2800" dirty="0" smtClean="0"/>
              <a:t> a </a:t>
            </a:r>
            <a:r>
              <a:rPr lang="en-US" altLang="en-US" sz="2800" dirty="0" err="1" smtClean="0"/>
              <a:t>operaç</a:t>
            </a:r>
            <a:r>
              <a:rPr lang="pt-BR" altLang="en-US" sz="2800" dirty="0" err="1" smtClean="0"/>
              <a:t>ão</a:t>
            </a:r>
            <a:r>
              <a:rPr lang="pt-BR" altLang="en-US" sz="2800" dirty="0" smtClean="0"/>
              <a:t> </a:t>
            </a:r>
            <a:r>
              <a:rPr lang="en-US" altLang="en-US" sz="2800" dirty="0" err="1" smtClean="0"/>
              <a:t>em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cada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folha</a:t>
            </a:r>
            <a:r>
              <a:rPr lang="en-US" altLang="en-US" sz="2800" dirty="0" smtClean="0"/>
              <a:t> – </a:t>
            </a:r>
            <a:r>
              <a:rPr lang="en-US" altLang="en-US" sz="2800" dirty="0" err="1" smtClean="0"/>
              <a:t>qual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vari</a:t>
            </a:r>
            <a:r>
              <a:rPr lang="pt-BR" altLang="en-US" sz="2800" dirty="0" err="1" smtClean="0"/>
              <a:t>ável</a:t>
            </a:r>
            <a:r>
              <a:rPr lang="pt-BR" altLang="en-US" sz="2800" dirty="0" smtClean="0"/>
              <a:t> dividiria </a:t>
            </a:r>
            <a:r>
              <a:rPr lang="en-US" altLang="en-US" sz="2800" dirty="0" err="1" smtClean="0"/>
              <a:t>os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casos</a:t>
            </a:r>
            <a:r>
              <a:rPr lang="en-US" altLang="en-US" sz="2800" dirty="0" smtClean="0"/>
              <a:t> da </a:t>
            </a:r>
            <a:r>
              <a:rPr lang="en-US" altLang="en-US" sz="2800" dirty="0" err="1" smtClean="0"/>
              <a:t>melhor</a:t>
            </a:r>
            <a:r>
              <a:rPr lang="en-US" altLang="en-US" sz="2800" dirty="0" smtClean="0"/>
              <a:t> forma?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63</a:t>
            </a:fld>
            <a:endParaRPr lang="pt-BR" dirty="0"/>
          </a:p>
        </p:txBody>
      </p:sp>
      <p:grpSp>
        <p:nvGrpSpPr>
          <p:cNvPr id="4" name="Group 3"/>
          <p:cNvGrpSpPr/>
          <p:nvPr/>
        </p:nvGrpSpPr>
        <p:grpSpPr>
          <a:xfrm>
            <a:off x="2667000" y="1583734"/>
            <a:ext cx="3813207" cy="2054816"/>
            <a:chOff x="2209800" y="1583734"/>
            <a:chExt cx="3813207" cy="2054816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2743200" y="2266950"/>
              <a:ext cx="498475" cy="386644"/>
            </a:xfrm>
            <a:prstGeom prst="line">
              <a:avLst/>
            </a:prstGeom>
            <a:noFill/>
            <a:ln w="285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4654550" y="2266950"/>
              <a:ext cx="527050" cy="376766"/>
            </a:xfrm>
            <a:prstGeom prst="line">
              <a:avLst/>
            </a:prstGeom>
            <a:noFill/>
            <a:ln w="285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/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5347821" y="1733550"/>
              <a:ext cx="6751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kumimoji="1" lang="en-US" altLang="en-US" sz="1800" b="1" i="0" dirty="0" smtClean="0">
                  <a:solidFill>
                    <a:schemeClr val="accent3">
                      <a:lumMod val="50000"/>
                    </a:schemeClr>
                  </a:solidFill>
                  <a:effectLst/>
                  <a:latin typeface="Corbel" panose="020B0503020204020204" pitchFamily="34" charset="0"/>
                </a:rPr>
                <a:t>1,5</a:t>
              </a:r>
              <a:r>
                <a:rPr kumimoji="1" lang="en-US" altLang="en-US" sz="1800" b="1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Corbel" panose="020B0503020204020204" pitchFamily="34" charset="0"/>
                </a:rPr>
                <a:t>%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2291245" y="3257550"/>
              <a:ext cx="6880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kumimoji="1" lang="en-US" altLang="en-US" sz="1800" b="1" i="0" smtClean="0">
                  <a:solidFill>
                    <a:schemeClr val="accent3">
                      <a:lumMod val="50000"/>
                    </a:schemeClr>
                  </a:solidFill>
                  <a:effectLst/>
                  <a:latin typeface="Corbel" panose="020B0503020204020204" pitchFamily="34" charset="0"/>
                </a:rPr>
                <a:t>9,5</a:t>
              </a:r>
              <a:r>
                <a:rPr kumimoji="1" lang="en-US" altLang="en-US" sz="1800" b="1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Corbel" panose="020B0503020204020204" pitchFamily="34" charset="0"/>
                </a:rPr>
                <a:t>%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5055586" y="3269218"/>
              <a:ext cx="8118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kumimoji="1" lang="en-US" altLang="en-US" sz="1800" b="1" i="0" dirty="0" smtClean="0">
                  <a:solidFill>
                    <a:schemeClr val="accent3">
                      <a:lumMod val="50000"/>
                    </a:schemeClr>
                  </a:solidFill>
                  <a:effectLst/>
                  <a:latin typeface="Corbel" panose="020B0503020204020204" pitchFamily="34" charset="0"/>
                </a:rPr>
                <a:t>1,4</a:t>
              </a:r>
              <a:r>
                <a:rPr kumimoji="1" lang="en-US" altLang="en-US" sz="1800" b="1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Corbel" panose="020B0503020204020204" pitchFamily="34" charset="0"/>
                </a:rPr>
                <a:t>%</a:t>
              </a:r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2590800" y="1583734"/>
              <a:ext cx="2632049" cy="81923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sz="1800" i="0" dirty="0" smtClean="0"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2209800" y="2647950"/>
              <a:ext cx="1066800" cy="55637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sz="1800" i="0" dirty="0" smtClean="0"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4689449" y="2642078"/>
              <a:ext cx="1066800" cy="55637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sz="1800" i="0" dirty="0" smtClean="0"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857498" y="1733550"/>
              <a:ext cx="209865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0" dirty="0" err="1" smtClean="0">
                  <a:solidFill>
                    <a:schemeClr val="bg1"/>
                  </a:solidFill>
                  <a:effectLst/>
                  <a:latin typeface="Corbel" panose="020B0503020204020204" pitchFamily="34" charset="0"/>
                </a:rPr>
                <a:t>Cliente</a:t>
              </a:r>
              <a:r>
                <a:rPr lang="en-US" altLang="en-US" sz="2400" i="0" dirty="0" smtClean="0">
                  <a:solidFill>
                    <a:schemeClr val="bg1"/>
                  </a:solidFill>
                  <a:effectLst/>
                  <a:latin typeface="Corbel" panose="020B0503020204020204" pitchFamily="34" charset="0"/>
                </a:rPr>
                <a:t>&gt; 7 </a:t>
              </a:r>
              <a:r>
                <a:rPr lang="en-US" altLang="en-US" sz="2400" i="0" dirty="0" err="1" smtClean="0">
                  <a:solidFill>
                    <a:schemeClr val="bg1"/>
                  </a:solidFill>
                  <a:effectLst/>
                  <a:latin typeface="Corbel" panose="020B0503020204020204" pitchFamily="34" charset="0"/>
                </a:rPr>
                <a:t>anos</a:t>
              </a:r>
              <a:endParaRPr lang="en-US" altLang="en-US" sz="2400" i="0" dirty="0">
                <a:solidFill>
                  <a:schemeClr val="bg1"/>
                </a:solidFill>
                <a:effectLst/>
                <a:latin typeface="Corbel" panose="020B0503020204020204" pitchFamily="34" charset="0"/>
              </a:endParaRPr>
            </a:p>
          </p:txBody>
        </p:sp>
      </p:grpSp>
      <p:sp>
        <p:nvSpPr>
          <p:cNvPr id="19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838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FRONTEIRAS DA ÁRVORE DE DECISÃO</a:t>
            </a:r>
            <a:endParaRPr lang="pt-BR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266825"/>
            <a:ext cx="3733800" cy="3209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charset="0"/>
              <a:buChar char="•"/>
            </a:pPr>
            <a:r>
              <a:rPr lang="en-US" altLang="en-US" sz="2800" dirty="0" err="1"/>
              <a:t>Cad</a:t>
            </a:r>
            <a:r>
              <a:rPr lang="en-US" altLang="en-US" sz="2800" dirty="0" err="1" smtClean="0"/>
              <a:t>a</a:t>
            </a:r>
            <a:r>
              <a:rPr lang="en-US" altLang="en-US" sz="2800" dirty="0" smtClean="0"/>
              <a:t> n</a:t>
            </a:r>
            <a:r>
              <a:rPr lang="pt-BR" altLang="en-US" sz="2800" dirty="0" smtClean="0"/>
              <a:t>ó-folha interno </a:t>
            </a:r>
            <a:r>
              <a:rPr lang="en-US" altLang="en-US" sz="2800" dirty="0" err="1" smtClean="0"/>
              <a:t>possui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uma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fronteira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feita</a:t>
            </a:r>
            <a:r>
              <a:rPr lang="en-US" altLang="en-US" sz="2800" dirty="0" smtClean="0"/>
              <a:t> de um </a:t>
            </a:r>
            <a:r>
              <a:rPr lang="en-US" altLang="en-US" sz="2800" dirty="0" err="1" smtClean="0"/>
              <a:t>segmento</a:t>
            </a:r>
            <a:r>
              <a:rPr lang="en-US" altLang="en-US" sz="2800" dirty="0" smtClean="0"/>
              <a:t> de </a:t>
            </a:r>
            <a:r>
              <a:rPr lang="en-US" altLang="en-US" sz="2800" dirty="0" err="1" smtClean="0"/>
              <a:t>uma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linha</a:t>
            </a:r>
            <a:r>
              <a:rPr lang="en-US" altLang="en-US" sz="2800" dirty="0" smtClean="0"/>
              <a:t>.</a:t>
            </a:r>
            <a:br>
              <a:rPr lang="en-US" altLang="en-US" sz="2800" dirty="0" smtClean="0"/>
            </a:br>
            <a:endParaRPr lang="en-US" alt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altLang="en-US" sz="2800" dirty="0" smtClean="0"/>
              <a:t>Este </a:t>
            </a:r>
            <a:r>
              <a:rPr lang="en-US" altLang="en-US" sz="2800" dirty="0" err="1" smtClean="0"/>
              <a:t>exemplo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mostra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duas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vari</a:t>
            </a:r>
            <a:r>
              <a:rPr lang="pt-BR" altLang="en-US" sz="2800" dirty="0" err="1" smtClean="0"/>
              <a:t>áveis</a:t>
            </a:r>
            <a:r>
              <a:rPr lang="pt-BR" altLang="en-US" sz="2800" dirty="0" smtClean="0"/>
              <a:t> preditivas</a:t>
            </a:r>
            <a:endParaRPr lang="en-US" altLang="en-US" sz="2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64</a:t>
            </a:fld>
            <a:endParaRPr lang="pt-BR" dirty="0"/>
          </a:p>
        </p:txBody>
      </p:sp>
      <p:sp>
        <p:nvSpPr>
          <p:cNvPr id="163" name="Rectangle 36"/>
          <p:cNvSpPr>
            <a:spLocks noChangeArrowheads="1"/>
          </p:cNvSpPr>
          <p:nvPr/>
        </p:nvSpPr>
        <p:spPr bwMode="auto">
          <a:xfrm>
            <a:off x="4178300" y="1495425"/>
            <a:ext cx="2679700" cy="1066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99CCFF"/>
                </a:solidFill>
                <a:effectDag name="">
                  <a:cont type="tree" name="">
                    <a:effect ref="fillLine"/>
                    <a:outerShdw dist="38100" dir="13500000" algn="br">
                      <a:srgbClr val="BBDDFF"/>
                    </a:outerShdw>
                  </a:cont>
                  <a:cont type="tree" name="">
                    <a:effect ref="fillLine"/>
                    <a:outerShdw dist="38100" dir="2700000" algn="tl">
                      <a:srgbClr val="5B7A99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99CCFF"/>
                </a:solidFill>
                <a:effectDag name="">
                  <a:cont type="tree" name="">
                    <a:effect ref="fillLine"/>
                    <a:outerShdw dist="38100" dir="13500000" algn="br">
                      <a:srgbClr val="BBDDFF"/>
                    </a:outerShdw>
                  </a:cont>
                  <a:cont type="tree" name="">
                    <a:effect ref="fillLine"/>
                    <a:outerShdw dist="38100" dir="2700000" algn="tl">
                      <a:srgbClr val="5B7A99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99CCFF"/>
                </a:solidFill>
                <a:effectDag name="">
                  <a:cont type="tree" name="">
                    <a:effect ref="fillLine"/>
                    <a:outerShdw dist="38100" dir="13500000" algn="br">
                      <a:srgbClr val="BBDDFF"/>
                    </a:outerShdw>
                  </a:cont>
                  <a:cont type="tree" name="">
                    <a:effect ref="fillLine"/>
                    <a:outerShdw dist="38100" dir="2700000" algn="tl">
                      <a:srgbClr val="5B7A99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99CCFF"/>
                </a:solidFill>
                <a:effectDag name="">
                  <a:cont type="tree" name="">
                    <a:effect ref="fillLine"/>
                    <a:outerShdw dist="38100" dir="13500000" algn="br">
                      <a:srgbClr val="BBDDFF"/>
                    </a:outerShdw>
                  </a:cont>
                  <a:cont type="tree" name="">
                    <a:effect ref="fillLine"/>
                    <a:outerShdw dist="38100" dir="2700000" algn="tl">
                      <a:srgbClr val="5B7A99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99CCFF"/>
                </a:solidFill>
                <a:effectDag name="">
                  <a:cont type="tree" name="">
                    <a:effect ref="fillLine"/>
                    <a:outerShdw dist="38100" dir="13500000" algn="br">
                      <a:srgbClr val="BBDDFF"/>
                    </a:outerShdw>
                  </a:cont>
                  <a:cont type="tree" name="">
                    <a:effect ref="fillLine"/>
                    <a:outerShdw dist="38100" dir="2700000" algn="tl">
                      <a:srgbClr val="5B7A99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99CCFF"/>
                </a:solidFill>
                <a:effectDag name="">
                  <a:cont type="tree" name="">
                    <a:effect ref="fillLine"/>
                    <a:outerShdw dist="38100" dir="13500000" algn="br">
                      <a:srgbClr val="BBDDFF"/>
                    </a:outerShdw>
                  </a:cont>
                  <a:cont type="tree" name="">
                    <a:effect ref="fillLine"/>
                    <a:outerShdw dist="38100" dir="2700000" algn="tl">
                      <a:srgbClr val="5B7A99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99CCFF"/>
                </a:solidFill>
                <a:effectDag name="">
                  <a:cont type="tree" name="">
                    <a:effect ref="fillLine"/>
                    <a:outerShdw dist="38100" dir="13500000" algn="br">
                      <a:srgbClr val="BBDDFF"/>
                    </a:outerShdw>
                  </a:cont>
                  <a:cont type="tree" name="">
                    <a:effect ref="fillLine"/>
                    <a:outerShdw dist="38100" dir="2700000" algn="tl">
                      <a:srgbClr val="5B7A99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99CCFF"/>
                </a:solidFill>
                <a:effectDag name="">
                  <a:cont type="tree" name="">
                    <a:effect ref="fillLine"/>
                    <a:outerShdw dist="38100" dir="13500000" algn="br">
                      <a:srgbClr val="BBDDFF"/>
                    </a:outerShdw>
                  </a:cont>
                  <a:cont type="tree" name="">
                    <a:effect ref="fillLine"/>
                    <a:outerShdw dist="38100" dir="2700000" algn="tl">
                      <a:srgbClr val="5B7A99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99CCFF"/>
                </a:solidFill>
                <a:effectDag name="">
                  <a:cont type="tree" name="">
                    <a:effect ref="fillLine"/>
                    <a:outerShdw dist="38100" dir="13500000" algn="br">
                      <a:srgbClr val="BBDDFF"/>
                    </a:outerShdw>
                  </a:cont>
                  <a:cont type="tree" name="">
                    <a:effect ref="fillLine"/>
                    <a:outerShdw dist="38100" dir="2700000" algn="tl">
                      <a:srgbClr val="5B7A99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164" name="Rectangle 4"/>
          <p:cNvSpPr>
            <a:spLocks noChangeArrowheads="1"/>
          </p:cNvSpPr>
          <p:nvPr/>
        </p:nvSpPr>
        <p:spPr bwMode="auto">
          <a:xfrm>
            <a:off x="4184650" y="2562225"/>
            <a:ext cx="2673350" cy="1470025"/>
          </a:xfrm>
          <a:prstGeom prst="rect">
            <a:avLst/>
          </a:prstGeom>
          <a:solidFill>
            <a:schemeClr val="accent6">
              <a:lumMod val="75000"/>
              <a:alpha val="28000"/>
            </a:schemeClr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 sz="2400" i="1">
                <a:solidFill>
                  <a:schemeClr val="folHlink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6A6A6A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folHlink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6A6A6A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folHlink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6A6A6A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folHlink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6A6A6A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folHlink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6A6A6A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folHlink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6A6A6A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folHlink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6A6A6A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folHlink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6A6A6A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folHlink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6A6A6A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165" name="Rectangle 7"/>
          <p:cNvSpPr>
            <a:spLocks noChangeArrowheads="1"/>
          </p:cNvSpPr>
          <p:nvPr/>
        </p:nvSpPr>
        <p:spPr bwMode="auto">
          <a:xfrm>
            <a:off x="5791200" y="2943225"/>
            <a:ext cx="139700" cy="139700"/>
          </a:xfrm>
          <a:prstGeom prst="rect">
            <a:avLst/>
          </a:prstGeom>
          <a:solidFill>
            <a:srgbClr val="51D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166" name="Rectangle 8"/>
          <p:cNvSpPr>
            <a:spLocks noChangeArrowheads="1"/>
          </p:cNvSpPr>
          <p:nvPr/>
        </p:nvSpPr>
        <p:spPr bwMode="auto">
          <a:xfrm>
            <a:off x="6096000" y="2714625"/>
            <a:ext cx="139700" cy="139700"/>
          </a:xfrm>
          <a:prstGeom prst="rect">
            <a:avLst/>
          </a:prstGeom>
          <a:solidFill>
            <a:srgbClr val="51D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167" name="Rectangle 9"/>
          <p:cNvSpPr>
            <a:spLocks noChangeArrowheads="1"/>
          </p:cNvSpPr>
          <p:nvPr/>
        </p:nvSpPr>
        <p:spPr bwMode="auto">
          <a:xfrm>
            <a:off x="6019800" y="2943225"/>
            <a:ext cx="139700" cy="139700"/>
          </a:xfrm>
          <a:prstGeom prst="rect">
            <a:avLst/>
          </a:prstGeom>
          <a:solidFill>
            <a:srgbClr val="51D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168" name="Rectangle 10"/>
          <p:cNvSpPr>
            <a:spLocks noChangeArrowheads="1"/>
          </p:cNvSpPr>
          <p:nvPr/>
        </p:nvSpPr>
        <p:spPr bwMode="auto">
          <a:xfrm>
            <a:off x="6254750" y="3254375"/>
            <a:ext cx="139700" cy="139700"/>
          </a:xfrm>
          <a:prstGeom prst="rect">
            <a:avLst/>
          </a:prstGeom>
          <a:solidFill>
            <a:srgbClr val="51D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170" name="Oval 169"/>
          <p:cNvSpPr>
            <a:spLocks noChangeArrowheads="1"/>
          </p:cNvSpPr>
          <p:nvPr/>
        </p:nvSpPr>
        <p:spPr bwMode="auto">
          <a:xfrm>
            <a:off x="5029200" y="2098675"/>
            <a:ext cx="139700" cy="139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171" name="Oval 170"/>
          <p:cNvSpPr>
            <a:spLocks noChangeArrowheads="1"/>
          </p:cNvSpPr>
          <p:nvPr/>
        </p:nvSpPr>
        <p:spPr bwMode="auto">
          <a:xfrm>
            <a:off x="5181600" y="2257425"/>
            <a:ext cx="139700" cy="139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172" name="Oval 171"/>
          <p:cNvSpPr>
            <a:spLocks noChangeArrowheads="1"/>
          </p:cNvSpPr>
          <p:nvPr/>
        </p:nvSpPr>
        <p:spPr bwMode="auto">
          <a:xfrm>
            <a:off x="5486400" y="2181225"/>
            <a:ext cx="139700" cy="139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173" name="Oval 172"/>
          <p:cNvSpPr>
            <a:spLocks noChangeArrowheads="1"/>
          </p:cNvSpPr>
          <p:nvPr/>
        </p:nvSpPr>
        <p:spPr bwMode="auto">
          <a:xfrm>
            <a:off x="5791200" y="2098675"/>
            <a:ext cx="139700" cy="139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174" name="Oval 173"/>
          <p:cNvSpPr>
            <a:spLocks noChangeArrowheads="1"/>
          </p:cNvSpPr>
          <p:nvPr/>
        </p:nvSpPr>
        <p:spPr bwMode="auto">
          <a:xfrm>
            <a:off x="4953000" y="2790825"/>
            <a:ext cx="139700" cy="139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175" name="Oval 174"/>
          <p:cNvSpPr>
            <a:spLocks noChangeArrowheads="1"/>
          </p:cNvSpPr>
          <p:nvPr/>
        </p:nvSpPr>
        <p:spPr bwMode="auto">
          <a:xfrm>
            <a:off x="6172200" y="1793875"/>
            <a:ext cx="139700" cy="139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176" name="Oval 20"/>
          <p:cNvSpPr>
            <a:spLocks noChangeArrowheads="1"/>
          </p:cNvSpPr>
          <p:nvPr/>
        </p:nvSpPr>
        <p:spPr bwMode="auto">
          <a:xfrm>
            <a:off x="5791200" y="2409825"/>
            <a:ext cx="139700" cy="139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177" name="Oval 21"/>
          <p:cNvSpPr>
            <a:spLocks noChangeArrowheads="1"/>
          </p:cNvSpPr>
          <p:nvPr/>
        </p:nvSpPr>
        <p:spPr bwMode="auto">
          <a:xfrm>
            <a:off x="6172200" y="2333625"/>
            <a:ext cx="139700" cy="139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178" name="Oval 22"/>
          <p:cNvSpPr>
            <a:spLocks noChangeArrowheads="1"/>
          </p:cNvSpPr>
          <p:nvPr/>
        </p:nvSpPr>
        <p:spPr bwMode="auto">
          <a:xfrm>
            <a:off x="5105400" y="2943225"/>
            <a:ext cx="139700" cy="139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179" name="Oval 23"/>
          <p:cNvSpPr>
            <a:spLocks noChangeArrowheads="1"/>
          </p:cNvSpPr>
          <p:nvPr/>
        </p:nvSpPr>
        <p:spPr bwMode="auto">
          <a:xfrm>
            <a:off x="4883150" y="3178175"/>
            <a:ext cx="139700" cy="139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180" name="Oval 24"/>
          <p:cNvSpPr>
            <a:spLocks noChangeArrowheads="1"/>
          </p:cNvSpPr>
          <p:nvPr/>
        </p:nvSpPr>
        <p:spPr bwMode="auto">
          <a:xfrm>
            <a:off x="5562600" y="1793875"/>
            <a:ext cx="139700" cy="139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181" name="Rectangle 25"/>
          <p:cNvSpPr>
            <a:spLocks noChangeArrowheads="1"/>
          </p:cNvSpPr>
          <p:nvPr/>
        </p:nvSpPr>
        <p:spPr bwMode="auto">
          <a:xfrm>
            <a:off x="5340350" y="3330575"/>
            <a:ext cx="139700" cy="139700"/>
          </a:xfrm>
          <a:prstGeom prst="rect">
            <a:avLst/>
          </a:prstGeom>
          <a:solidFill>
            <a:srgbClr val="51D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182" name="Oval 26"/>
          <p:cNvSpPr>
            <a:spLocks noChangeArrowheads="1"/>
          </p:cNvSpPr>
          <p:nvPr/>
        </p:nvSpPr>
        <p:spPr bwMode="auto">
          <a:xfrm>
            <a:off x="6172200" y="2022475"/>
            <a:ext cx="139700" cy="139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204" name="Rectangle 33"/>
          <p:cNvSpPr>
            <a:spLocks noChangeArrowheads="1"/>
          </p:cNvSpPr>
          <p:nvPr/>
        </p:nvSpPr>
        <p:spPr bwMode="auto">
          <a:xfrm>
            <a:off x="5943600" y="1793875"/>
            <a:ext cx="139700" cy="139700"/>
          </a:xfrm>
          <a:prstGeom prst="rect">
            <a:avLst/>
          </a:prstGeom>
          <a:solidFill>
            <a:srgbClr val="51D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206" name="Rectangle 35"/>
          <p:cNvSpPr>
            <a:spLocks noChangeArrowheads="1"/>
          </p:cNvSpPr>
          <p:nvPr/>
        </p:nvSpPr>
        <p:spPr bwMode="auto">
          <a:xfrm>
            <a:off x="4178300" y="2562225"/>
            <a:ext cx="1384300" cy="1470025"/>
          </a:xfrm>
          <a:prstGeom prst="rect">
            <a:avLst/>
          </a:prstGeom>
          <a:solidFill>
            <a:srgbClr val="6666FF">
              <a:alpha val="31000"/>
            </a:srgbClr>
          </a:solidFill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6666FF"/>
                </a:solidFill>
                <a:effectDag name="">
                  <a:cont type="tree" name="">
                    <a:effect ref="fillLine"/>
                    <a:outerShdw dist="38100" dir="13500000" algn="br">
                      <a:srgbClr val="9999FF"/>
                    </a:outerShdw>
                  </a:cont>
                  <a:cont type="tree" name="">
                    <a:effect ref="fillLine"/>
                    <a:outerShdw dist="38100" dir="2700000" algn="tl">
                      <a:srgbClr val="3D3D99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6666FF"/>
                </a:solidFill>
                <a:effectDag name="">
                  <a:cont type="tree" name="">
                    <a:effect ref="fillLine"/>
                    <a:outerShdw dist="38100" dir="13500000" algn="br">
                      <a:srgbClr val="9999FF"/>
                    </a:outerShdw>
                  </a:cont>
                  <a:cont type="tree" name="">
                    <a:effect ref="fillLine"/>
                    <a:outerShdw dist="38100" dir="2700000" algn="tl">
                      <a:srgbClr val="3D3D99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6666FF"/>
                </a:solidFill>
                <a:effectDag name="">
                  <a:cont type="tree" name="">
                    <a:effect ref="fillLine"/>
                    <a:outerShdw dist="38100" dir="13500000" algn="br">
                      <a:srgbClr val="9999FF"/>
                    </a:outerShdw>
                  </a:cont>
                  <a:cont type="tree" name="">
                    <a:effect ref="fillLine"/>
                    <a:outerShdw dist="38100" dir="2700000" algn="tl">
                      <a:srgbClr val="3D3D99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6666FF"/>
                </a:solidFill>
                <a:effectDag name="">
                  <a:cont type="tree" name="">
                    <a:effect ref="fillLine"/>
                    <a:outerShdw dist="38100" dir="13500000" algn="br">
                      <a:srgbClr val="9999FF"/>
                    </a:outerShdw>
                  </a:cont>
                  <a:cont type="tree" name="">
                    <a:effect ref="fillLine"/>
                    <a:outerShdw dist="38100" dir="2700000" algn="tl">
                      <a:srgbClr val="3D3D99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6666FF"/>
                </a:solidFill>
                <a:effectDag name="">
                  <a:cont type="tree" name="">
                    <a:effect ref="fillLine"/>
                    <a:outerShdw dist="38100" dir="13500000" algn="br">
                      <a:srgbClr val="9999FF"/>
                    </a:outerShdw>
                  </a:cont>
                  <a:cont type="tree" name="">
                    <a:effect ref="fillLine"/>
                    <a:outerShdw dist="38100" dir="2700000" algn="tl">
                      <a:srgbClr val="3D3D99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6666FF"/>
                </a:solidFill>
                <a:effectDag name="">
                  <a:cont type="tree" name="">
                    <a:effect ref="fillLine"/>
                    <a:outerShdw dist="38100" dir="13500000" algn="br">
                      <a:srgbClr val="9999FF"/>
                    </a:outerShdw>
                  </a:cont>
                  <a:cont type="tree" name="">
                    <a:effect ref="fillLine"/>
                    <a:outerShdw dist="38100" dir="2700000" algn="tl">
                      <a:srgbClr val="3D3D99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6666FF"/>
                </a:solidFill>
                <a:effectDag name="">
                  <a:cont type="tree" name="">
                    <a:effect ref="fillLine"/>
                    <a:outerShdw dist="38100" dir="13500000" algn="br">
                      <a:srgbClr val="9999FF"/>
                    </a:outerShdw>
                  </a:cont>
                  <a:cont type="tree" name="">
                    <a:effect ref="fillLine"/>
                    <a:outerShdw dist="38100" dir="2700000" algn="tl">
                      <a:srgbClr val="3D3D99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6666FF"/>
                </a:solidFill>
                <a:effectDag name="">
                  <a:cont type="tree" name="">
                    <a:effect ref="fillLine"/>
                    <a:outerShdw dist="38100" dir="13500000" algn="br">
                      <a:srgbClr val="9999FF"/>
                    </a:outerShdw>
                  </a:cont>
                  <a:cont type="tree" name="">
                    <a:effect ref="fillLine"/>
                    <a:outerShdw dist="38100" dir="2700000" algn="tl">
                      <a:srgbClr val="3D3D99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6666FF"/>
                </a:solidFill>
                <a:effectDag name="">
                  <a:cont type="tree" name="">
                    <a:effect ref="fillLine"/>
                    <a:outerShdw dist="38100" dir="13500000" algn="br">
                      <a:srgbClr val="9999FF"/>
                    </a:outerShdw>
                  </a:cont>
                  <a:cont type="tree" name="">
                    <a:effect ref="fillLine"/>
                    <a:outerShdw dist="38100" dir="2700000" algn="tl">
                      <a:srgbClr val="3D3D99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208" name="Rectangle 7"/>
          <p:cNvSpPr>
            <a:spLocks noChangeArrowheads="1"/>
          </p:cNvSpPr>
          <p:nvPr/>
        </p:nvSpPr>
        <p:spPr bwMode="auto">
          <a:xfrm>
            <a:off x="5791200" y="2943225"/>
            <a:ext cx="139700" cy="139700"/>
          </a:xfrm>
          <a:prstGeom prst="rect">
            <a:avLst/>
          </a:prstGeom>
          <a:solidFill>
            <a:srgbClr val="51D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209" name="Rectangle 8"/>
          <p:cNvSpPr>
            <a:spLocks noChangeArrowheads="1"/>
          </p:cNvSpPr>
          <p:nvPr/>
        </p:nvSpPr>
        <p:spPr bwMode="auto">
          <a:xfrm>
            <a:off x="6096000" y="2714625"/>
            <a:ext cx="139700" cy="139700"/>
          </a:xfrm>
          <a:prstGeom prst="rect">
            <a:avLst/>
          </a:prstGeom>
          <a:solidFill>
            <a:srgbClr val="51D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210" name="Rectangle 9"/>
          <p:cNvSpPr>
            <a:spLocks noChangeArrowheads="1"/>
          </p:cNvSpPr>
          <p:nvPr/>
        </p:nvSpPr>
        <p:spPr bwMode="auto">
          <a:xfrm>
            <a:off x="6019800" y="2943225"/>
            <a:ext cx="139700" cy="139700"/>
          </a:xfrm>
          <a:prstGeom prst="rect">
            <a:avLst/>
          </a:prstGeom>
          <a:solidFill>
            <a:srgbClr val="51D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212" name="Oval 17"/>
          <p:cNvSpPr>
            <a:spLocks noChangeArrowheads="1"/>
          </p:cNvSpPr>
          <p:nvPr/>
        </p:nvSpPr>
        <p:spPr bwMode="auto">
          <a:xfrm>
            <a:off x="4953000" y="2790825"/>
            <a:ext cx="139700" cy="139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213" name="Oval 21"/>
          <p:cNvSpPr>
            <a:spLocks noChangeArrowheads="1"/>
          </p:cNvSpPr>
          <p:nvPr/>
        </p:nvSpPr>
        <p:spPr bwMode="auto">
          <a:xfrm>
            <a:off x="6172200" y="2333625"/>
            <a:ext cx="139700" cy="139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214" name="Oval 22"/>
          <p:cNvSpPr>
            <a:spLocks noChangeArrowheads="1"/>
          </p:cNvSpPr>
          <p:nvPr/>
        </p:nvSpPr>
        <p:spPr bwMode="auto">
          <a:xfrm>
            <a:off x="5105400" y="2943225"/>
            <a:ext cx="139700" cy="139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215" name="Oval 23"/>
          <p:cNvSpPr>
            <a:spLocks noChangeArrowheads="1"/>
          </p:cNvSpPr>
          <p:nvPr/>
        </p:nvSpPr>
        <p:spPr bwMode="auto">
          <a:xfrm>
            <a:off x="4883150" y="3178175"/>
            <a:ext cx="139700" cy="139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220" name="Rectangle 7"/>
          <p:cNvSpPr>
            <a:spLocks noChangeArrowheads="1"/>
          </p:cNvSpPr>
          <p:nvPr/>
        </p:nvSpPr>
        <p:spPr bwMode="auto">
          <a:xfrm>
            <a:off x="5791200" y="2943225"/>
            <a:ext cx="139700" cy="139700"/>
          </a:xfrm>
          <a:prstGeom prst="rect">
            <a:avLst/>
          </a:prstGeom>
          <a:solidFill>
            <a:srgbClr val="51D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221" name="Rectangle 8"/>
          <p:cNvSpPr>
            <a:spLocks noChangeArrowheads="1"/>
          </p:cNvSpPr>
          <p:nvPr/>
        </p:nvSpPr>
        <p:spPr bwMode="auto">
          <a:xfrm>
            <a:off x="6096000" y="2714625"/>
            <a:ext cx="139700" cy="139700"/>
          </a:xfrm>
          <a:prstGeom prst="rect">
            <a:avLst/>
          </a:prstGeom>
          <a:solidFill>
            <a:srgbClr val="51D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227" name="Rectangle 9"/>
          <p:cNvSpPr>
            <a:spLocks noChangeArrowheads="1"/>
          </p:cNvSpPr>
          <p:nvPr/>
        </p:nvSpPr>
        <p:spPr bwMode="auto">
          <a:xfrm>
            <a:off x="6019800" y="2943225"/>
            <a:ext cx="139700" cy="139700"/>
          </a:xfrm>
          <a:prstGeom prst="rect">
            <a:avLst/>
          </a:prstGeom>
          <a:solidFill>
            <a:srgbClr val="51D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233" name="Oval 21"/>
          <p:cNvSpPr>
            <a:spLocks noChangeArrowheads="1"/>
          </p:cNvSpPr>
          <p:nvPr/>
        </p:nvSpPr>
        <p:spPr bwMode="auto">
          <a:xfrm>
            <a:off x="6172200" y="2333625"/>
            <a:ext cx="139700" cy="139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238" name="Rectangle 7"/>
          <p:cNvSpPr>
            <a:spLocks noChangeArrowheads="1"/>
          </p:cNvSpPr>
          <p:nvPr/>
        </p:nvSpPr>
        <p:spPr bwMode="auto">
          <a:xfrm>
            <a:off x="5791200" y="2943225"/>
            <a:ext cx="139700" cy="139700"/>
          </a:xfrm>
          <a:prstGeom prst="rect">
            <a:avLst/>
          </a:prstGeom>
          <a:solidFill>
            <a:srgbClr val="51D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239" name="Rectangle 8"/>
          <p:cNvSpPr>
            <a:spLocks noChangeArrowheads="1"/>
          </p:cNvSpPr>
          <p:nvPr/>
        </p:nvSpPr>
        <p:spPr bwMode="auto">
          <a:xfrm>
            <a:off x="6096000" y="2714625"/>
            <a:ext cx="139700" cy="139700"/>
          </a:xfrm>
          <a:prstGeom prst="rect">
            <a:avLst/>
          </a:prstGeom>
          <a:solidFill>
            <a:srgbClr val="51D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240" name="Rectangle 9"/>
          <p:cNvSpPr>
            <a:spLocks noChangeArrowheads="1"/>
          </p:cNvSpPr>
          <p:nvPr/>
        </p:nvSpPr>
        <p:spPr bwMode="auto">
          <a:xfrm>
            <a:off x="6019800" y="2943225"/>
            <a:ext cx="139700" cy="139700"/>
          </a:xfrm>
          <a:prstGeom prst="rect">
            <a:avLst/>
          </a:prstGeom>
          <a:solidFill>
            <a:srgbClr val="51D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242" name="Oval 19"/>
          <p:cNvSpPr>
            <a:spLocks noChangeArrowheads="1"/>
          </p:cNvSpPr>
          <p:nvPr/>
        </p:nvSpPr>
        <p:spPr bwMode="auto">
          <a:xfrm>
            <a:off x="5334000" y="2867025"/>
            <a:ext cx="139700" cy="139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243" name="Oval 21"/>
          <p:cNvSpPr>
            <a:spLocks noChangeArrowheads="1"/>
          </p:cNvSpPr>
          <p:nvPr/>
        </p:nvSpPr>
        <p:spPr bwMode="auto">
          <a:xfrm>
            <a:off x="6172200" y="2333625"/>
            <a:ext cx="139700" cy="139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248" name="Rectangle 7"/>
          <p:cNvSpPr>
            <a:spLocks noChangeArrowheads="1"/>
          </p:cNvSpPr>
          <p:nvPr/>
        </p:nvSpPr>
        <p:spPr bwMode="auto">
          <a:xfrm>
            <a:off x="5791200" y="2943225"/>
            <a:ext cx="139700" cy="139700"/>
          </a:xfrm>
          <a:prstGeom prst="rect">
            <a:avLst/>
          </a:prstGeom>
          <a:solidFill>
            <a:srgbClr val="51D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249" name="Rectangle 8"/>
          <p:cNvSpPr>
            <a:spLocks noChangeArrowheads="1"/>
          </p:cNvSpPr>
          <p:nvPr/>
        </p:nvSpPr>
        <p:spPr bwMode="auto">
          <a:xfrm>
            <a:off x="6096000" y="2714625"/>
            <a:ext cx="139700" cy="139700"/>
          </a:xfrm>
          <a:prstGeom prst="rect">
            <a:avLst/>
          </a:prstGeom>
          <a:solidFill>
            <a:srgbClr val="51D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250" name="Rectangle 9"/>
          <p:cNvSpPr>
            <a:spLocks noChangeArrowheads="1"/>
          </p:cNvSpPr>
          <p:nvPr/>
        </p:nvSpPr>
        <p:spPr bwMode="auto">
          <a:xfrm>
            <a:off x="6019800" y="2943225"/>
            <a:ext cx="139700" cy="139700"/>
          </a:xfrm>
          <a:prstGeom prst="rect">
            <a:avLst/>
          </a:prstGeom>
          <a:solidFill>
            <a:srgbClr val="51D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252" name="Oval 21"/>
          <p:cNvSpPr>
            <a:spLocks noChangeArrowheads="1"/>
          </p:cNvSpPr>
          <p:nvPr/>
        </p:nvSpPr>
        <p:spPr bwMode="auto">
          <a:xfrm>
            <a:off x="6172200" y="2333625"/>
            <a:ext cx="139700" cy="139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266" name="Rectangle 7"/>
          <p:cNvSpPr>
            <a:spLocks noChangeArrowheads="1"/>
          </p:cNvSpPr>
          <p:nvPr/>
        </p:nvSpPr>
        <p:spPr bwMode="auto">
          <a:xfrm>
            <a:off x="5791200" y="2943225"/>
            <a:ext cx="139700" cy="139700"/>
          </a:xfrm>
          <a:prstGeom prst="rect">
            <a:avLst/>
          </a:prstGeom>
          <a:solidFill>
            <a:srgbClr val="51D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267" name="Rectangle 8"/>
          <p:cNvSpPr>
            <a:spLocks noChangeArrowheads="1"/>
          </p:cNvSpPr>
          <p:nvPr/>
        </p:nvSpPr>
        <p:spPr bwMode="auto">
          <a:xfrm>
            <a:off x="6096000" y="2714625"/>
            <a:ext cx="139700" cy="139700"/>
          </a:xfrm>
          <a:prstGeom prst="rect">
            <a:avLst/>
          </a:prstGeom>
          <a:solidFill>
            <a:srgbClr val="51D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268" name="Rectangle 9"/>
          <p:cNvSpPr>
            <a:spLocks noChangeArrowheads="1"/>
          </p:cNvSpPr>
          <p:nvPr/>
        </p:nvSpPr>
        <p:spPr bwMode="auto">
          <a:xfrm>
            <a:off x="6019800" y="2943225"/>
            <a:ext cx="139700" cy="139700"/>
          </a:xfrm>
          <a:prstGeom prst="rect">
            <a:avLst/>
          </a:prstGeom>
          <a:solidFill>
            <a:srgbClr val="51D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269" name="Rectangle 10"/>
          <p:cNvSpPr>
            <a:spLocks noChangeArrowheads="1"/>
          </p:cNvSpPr>
          <p:nvPr/>
        </p:nvSpPr>
        <p:spPr bwMode="auto">
          <a:xfrm>
            <a:off x="6254750" y="3254375"/>
            <a:ext cx="139700" cy="139700"/>
          </a:xfrm>
          <a:prstGeom prst="rect">
            <a:avLst/>
          </a:prstGeom>
          <a:solidFill>
            <a:srgbClr val="51D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271" name="Rectangle 12"/>
          <p:cNvSpPr>
            <a:spLocks noChangeArrowheads="1"/>
          </p:cNvSpPr>
          <p:nvPr/>
        </p:nvSpPr>
        <p:spPr bwMode="auto">
          <a:xfrm>
            <a:off x="5791200" y="3400425"/>
            <a:ext cx="139700" cy="139700"/>
          </a:xfrm>
          <a:prstGeom prst="rect">
            <a:avLst/>
          </a:prstGeom>
          <a:solidFill>
            <a:srgbClr val="51D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272" name="Oval 15"/>
          <p:cNvSpPr>
            <a:spLocks noChangeArrowheads="1"/>
          </p:cNvSpPr>
          <p:nvPr/>
        </p:nvSpPr>
        <p:spPr bwMode="auto">
          <a:xfrm>
            <a:off x="5486400" y="2181225"/>
            <a:ext cx="139700" cy="139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273" name="Oval 16"/>
          <p:cNvSpPr>
            <a:spLocks noChangeArrowheads="1"/>
          </p:cNvSpPr>
          <p:nvPr/>
        </p:nvSpPr>
        <p:spPr bwMode="auto">
          <a:xfrm>
            <a:off x="5791200" y="2098675"/>
            <a:ext cx="139700" cy="139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274" name="Oval 18"/>
          <p:cNvSpPr>
            <a:spLocks noChangeArrowheads="1"/>
          </p:cNvSpPr>
          <p:nvPr/>
        </p:nvSpPr>
        <p:spPr bwMode="auto">
          <a:xfrm>
            <a:off x="6172200" y="1793875"/>
            <a:ext cx="139700" cy="139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275" name="Oval 20"/>
          <p:cNvSpPr>
            <a:spLocks noChangeArrowheads="1"/>
          </p:cNvSpPr>
          <p:nvPr/>
        </p:nvSpPr>
        <p:spPr bwMode="auto">
          <a:xfrm>
            <a:off x="5791200" y="2409825"/>
            <a:ext cx="139700" cy="139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276" name="Oval 21"/>
          <p:cNvSpPr>
            <a:spLocks noChangeArrowheads="1"/>
          </p:cNvSpPr>
          <p:nvPr/>
        </p:nvSpPr>
        <p:spPr bwMode="auto">
          <a:xfrm>
            <a:off x="6172200" y="2333625"/>
            <a:ext cx="139700" cy="139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277" name="Oval 26"/>
          <p:cNvSpPr>
            <a:spLocks noChangeArrowheads="1"/>
          </p:cNvSpPr>
          <p:nvPr/>
        </p:nvSpPr>
        <p:spPr bwMode="auto">
          <a:xfrm>
            <a:off x="6172200" y="2022475"/>
            <a:ext cx="139700" cy="139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282" name="Rectangle 33"/>
          <p:cNvSpPr>
            <a:spLocks noChangeArrowheads="1"/>
          </p:cNvSpPr>
          <p:nvPr/>
        </p:nvSpPr>
        <p:spPr bwMode="auto">
          <a:xfrm>
            <a:off x="5943600" y="1793875"/>
            <a:ext cx="139700" cy="139700"/>
          </a:xfrm>
          <a:prstGeom prst="rect">
            <a:avLst/>
          </a:prstGeom>
          <a:solidFill>
            <a:srgbClr val="51D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283" name="Rectangle 7"/>
          <p:cNvSpPr>
            <a:spLocks noChangeArrowheads="1"/>
          </p:cNvSpPr>
          <p:nvPr/>
        </p:nvSpPr>
        <p:spPr bwMode="auto">
          <a:xfrm>
            <a:off x="5791200" y="2943225"/>
            <a:ext cx="139700" cy="139700"/>
          </a:xfrm>
          <a:prstGeom prst="rect">
            <a:avLst/>
          </a:prstGeom>
          <a:solidFill>
            <a:srgbClr val="51D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289" name="Rectangle 8"/>
          <p:cNvSpPr>
            <a:spLocks noChangeArrowheads="1"/>
          </p:cNvSpPr>
          <p:nvPr/>
        </p:nvSpPr>
        <p:spPr bwMode="auto">
          <a:xfrm>
            <a:off x="6096000" y="2714625"/>
            <a:ext cx="139700" cy="139700"/>
          </a:xfrm>
          <a:prstGeom prst="rect">
            <a:avLst/>
          </a:prstGeom>
          <a:solidFill>
            <a:srgbClr val="51D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294" name="Rectangle 9"/>
          <p:cNvSpPr>
            <a:spLocks noChangeArrowheads="1"/>
          </p:cNvSpPr>
          <p:nvPr/>
        </p:nvSpPr>
        <p:spPr bwMode="auto">
          <a:xfrm>
            <a:off x="6019800" y="2943225"/>
            <a:ext cx="139700" cy="139700"/>
          </a:xfrm>
          <a:prstGeom prst="rect">
            <a:avLst/>
          </a:prstGeom>
          <a:solidFill>
            <a:srgbClr val="51D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296" name="Oval 21"/>
          <p:cNvSpPr>
            <a:spLocks noChangeArrowheads="1"/>
          </p:cNvSpPr>
          <p:nvPr/>
        </p:nvSpPr>
        <p:spPr bwMode="auto">
          <a:xfrm>
            <a:off x="6172200" y="2333625"/>
            <a:ext cx="139700" cy="139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301" name="Rectangle 7"/>
          <p:cNvSpPr>
            <a:spLocks noChangeArrowheads="1"/>
          </p:cNvSpPr>
          <p:nvPr/>
        </p:nvSpPr>
        <p:spPr bwMode="auto">
          <a:xfrm>
            <a:off x="5791200" y="2943225"/>
            <a:ext cx="139700" cy="139700"/>
          </a:xfrm>
          <a:prstGeom prst="rect">
            <a:avLst/>
          </a:prstGeom>
          <a:solidFill>
            <a:srgbClr val="51D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302" name="Rectangle 8"/>
          <p:cNvSpPr>
            <a:spLocks noChangeArrowheads="1"/>
          </p:cNvSpPr>
          <p:nvPr/>
        </p:nvSpPr>
        <p:spPr bwMode="auto">
          <a:xfrm>
            <a:off x="6096000" y="2714625"/>
            <a:ext cx="139700" cy="139700"/>
          </a:xfrm>
          <a:prstGeom prst="rect">
            <a:avLst/>
          </a:prstGeom>
          <a:solidFill>
            <a:srgbClr val="51D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303" name="Rectangle 9"/>
          <p:cNvSpPr>
            <a:spLocks noChangeArrowheads="1"/>
          </p:cNvSpPr>
          <p:nvPr/>
        </p:nvSpPr>
        <p:spPr bwMode="auto">
          <a:xfrm>
            <a:off x="6019800" y="2943225"/>
            <a:ext cx="139700" cy="139700"/>
          </a:xfrm>
          <a:prstGeom prst="rect">
            <a:avLst/>
          </a:prstGeom>
          <a:solidFill>
            <a:srgbClr val="51D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305" name="Oval 21"/>
          <p:cNvSpPr>
            <a:spLocks noChangeArrowheads="1"/>
          </p:cNvSpPr>
          <p:nvPr/>
        </p:nvSpPr>
        <p:spPr bwMode="auto">
          <a:xfrm>
            <a:off x="6172200" y="2333625"/>
            <a:ext cx="139700" cy="139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310" name="Rectangle 7"/>
          <p:cNvSpPr>
            <a:spLocks noChangeArrowheads="1"/>
          </p:cNvSpPr>
          <p:nvPr/>
        </p:nvSpPr>
        <p:spPr bwMode="auto">
          <a:xfrm>
            <a:off x="5791200" y="2943225"/>
            <a:ext cx="139700" cy="139700"/>
          </a:xfrm>
          <a:prstGeom prst="rect">
            <a:avLst/>
          </a:prstGeom>
          <a:solidFill>
            <a:srgbClr val="51D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311" name="Rectangle 8"/>
          <p:cNvSpPr>
            <a:spLocks noChangeArrowheads="1"/>
          </p:cNvSpPr>
          <p:nvPr/>
        </p:nvSpPr>
        <p:spPr bwMode="auto">
          <a:xfrm>
            <a:off x="6096000" y="2714625"/>
            <a:ext cx="139700" cy="139700"/>
          </a:xfrm>
          <a:prstGeom prst="rect">
            <a:avLst/>
          </a:prstGeom>
          <a:solidFill>
            <a:srgbClr val="51D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312" name="Rectangle 9"/>
          <p:cNvSpPr>
            <a:spLocks noChangeArrowheads="1"/>
          </p:cNvSpPr>
          <p:nvPr/>
        </p:nvSpPr>
        <p:spPr bwMode="auto">
          <a:xfrm>
            <a:off x="6019800" y="2943225"/>
            <a:ext cx="139700" cy="139700"/>
          </a:xfrm>
          <a:prstGeom prst="rect">
            <a:avLst/>
          </a:prstGeom>
          <a:solidFill>
            <a:srgbClr val="51D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318" name="Oval 21"/>
          <p:cNvSpPr>
            <a:spLocks noChangeArrowheads="1"/>
          </p:cNvSpPr>
          <p:nvPr/>
        </p:nvSpPr>
        <p:spPr bwMode="auto">
          <a:xfrm>
            <a:off x="6172200" y="2333625"/>
            <a:ext cx="139700" cy="139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327" name="Rectangle 8"/>
          <p:cNvSpPr>
            <a:spLocks noChangeArrowheads="1"/>
          </p:cNvSpPr>
          <p:nvPr/>
        </p:nvSpPr>
        <p:spPr bwMode="auto">
          <a:xfrm>
            <a:off x="6096000" y="2714625"/>
            <a:ext cx="139700" cy="139700"/>
          </a:xfrm>
          <a:prstGeom prst="rect">
            <a:avLst/>
          </a:prstGeom>
          <a:solidFill>
            <a:srgbClr val="51D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328" name="Rectangle 9"/>
          <p:cNvSpPr>
            <a:spLocks noChangeArrowheads="1"/>
          </p:cNvSpPr>
          <p:nvPr/>
        </p:nvSpPr>
        <p:spPr bwMode="auto">
          <a:xfrm>
            <a:off x="6019800" y="2943225"/>
            <a:ext cx="139700" cy="139700"/>
          </a:xfrm>
          <a:prstGeom prst="rect">
            <a:avLst/>
          </a:prstGeom>
          <a:solidFill>
            <a:srgbClr val="51D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330" name="Oval 21"/>
          <p:cNvSpPr>
            <a:spLocks noChangeArrowheads="1"/>
          </p:cNvSpPr>
          <p:nvPr/>
        </p:nvSpPr>
        <p:spPr bwMode="auto">
          <a:xfrm>
            <a:off x="6172200" y="2333625"/>
            <a:ext cx="139700" cy="139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335" name="Rectangle 9"/>
          <p:cNvSpPr>
            <a:spLocks noChangeArrowheads="1"/>
          </p:cNvSpPr>
          <p:nvPr/>
        </p:nvSpPr>
        <p:spPr bwMode="auto">
          <a:xfrm>
            <a:off x="6013450" y="2936875"/>
            <a:ext cx="139700" cy="139700"/>
          </a:xfrm>
          <a:prstGeom prst="rect">
            <a:avLst/>
          </a:prstGeom>
          <a:solidFill>
            <a:srgbClr val="51D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336" name="Oval 21"/>
          <p:cNvSpPr>
            <a:spLocks noChangeArrowheads="1"/>
          </p:cNvSpPr>
          <p:nvPr/>
        </p:nvSpPr>
        <p:spPr bwMode="auto">
          <a:xfrm>
            <a:off x="6165850" y="2327275"/>
            <a:ext cx="139700" cy="139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340" name="Rectangle 9"/>
          <p:cNvSpPr>
            <a:spLocks noChangeArrowheads="1"/>
          </p:cNvSpPr>
          <p:nvPr/>
        </p:nvSpPr>
        <p:spPr bwMode="auto">
          <a:xfrm>
            <a:off x="6013450" y="2936875"/>
            <a:ext cx="139700" cy="139700"/>
          </a:xfrm>
          <a:prstGeom prst="rect">
            <a:avLst/>
          </a:prstGeom>
          <a:solidFill>
            <a:srgbClr val="51D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341" name="Oval 21"/>
          <p:cNvSpPr>
            <a:spLocks noChangeArrowheads="1"/>
          </p:cNvSpPr>
          <p:nvPr/>
        </p:nvSpPr>
        <p:spPr bwMode="auto">
          <a:xfrm>
            <a:off x="6165850" y="2327275"/>
            <a:ext cx="139700" cy="139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350" name="Rectangle 9"/>
          <p:cNvSpPr>
            <a:spLocks noChangeArrowheads="1"/>
          </p:cNvSpPr>
          <p:nvPr/>
        </p:nvSpPr>
        <p:spPr bwMode="auto">
          <a:xfrm>
            <a:off x="6013450" y="2936875"/>
            <a:ext cx="139700" cy="139700"/>
          </a:xfrm>
          <a:prstGeom prst="rect">
            <a:avLst/>
          </a:prstGeom>
          <a:solidFill>
            <a:srgbClr val="51D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351" name="Oval 21"/>
          <p:cNvSpPr>
            <a:spLocks noChangeArrowheads="1"/>
          </p:cNvSpPr>
          <p:nvPr/>
        </p:nvSpPr>
        <p:spPr bwMode="auto">
          <a:xfrm>
            <a:off x="6165850" y="2327275"/>
            <a:ext cx="139700" cy="139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355" name="Rectangle 9"/>
          <p:cNvSpPr>
            <a:spLocks noChangeArrowheads="1"/>
          </p:cNvSpPr>
          <p:nvPr/>
        </p:nvSpPr>
        <p:spPr bwMode="auto">
          <a:xfrm>
            <a:off x="6013450" y="2936875"/>
            <a:ext cx="139700" cy="139700"/>
          </a:xfrm>
          <a:prstGeom prst="rect">
            <a:avLst/>
          </a:prstGeom>
          <a:solidFill>
            <a:srgbClr val="51D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D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4FF55"/>
                    </a:outerShdw>
                  </a:cont>
                  <a:cont type="tree" name="">
                    <a:effect ref="fillLine"/>
                    <a:outerShdw dist="38100" dir="2700000" algn="tl">
                      <a:srgbClr val="308400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356" name="Oval 21"/>
          <p:cNvSpPr>
            <a:spLocks noChangeArrowheads="1"/>
          </p:cNvSpPr>
          <p:nvPr/>
        </p:nvSpPr>
        <p:spPr bwMode="auto">
          <a:xfrm>
            <a:off x="6165850" y="2327275"/>
            <a:ext cx="139700" cy="139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grpSp>
        <p:nvGrpSpPr>
          <p:cNvPr id="7" name="Group 6"/>
          <p:cNvGrpSpPr/>
          <p:nvPr/>
        </p:nvGrpSpPr>
        <p:grpSpPr>
          <a:xfrm>
            <a:off x="7239000" y="2038350"/>
            <a:ext cx="603250" cy="1587500"/>
            <a:chOff x="6927850" y="1876425"/>
            <a:chExt cx="603250" cy="1587500"/>
          </a:xfrm>
        </p:grpSpPr>
        <p:sp>
          <p:nvSpPr>
            <p:cNvPr id="207" name="Oval 27"/>
            <p:cNvSpPr>
              <a:spLocks noChangeArrowheads="1"/>
            </p:cNvSpPr>
            <p:nvPr/>
          </p:nvSpPr>
          <p:spPr bwMode="auto">
            <a:xfrm>
              <a:off x="7391400" y="3324225"/>
              <a:ext cx="139700" cy="139700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chemeClr val="accent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F80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E1E7A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chemeClr val="accent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F80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E1E7A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chemeClr val="accent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F80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E1E7A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chemeClr val="accent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F80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E1E7A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chemeClr val="accent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F80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E1E7A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accent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F80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E1E7A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accent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F80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E1E7A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accent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F80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E1E7A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accent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F80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E1E7A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/>
              <a:endParaRPr lang="pt-BR" altLang="pt-BR" i="0"/>
            </a:p>
          </p:txBody>
        </p:sp>
        <p:sp>
          <p:nvSpPr>
            <p:cNvPr id="329" name="Rectangle 11"/>
            <p:cNvSpPr>
              <a:spLocks noChangeArrowheads="1"/>
            </p:cNvSpPr>
            <p:nvPr/>
          </p:nvSpPr>
          <p:spPr bwMode="auto">
            <a:xfrm>
              <a:off x="6927850" y="2936875"/>
              <a:ext cx="139700" cy="139700"/>
            </a:xfrm>
            <a:prstGeom prst="rect">
              <a:avLst/>
            </a:prstGeom>
            <a:solidFill>
              <a:srgbClr val="51DC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51DC00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94FF55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308400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51DC00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94FF55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308400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51DC00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94FF55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308400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51DC00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94FF55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308400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51DC00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94FF55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308400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51DC00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94FF55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308400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51DC00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94FF55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308400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51DC00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94FF55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308400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51DC00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94FF55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308400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/>
              <a:endParaRPr lang="pt-BR" altLang="pt-BR" i="0"/>
            </a:p>
          </p:txBody>
        </p:sp>
        <p:sp>
          <p:nvSpPr>
            <p:cNvPr id="357" name="Oval 28"/>
            <p:cNvSpPr>
              <a:spLocks noChangeArrowheads="1"/>
            </p:cNvSpPr>
            <p:nvPr/>
          </p:nvSpPr>
          <p:spPr bwMode="auto">
            <a:xfrm>
              <a:off x="7010400" y="1876425"/>
              <a:ext cx="139700" cy="139700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chemeClr val="accent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F80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E1E7A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chemeClr val="accent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F80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E1E7A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chemeClr val="accent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F80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E1E7A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chemeClr val="accent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F80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E1E7A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chemeClr val="accent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F80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E1E7A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accent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F80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E1E7A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accent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F80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E1E7A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accent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F80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E1E7A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accent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F80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E1E7A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/>
              <a:endParaRPr lang="pt-BR" altLang="pt-BR" i="0"/>
            </a:p>
          </p:txBody>
        </p:sp>
        <p:sp>
          <p:nvSpPr>
            <p:cNvPr id="359" name="Oval 31"/>
            <p:cNvSpPr>
              <a:spLocks noChangeArrowheads="1"/>
            </p:cNvSpPr>
            <p:nvPr/>
          </p:nvSpPr>
          <p:spPr bwMode="auto">
            <a:xfrm>
              <a:off x="7308850" y="2860675"/>
              <a:ext cx="139700" cy="139700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chemeClr val="accent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F80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E1E7A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chemeClr val="accent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F80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E1E7A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chemeClr val="accent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F80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E1E7A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chemeClr val="accent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F80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E1E7A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chemeClr val="accent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F80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E1E7A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accent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F80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E1E7A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accent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F80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E1E7A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accent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F80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E1E7A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accent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F80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E1E7A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/>
              <a:endParaRPr lang="pt-BR" altLang="pt-BR" i="0"/>
            </a:p>
          </p:txBody>
        </p:sp>
        <p:sp>
          <p:nvSpPr>
            <p:cNvPr id="360" name="Oval 29"/>
            <p:cNvSpPr>
              <a:spLocks noChangeArrowheads="1"/>
            </p:cNvSpPr>
            <p:nvPr/>
          </p:nvSpPr>
          <p:spPr bwMode="auto">
            <a:xfrm>
              <a:off x="6934200" y="2181225"/>
              <a:ext cx="139700" cy="139700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chemeClr val="accent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F80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E1E7A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chemeClr val="accent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F80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E1E7A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chemeClr val="accent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F80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E1E7A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chemeClr val="accent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F80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E1E7A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chemeClr val="accent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F80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E1E7A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accent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F80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E1E7A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accent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F80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E1E7A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accent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F80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E1E7A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accent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F80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E1E7A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/>
              <a:endParaRPr lang="pt-BR" altLang="pt-BR" i="0"/>
            </a:p>
          </p:txBody>
        </p:sp>
        <p:sp>
          <p:nvSpPr>
            <p:cNvPr id="361" name="Oval 30"/>
            <p:cNvSpPr>
              <a:spLocks noChangeArrowheads="1"/>
            </p:cNvSpPr>
            <p:nvPr/>
          </p:nvSpPr>
          <p:spPr bwMode="auto">
            <a:xfrm>
              <a:off x="7156450" y="2708275"/>
              <a:ext cx="139700" cy="139700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chemeClr val="accent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F80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E1E7A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chemeClr val="accent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F80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E1E7A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chemeClr val="accent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F80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E1E7A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chemeClr val="accent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F80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E1E7A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chemeClr val="accent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F80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E1E7A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accent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F80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E1E7A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accent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F80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E1E7A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accent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F80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E1E7A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accent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F80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E1E7A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/>
              <a:endParaRPr lang="pt-BR" altLang="pt-BR" i="0"/>
            </a:p>
          </p:txBody>
        </p:sp>
      </p:grpSp>
      <p:sp>
        <p:nvSpPr>
          <p:cNvPr id="363" name="Rectangle 34"/>
          <p:cNvSpPr>
            <a:spLocks noChangeArrowheads="1"/>
          </p:cNvSpPr>
          <p:nvPr/>
        </p:nvSpPr>
        <p:spPr bwMode="auto">
          <a:xfrm>
            <a:off x="6858000" y="1495425"/>
            <a:ext cx="1676400" cy="2536825"/>
          </a:xfrm>
          <a:prstGeom prst="rect">
            <a:avLst/>
          </a:prstGeom>
          <a:solidFill>
            <a:schemeClr val="accent3">
              <a:lumMod val="40000"/>
              <a:lumOff val="60000"/>
              <a:alpha val="31000"/>
            </a:schemeClr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6666FF"/>
                </a:solidFill>
                <a:effectDag name="">
                  <a:cont type="tree" name="">
                    <a:effect ref="fillLine"/>
                    <a:outerShdw dist="38100" dir="13500000" algn="br">
                      <a:srgbClr val="9999FF"/>
                    </a:outerShdw>
                  </a:cont>
                  <a:cont type="tree" name="">
                    <a:effect ref="fillLine"/>
                    <a:outerShdw dist="38100" dir="2700000" algn="tl">
                      <a:srgbClr val="3D3D99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6666FF"/>
                </a:solidFill>
                <a:effectDag name="">
                  <a:cont type="tree" name="">
                    <a:effect ref="fillLine"/>
                    <a:outerShdw dist="38100" dir="13500000" algn="br">
                      <a:srgbClr val="9999FF"/>
                    </a:outerShdw>
                  </a:cont>
                  <a:cont type="tree" name="">
                    <a:effect ref="fillLine"/>
                    <a:outerShdw dist="38100" dir="2700000" algn="tl">
                      <a:srgbClr val="3D3D99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6666FF"/>
                </a:solidFill>
                <a:effectDag name="">
                  <a:cont type="tree" name="">
                    <a:effect ref="fillLine"/>
                    <a:outerShdw dist="38100" dir="13500000" algn="br">
                      <a:srgbClr val="9999FF"/>
                    </a:outerShdw>
                  </a:cont>
                  <a:cont type="tree" name="">
                    <a:effect ref="fillLine"/>
                    <a:outerShdw dist="38100" dir="2700000" algn="tl">
                      <a:srgbClr val="3D3D99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6666FF"/>
                </a:solidFill>
                <a:effectDag name="">
                  <a:cont type="tree" name="">
                    <a:effect ref="fillLine"/>
                    <a:outerShdw dist="38100" dir="13500000" algn="br">
                      <a:srgbClr val="9999FF"/>
                    </a:outerShdw>
                  </a:cont>
                  <a:cont type="tree" name="">
                    <a:effect ref="fillLine"/>
                    <a:outerShdw dist="38100" dir="2700000" algn="tl">
                      <a:srgbClr val="3D3D99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6666FF"/>
                </a:solidFill>
                <a:effectDag name="">
                  <a:cont type="tree" name="">
                    <a:effect ref="fillLine"/>
                    <a:outerShdw dist="38100" dir="13500000" algn="br">
                      <a:srgbClr val="9999FF"/>
                    </a:outerShdw>
                  </a:cont>
                  <a:cont type="tree" name="">
                    <a:effect ref="fillLine"/>
                    <a:outerShdw dist="38100" dir="2700000" algn="tl">
                      <a:srgbClr val="3D3D99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6666FF"/>
                </a:solidFill>
                <a:effectDag name="">
                  <a:cont type="tree" name="">
                    <a:effect ref="fillLine"/>
                    <a:outerShdw dist="38100" dir="13500000" algn="br">
                      <a:srgbClr val="9999FF"/>
                    </a:outerShdw>
                  </a:cont>
                  <a:cont type="tree" name="">
                    <a:effect ref="fillLine"/>
                    <a:outerShdw dist="38100" dir="2700000" algn="tl">
                      <a:srgbClr val="3D3D99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6666FF"/>
                </a:solidFill>
                <a:effectDag name="">
                  <a:cont type="tree" name="">
                    <a:effect ref="fillLine"/>
                    <a:outerShdw dist="38100" dir="13500000" algn="br">
                      <a:srgbClr val="9999FF"/>
                    </a:outerShdw>
                  </a:cont>
                  <a:cont type="tree" name="">
                    <a:effect ref="fillLine"/>
                    <a:outerShdw dist="38100" dir="2700000" algn="tl">
                      <a:srgbClr val="3D3D99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6666FF"/>
                </a:solidFill>
                <a:effectDag name="">
                  <a:cont type="tree" name="">
                    <a:effect ref="fillLine"/>
                    <a:outerShdw dist="38100" dir="13500000" algn="br">
                      <a:srgbClr val="9999FF"/>
                    </a:outerShdw>
                  </a:cont>
                  <a:cont type="tree" name="">
                    <a:effect ref="fillLine"/>
                    <a:outerShdw dist="38100" dir="2700000" algn="tl">
                      <a:srgbClr val="3D3D99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6666FF"/>
                </a:solidFill>
                <a:effectDag name="">
                  <a:cont type="tree" name="">
                    <a:effect ref="fillLine"/>
                    <a:outerShdw dist="38100" dir="13500000" algn="br">
                      <a:srgbClr val="9999FF"/>
                    </a:outerShdw>
                  </a:cont>
                  <a:cont type="tree" name="">
                    <a:effect ref="fillLine"/>
                    <a:outerShdw dist="38100" dir="2700000" algn="tl">
                      <a:srgbClr val="3D3D99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/>
          </a:p>
        </p:txBody>
      </p:sp>
      <p:sp>
        <p:nvSpPr>
          <p:cNvPr id="90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519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CASOS NEGATIVOS SÃO </a:t>
            </a:r>
            <a:r>
              <a:rPr lang="pt-BR" u="sng" dirty="0" smtClean="0"/>
              <a:t>BONS</a:t>
            </a:r>
            <a:r>
              <a:rPr lang="pt-BR" dirty="0" smtClean="0"/>
              <a:t>!</a:t>
            </a:r>
            <a:endParaRPr lang="pt-BR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57200" y="895350"/>
            <a:ext cx="6934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Arial" charset="0"/>
              <a:buChar char="•"/>
            </a:pPr>
            <a:r>
              <a:rPr lang="pt-BR" altLang="en-US" sz="2400" i="0" dirty="0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Muitos livros e ferramentas descartam casos negativos para balancear o conjunto de dados de treino.</a:t>
            </a:r>
            <a:endParaRPr lang="pt-BR" altLang="en-US" sz="24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Arial" charset="0"/>
              <a:buChar char="•"/>
            </a:pPr>
            <a:r>
              <a:rPr lang="pt-BR" altLang="en-US" sz="2400" i="0" dirty="0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Mas a maioria dos métodos de aprendizagem consegue ajustar um conjunto desequilibrado através de algumas operações matemáticas.</a:t>
            </a:r>
            <a:endParaRPr lang="pt-BR" altLang="en-US" sz="24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Arial" charset="0"/>
              <a:buChar char="•"/>
            </a:pPr>
            <a:r>
              <a:rPr lang="pt-BR" altLang="en-US" sz="2400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Um negócio deve aprender com seus erros; </a:t>
            </a:r>
            <a:r>
              <a:rPr lang="pt-BR" altLang="en-US" sz="2400" i="1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erros</a:t>
            </a:r>
            <a:r>
              <a:rPr lang="pt-BR" altLang="en-US" sz="2400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pt-BR" altLang="en-US" sz="2400" i="1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são seus amigos!</a:t>
            </a:r>
            <a:endParaRPr lang="pt-BR" altLang="en-US" sz="2400" i="1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Arial" charset="0"/>
              <a:buChar char="•"/>
            </a:pPr>
            <a:r>
              <a:rPr lang="pt-BR" altLang="en-US" sz="2400" dirty="0" err="1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Perfilagem</a:t>
            </a:r>
            <a:r>
              <a:rPr lang="pt-BR" altLang="en-US" sz="2400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 e clonagem são métodos de modelagem que usam apenas casos positivos.</a:t>
            </a:r>
            <a:endParaRPr lang="en-US" altLang="en-US" sz="2400" i="0" dirty="0">
              <a:solidFill>
                <a:schemeClr val="bg1">
                  <a:lumMod val="50000"/>
                </a:schemeClr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65</a:t>
            </a:fld>
            <a:endParaRPr lang="pt-B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4420" t="5000" r="2495"/>
          <a:stretch/>
        </p:blipFill>
        <p:spPr>
          <a:xfrm>
            <a:off x="7010400" y="1428750"/>
            <a:ext cx="2057400" cy="33417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10400" y="-20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66300" y="215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097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TESTE É REALIZADO APÓS O TREINO</a:t>
            </a:r>
            <a:endParaRPr lang="pt-BR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" y="1200150"/>
            <a:ext cx="52578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 dirty="0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Dados de </a:t>
            </a:r>
            <a:r>
              <a:rPr lang="en-US" altLang="en-US" sz="2000" i="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treino</a:t>
            </a:r>
            <a:endParaRPr lang="en-US" altLang="en-US" sz="2000" i="0" dirty="0">
              <a:solidFill>
                <a:schemeClr val="bg1">
                  <a:lumMod val="50000"/>
                </a:schemeClr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715000" y="1200150"/>
            <a:ext cx="2387600" cy="4064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Dados de teste</a:t>
            </a:r>
            <a:endParaRPr lang="en-US" altLang="en-US" sz="200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81000" y="2038350"/>
            <a:ext cx="8763000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sz="2300" i="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Alguns</a:t>
            </a:r>
            <a:r>
              <a:rPr lang="en-US" altLang="en-US" sz="2300" i="0" dirty="0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 dados s</a:t>
            </a:r>
            <a:r>
              <a:rPr lang="pt-BR" altLang="en-US" sz="2300" i="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ão</a:t>
            </a:r>
            <a:r>
              <a:rPr lang="pt-BR" altLang="en-US" sz="2300" i="0" dirty="0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 separados para avaliar os modelos treinados.</a:t>
            </a:r>
            <a:br>
              <a:rPr lang="pt-BR" altLang="en-US" sz="2300" i="0" dirty="0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</a:br>
            <a:endParaRPr lang="en-US" altLang="en-US" sz="2300" i="0" dirty="0">
              <a:solidFill>
                <a:schemeClr val="bg1">
                  <a:lumMod val="50000"/>
                </a:schemeClr>
              </a:solidFill>
              <a:effectLst/>
              <a:latin typeface="Corbel" panose="020B0503020204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sz="2300" dirty="0" err="1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Os</a:t>
            </a:r>
            <a:r>
              <a:rPr lang="en-US" altLang="en-US" sz="2300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 dados de teste n</a:t>
            </a:r>
            <a:r>
              <a:rPr lang="pt-BR" altLang="en-US" sz="2300" dirty="0" err="1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ão</a:t>
            </a:r>
            <a:r>
              <a:rPr lang="pt-BR" altLang="en-US" sz="2300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 são usados durante o treinamento.</a:t>
            </a:r>
            <a:br>
              <a:rPr lang="pt-BR" altLang="en-US" sz="2300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</a:br>
            <a:endParaRPr lang="en-US" altLang="en-US" sz="23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sz="2300" i="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Os</a:t>
            </a:r>
            <a:r>
              <a:rPr lang="en-US" altLang="en-US" sz="2300" i="0" dirty="0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 dados de teste </a:t>
            </a:r>
            <a:r>
              <a:rPr lang="en-US" altLang="en-US" sz="2300" i="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realizam</a:t>
            </a:r>
            <a:r>
              <a:rPr lang="en-US" altLang="en-US" sz="2300" i="0" dirty="0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 um </a:t>
            </a:r>
            <a:r>
              <a:rPr lang="en-US" altLang="en-US" sz="2300" b="1" i="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verdadeiro</a:t>
            </a:r>
            <a:r>
              <a:rPr lang="en-US" altLang="en-US" sz="2300" b="1" i="0" dirty="0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 teste de </a:t>
            </a:r>
            <a:r>
              <a:rPr lang="en-US" altLang="en-US" sz="2300" b="1" i="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desempenho</a:t>
            </a:r>
            <a:endParaRPr lang="en-US" altLang="en-US" sz="2300" i="0" dirty="0">
              <a:solidFill>
                <a:schemeClr val="bg1">
                  <a:lumMod val="50000"/>
                </a:schemeClr>
              </a:solidFill>
              <a:effectLst/>
              <a:latin typeface="Corbel" panose="020B0503020204020204" pitchFamily="34" charset="0"/>
            </a:endParaRPr>
          </a:p>
          <a:p>
            <a:pPr marL="800100" lvl="1" indent="-342900"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i="1" dirty="0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A </a:t>
            </a:r>
            <a:r>
              <a:rPr lang="en-US" altLang="en-US" sz="2000" i="1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estimativa</a:t>
            </a:r>
            <a:r>
              <a:rPr lang="en-US" altLang="en-US" sz="2000" i="1" dirty="0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altLang="en-US" sz="2000" i="1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mais</a:t>
            </a:r>
            <a:r>
              <a:rPr lang="en-US" altLang="en-US" sz="2000" i="1" dirty="0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altLang="en-US" sz="2000" i="1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pr</a:t>
            </a:r>
            <a:r>
              <a:rPr lang="pt-BR" altLang="en-US" sz="2000" i="1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óxima</a:t>
            </a:r>
            <a:r>
              <a:rPr lang="pt-BR" altLang="en-US" sz="2000" i="1" dirty="0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 sobre como o modelo vai se sair </a:t>
            </a:r>
            <a:r>
              <a:rPr lang="pt-BR" altLang="en-US" sz="2000" b="1" i="1" u="sng" dirty="0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em geral</a:t>
            </a:r>
            <a:endParaRPr lang="en-US" altLang="en-US" sz="2000" b="1" i="1" u="sng" dirty="0">
              <a:solidFill>
                <a:schemeClr val="bg1">
                  <a:lumMod val="50000"/>
                </a:schemeClr>
              </a:solidFill>
              <a:effectLst/>
              <a:latin typeface="Corbel" panose="020B0503020204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endParaRPr lang="en-US" altLang="en-US" sz="2000" i="0" dirty="0">
              <a:solidFill>
                <a:schemeClr val="bg1">
                  <a:lumMod val="50000"/>
                </a:schemeClr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66</a:t>
            </a:fld>
            <a:endParaRPr lang="pt-BR" dirty="0"/>
          </a:p>
        </p:txBody>
      </p:sp>
      <p:sp>
        <p:nvSpPr>
          <p:cNvPr id="8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848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66750"/>
            <a:ext cx="8229600" cy="460771"/>
          </a:xfrm>
        </p:spPr>
        <p:txBody>
          <a:bodyPr/>
          <a:lstStyle/>
          <a:p>
            <a:r>
              <a:rPr lang="pt-BR" dirty="0" smtClean="0"/>
              <a:t>EVITAR SOBRE-APRENDIZAGEM COM A “PODA” DA </a:t>
            </a:r>
            <a:br>
              <a:rPr lang="pt-BR" dirty="0" smtClean="0"/>
            </a:br>
            <a:r>
              <a:rPr lang="pt-BR" dirty="0" smtClean="0"/>
              <a:t>ÁRVORE DE DECISÃO</a:t>
            </a:r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71550"/>
            <a:ext cx="2895600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581150"/>
            <a:ext cx="7391400" cy="2514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smtClean="0"/>
              <a:t>1. Fazer a </a:t>
            </a:r>
            <a:r>
              <a:rPr lang="pt-BR" altLang="en-US" sz="2400" dirty="0" smtClean="0"/>
              <a:t>árvore crescer </a:t>
            </a:r>
            <a:r>
              <a:rPr lang="en-US" altLang="en-US" sz="2400" dirty="0" smtClean="0"/>
              <a:t>“o m</a:t>
            </a:r>
            <a:r>
              <a:rPr lang="pt-BR" altLang="en-US" sz="2400" dirty="0" err="1" smtClean="0"/>
              <a:t>áximo</a:t>
            </a:r>
            <a:r>
              <a:rPr lang="pt-BR" altLang="en-US" sz="2400" dirty="0" smtClean="0"/>
              <a:t> possível</a:t>
            </a:r>
            <a:r>
              <a:rPr lang="en-US" altLang="en-US" sz="2400" dirty="0" smtClean="0"/>
              <a:t>.”</a:t>
            </a:r>
            <a:br>
              <a:rPr lang="en-US" altLang="en-US" sz="2400" dirty="0" smtClean="0"/>
            </a:br>
            <a:endParaRPr lang="en-US" altLang="en-US" sz="2400" dirty="0" smtClean="0"/>
          </a:p>
          <a:p>
            <a:pPr>
              <a:spcBef>
                <a:spcPct val="50000"/>
              </a:spcBef>
            </a:pPr>
            <a:r>
              <a:rPr lang="en-US" altLang="en-US" sz="2400" dirty="0" smtClean="0"/>
              <a:t>2. Fazer </a:t>
            </a:r>
            <a:r>
              <a:rPr lang="en-US" altLang="en-US" sz="2400" dirty="0" err="1" smtClean="0"/>
              <a:t>uma</a:t>
            </a:r>
            <a:r>
              <a:rPr lang="en-US" altLang="en-US" sz="2400" dirty="0" smtClean="0"/>
              <a:t> boa “</a:t>
            </a:r>
            <a:r>
              <a:rPr lang="en-US" altLang="en-US" sz="2400" dirty="0" err="1" smtClean="0"/>
              <a:t>poda</a:t>
            </a:r>
            <a:r>
              <a:rPr lang="en-US" altLang="en-US" sz="2400" dirty="0" smtClean="0"/>
              <a:t>” </a:t>
            </a:r>
            <a:r>
              <a:rPr lang="en-US" altLang="en-US" sz="2400" dirty="0" err="1" smtClean="0"/>
              <a:t>na</a:t>
            </a:r>
            <a:r>
              <a:rPr lang="en-US" altLang="en-US" sz="2400" dirty="0" smtClean="0"/>
              <a:t> </a:t>
            </a:r>
            <a:r>
              <a:rPr lang="pt-BR" altLang="en-US" sz="2400" dirty="0" smtClean="0"/>
              <a:t>árvore de decisão</a:t>
            </a:r>
            <a:r>
              <a:rPr lang="en-US" altLang="en-US" sz="2400" dirty="0" smtClean="0"/>
              <a:t>.</a:t>
            </a:r>
            <a:br>
              <a:rPr lang="en-US" altLang="en-US" sz="2400" dirty="0" smtClean="0"/>
            </a:br>
            <a:endParaRPr lang="en-US" altLang="en-US" sz="2400" dirty="0" smtClean="0"/>
          </a:p>
          <a:p>
            <a:pPr>
              <a:spcBef>
                <a:spcPct val="50000"/>
              </a:spcBef>
            </a:pPr>
            <a:r>
              <a:rPr lang="en-US" altLang="en-US" sz="2400" dirty="0" smtClean="0"/>
              <a:t>3. </a:t>
            </a:r>
            <a:r>
              <a:rPr lang="en-US" altLang="en-US" sz="2400" dirty="0" err="1" smtClean="0"/>
              <a:t>Escolher</a:t>
            </a:r>
            <a:r>
              <a:rPr lang="en-US" altLang="en-US" sz="2400" dirty="0" smtClean="0"/>
              <a:t> o </a:t>
            </a:r>
            <a:r>
              <a:rPr lang="en-US" altLang="en-US" sz="2400" dirty="0" err="1" smtClean="0"/>
              <a:t>melhor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modelo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sobre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os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casos</a:t>
            </a:r>
            <a:r>
              <a:rPr lang="en-US" altLang="en-US" sz="2400" dirty="0" smtClean="0"/>
              <a:t> de teste.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67</a:t>
            </a:fld>
            <a:endParaRPr lang="pt-BR" dirty="0"/>
          </a:p>
        </p:txBody>
      </p:sp>
      <p:sp>
        <p:nvSpPr>
          <p:cNvPr id="7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27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13"/>
          <p:cNvSpPr>
            <a:spLocks noChangeShapeType="1"/>
          </p:cNvSpPr>
          <p:nvPr/>
        </p:nvSpPr>
        <p:spPr bwMode="auto">
          <a:xfrm flipH="1">
            <a:off x="732883" y="3651811"/>
            <a:ext cx="421754" cy="437363"/>
          </a:xfrm>
          <a:prstGeom prst="line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i="0" dirty="0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1669261" y="3630170"/>
            <a:ext cx="363716" cy="459004"/>
          </a:xfrm>
          <a:prstGeom prst="line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i="0" dirty="0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4780198" y="3642784"/>
            <a:ext cx="456580" cy="446390"/>
          </a:xfrm>
          <a:prstGeom prst="line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i="0" dirty="0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H="1">
            <a:off x="3886200" y="3664425"/>
            <a:ext cx="421754" cy="424749"/>
          </a:xfrm>
          <a:prstGeom prst="line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i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460771"/>
          </a:xfrm>
        </p:spPr>
        <p:txBody>
          <a:bodyPr/>
          <a:lstStyle/>
          <a:p>
            <a:r>
              <a:rPr lang="pt-BR" dirty="0" smtClean="0"/>
              <a:t>A CURVA DE GANHO DE UMA ÁRVORE DE DECISÃO</a:t>
            </a:r>
            <a:endParaRPr lang="pt-BR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82600" y="971550"/>
            <a:ext cx="4419600" cy="9108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 smtClean="0"/>
              <a:t>Dado: </a:t>
            </a:r>
            <a:br>
              <a:rPr lang="en-US" altLang="en-US" sz="1800" b="1" dirty="0" smtClean="0"/>
            </a:br>
            <a:r>
              <a:rPr lang="en-US" altLang="en-US" sz="1800" b="1" dirty="0" smtClean="0"/>
              <a:t>- Mala direta</a:t>
            </a:r>
            <a:br>
              <a:rPr lang="en-US" altLang="en-US" sz="1800" b="1" dirty="0" smtClean="0"/>
            </a:br>
            <a:r>
              <a:rPr lang="en-US" altLang="en-US" sz="1800" b="1" dirty="0" smtClean="0"/>
              <a:t>- 100.000 do total de 200.000 respondera</a:t>
            </a:r>
            <a:r>
              <a:rPr lang="en-US" altLang="en-US" sz="1800" b="1" dirty="0"/>
              <a:t>m</a:t>
            </a:r>
            <a:endParaRPr lang="en-US" altLang="en-US" sz="1800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68</a:t>
            </a:fld>
            <a:endParaRPr lang="pt-B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673" y="1197750"/>
            <a:ext cx="3265425" cy="2703803"/>
          </a:xfrm>
          <a:prstGeom prst="rect">
            <a:avLst/>
          </a:prstGeom>
        </p:spPr>
      </p:pic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43710" y="4072771"/>
            <a:ext cx="1300092" cy="556379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sz="1800" i="0" dirty="0" smtClean="0">
              <a:effectLst/>
              <a:latin typeface="Corbel" panose="020B0503020204020204" pitchFamily="34" charset="0"/>
            </a:endParaRP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1529529" y="4076561"/>
            <a:ext cx="1300092" cy="556379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sz="1800" i="0" dirty="0" smtClean="0">
              <a:effectLst/>
              <a:latin typeface="Corbel" panose="020B0503020204020204" pitchFamily="34" charset="0"/>
            </a:endParaRPr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3200400" y="4072771"/>
            <a:ext cx="1300092" cy="556379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sz="1800" i="0" dirty="0" smtClean="0">
              <a:effectLst/>
              <a:latin typeface="Corbel" panose="020B0503020204020204" pitchFamily="34" charset="0"/>
            </a:endParaRPr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4724400" y="4078649"/>
            <a:ext cx="1300092" cy="556379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sz="1800" i="0" dirty="0" smtClean="0">
              <a:effectLst/>
              <a:latin typeface="Corbel" panose="020B0503020204020204" pitchFamily="34" charset="0"/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1219200" y="2038350"/>
            <a:ext cx="3254137" cy="89427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sz="1800" i="0" dirty="0" smtClean="0">
              <a:effectLst/>
              <a:latin typeface="Corbel" panose="020B0503020204020204" pitchFamily="34" charset="0"/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flipH="1">
            <a:off x="1471958" y="2726031"/>
            <a:ext cx="235997" cy="458379"/>
          </a:xfrm>
          <a:prstGeom prst="line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i="0" dirty="0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4116425" y="2724149"/>
            <a:ext cx="226975" cy="519193"/>
          </a:xfrm>
          <a:prstGeom prst="line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i="0" dirty="0"/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3843822" y="3172894"/>
            <a:ext cx="1300092" cy="55637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sz="1800" i="0" dirty="0" smtClean="0">
              <a:effectLst/>
              <a:latin typeface="Corbel" panose="020B0503020204020204" pitchFamily="34" charset="0"/>
            </a:endParaRPr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732885" y="3160280"/>
            <a:ext cx="1300092" cy="55637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sz="1800" i="0" dirty="0" smtClean="0">
              <a:effectLst/>
              <a:latin typeface="Corbel" panose="020B05030202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01110" y="2266950"/>
            <a:ext cx="1485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Alta </a:t>
            </a:r>
            <a:r>
              <a:rPr lang="en-US" sz="2200" smtClean="0">
                <a:solidFill>
                  <a:schemeClr val="bg1"/>
                </a:solidFill>
              </a:rPr>
              <a:t>renda</a:t>
            </a:r>
            <a:r>
              <a:rPr lang="en-US" sz="2200" dirty="0" smtClean="0">
                <a:solidFill>
                  <a:schemeClr val="bg1"/>
                </a:solidFill>
              </a:rPr>
              <a:t>?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7946" y="3207663"/>
            <a:ext cx="1079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Mulher?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77346" y="3269218"/>
            <a:ext cx="164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Tem carro?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8764" y="4146034"/>
            <a:ext cx="73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20%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52764" y="4163050"/>
            <a:ext cx="73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60</a:t>
            </a:r>
            <a:r>
              <a:rPr lang="en-US" dirty="0" smtClean="0">
                <a:solidFill>
                  <a:schemeClr val="bg1"/>
                </a:solidFill>
              </a:rPr>
              <a:t>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05200" y="4171950"/>
            <a:ext cx="73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0%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53164" y="4171950"/>
            <a:ext cx="73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80%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24600" y="394335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Parcela da lista contactada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4495512" y="2267239"/>
            <a:ext cx="2472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Respondentes</a:t>
            </a:r>
            <a:r>
              <a:rPr lang="en-US" sz="1600" dirty="0" smtClean="0"/>
              <a:t> contactados</a:t>
            </a:r>
            <a:endParaRPr lang="en-US" sz="1600" dirty="0"/>
          </a:p>
        </p:txBody>
      </p:sp>
      <p:sp>
        <p:nvSpPr>
          <p:cNvPr id="32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990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34579"/>
            <a:ext cx="8382000" cy="460771"/>
          </a:xfrm>
        </p:spPr>
        <p:txBody>
          <a:bodyPr/>
          <a:lstStyle/>
          <a:p>
            <a:r>
              <a:rPr lang="pt-BR" dirty="0" smtClean="0"/>
              <a:t>A DESCOBERTA DO CONHECIMENTO – O QUE FAZER COM ELE?</a:t>
            </a:r>
            <a:endParaRPr lang="pt-BR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2631717" y="1468315"/>
            <a:ext cx="6347115" cy="861774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 anchorCtr="0">
            <a:spAutoFit/>
          </a:bodyPr>
          <a:lstStyle>
            <a:defPPr>
              <a:defRPr lang="pt-BR"/>
            </a:defPPr>
            <a:lvl1pPr algn="ctr">
              <a:defRPr b="1" i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altLang="en-US" sz="2500" dirty="0" err="1"/>
              <a:t>Pessoas</a:t>
            </a:r>
            <a:r>
              <a:rPr lang="en-US" altLang="en-US" sz="2500" dirty="0"/>
              <a:t> </a:t>
            </a:r>
            <a:r>
              <a:rPr lang="en-US" altLang="en-US" sz="2500" dirty="0" err="1"/>
              <a:t>que</a:t>
            </a:r>
            <a:r>
              <a:rPr lang="en-US" altLang="en-US" sz="2500" dirty="0"/>
              <a:t> </a:t>
            </a:r>
            <a:r>
              <a:rPr lang="en-US" altLang="en-US" sz="2500" dirty="0" err="1"/>
              <a:t>contratam</a:t>
            </a:r>
            <a:r>
              <a:rPr lang="en-US" altLang="en-US" sz="2500" dirty="0"/>
              <a:t> </a:t>
            </a:r>
            <a:r>
              <a:rPr lang="en-US" altLang="en-US" sz="2500" dirty="0" err="1"/>
              <a:t>seguro</a:t>
            </a:r>
            <a:r>
              <a:rPr lang="en-US" altLang="en-US" sz="2500" dirty="0"/>
              <a:t> de </a:t>
            </a:r>
            <a:r>
              <a:rPr lang="en-US" altLang="en-US" sz="2500" dirty="0" err="1"/>
              <a:t>vida</a:t>
            </a:r>
            <a:r>
              <a:rPr lang="en-US" altLang="en-US" sz="2500" dirty="0"/>
              <a:t>…</a:t>
            </a:r>
          </a:p>
          <a:p>
            <a:r>
              <a:rPr lang="en-US" altLang="en-US" sz="2500" dirty="0"/>
              <a:t>…</a:t>
            </a:r>
            <a:r>
              <a:rPr lang="en-US" altLang="en-US" sz="2500" dirty="0" err="1"/>
              <a:t>est</a:t>
            </a:r>
            <a:r>
              <a:rPr lang="pt-BR" altLang="en-US" sz="2500" dirty="0" err="1"/>
              <a:t>ão</a:t>
            </a:r>
            <a:r>
              <a:rPr lang="pt-BR" altLang="en-US" sz="2500" dirty="0"/>
              <a:t> propensas a comprar um carro de luxo</a:t>
            </a:r>
            <a:r>
              <a:rPr lang="en-US" altLang="en-US" sz="2500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6</a:t>
            </a:fld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76" b="89941" l="267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83" y="1176991"/>
            <a:ext cx="2555517" cy="1444422"/>
          </a:xfrm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62000" y="2818449"/>
            <a:ext cx="8216832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rgbClr val="A9A9A9"/>
              </a:buClr>
              <a:buSzPct val="110000"/>
              <a:buFontTx/>
              <a:buNone/>
            </a:pPr>
            <a:r>
              <a:rPr kumimoji="1" lang="pt-BR" altLang="en-US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Se</a:t>
            </a:r>
            <a:r>
              <a:rPr kumimoji="1" lang="pt-BR" alt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 um cliente contratou um seguro de vida...</a:t>
            </a:r>
            <a:br>
              <a:rPr kumimoji="1" lang="pt-BR" alt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</a:br>
            <a:r>
              <a:rPr kumimoji="1" lang="pt-BR" alt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...</a:t>
            </a:r>
            <a:r>
              <a:rPr kumimoji="1" lang="pt-BR" altLang="en-US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então</a:t>
            </a:r>
            <a:r>
              <a:rPr kumimoji="1" lang="pt-BR" alt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 envie uma mala direta sobre um carro de luxo</a:t>
            </a:r>
            <a:endParaRPr kumimoji="1" lang="en-US" altLang="en-US" sz="23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762000" y="3524131"/>
            <a:ext cx="8216832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rgbClr val="A9A9A9"/>
              </a:buClr>
              <a:buSzPct val="110000"/>
              <a:buFontTx/>
              <a:buNone/>
            </a:pPr>
            <a:r>
              <a:rPr kumimoji="1" lang="pt-BR" alt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...</a:t>
            </a:r>
            <a:r>
              <a:rPr kumimoji="1" lang="pt-BR" altLang="en-US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então</a:t>
            </a:r>
            <a:r>
              <a:rPr kumimoji="1" lang="pt-BR" alt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 não ofereça um desconto em um carro de luxo</a:t>
            </a:r>
            <a:endParaRPr kumimoji="1" lang="en-US" altLang="en-US" sz="23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9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478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NAÏVE </a:t>
            </a:r>
            <a:r>
              <a:rPr lang="pt-BR" dirty="0" smtClean="0"/>
              <a:t>BAYES</a:t>
            </a:r>
            <a:endParaRPr lang="pt-BR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895350"/>
            <a:ext cx="8839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400" dirty="0" smtClean="0"/>
              <a:t>A </a:t>
            </a:r>
            <a:r>
              <a:rPr lang="en-US" altLang="en-US" sz="2400" dirty="0" err="1" smtClean="0"/>
              <a:t>probabilidade</a:t>
            </a:r>
            <a:r>
              <a:rPr lang="en-US" altLang="en-US" sz="2400" dirty="0" smtClean="0"/>
              <a:t> de </a:t>
            </a:r>
            <a:r>
              <a:rPr lang="en-US" altLang="en-US" sz="2400" dirty="0" err="1" smtClean="0"/>
              <a:t>resposta</a:t>
            </a:r>
            <a:r>
              <a:rPr lang="en-US" altLang="en-US" sz="2400" dirty="0" smtClean="0"/>
              <a:t>, se o </a:t>
            </a:r>
            <a:r>
              <a:rPr lang="en-US" altLang="en-US" sz="2400" dirty="0" err="1" smtClean="0"/>
              <a:t>cliente</a:t>
            </a:r>
            <a:r>
              <a:rPr lang="en-US" altLang="en-US" sz="2400" dirty="0" smtClean="0"/>
              <a:t> for </a:t>
            </a:r>
            <a:r>
              <a:rPr lang="en-US" altLang="en-US" sz="2400" dirty="0" err="1" smtClean="0"/>
              <a:t>urbano</a:t>
            </a:r>
            <a:r>
              <a:rPr lang="en-US" altLang="en-US" sz="2400" dirty="0" smtClean="0"/>
              <a:t>:</a:t>
            </a:r>
          </a:p>
          <a:p>
            <a:pPr algn="ctr">
              <a:lnSpc>
                <a:spcPct val="90000"/>
              </a:lnSpc>
            </a:pP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1800" b="1" dirty="0" smtClean="0">
                <a:latin typeface="Lucida Sans" pitchFamily="34" charset="0"/>
              </a:rPr>
              <a:t>P(</a:t>
            </a:r>
            <a:r>
              <a:rPr lang="en-US" altLang="en-US" sz="1800" b="1" dirty="0" err="1" smtClean="0">
                <a:latin typeface="Lucida Sans" pitchFamily="34" charset="0"/>
              </a:rPr>
              <a:t>resposta|urbano</a:t>
            </a:r>
            <a:r>
              <a:rPr lang="en-US" altLang="en-US" sz="1800" b="1" dirty="0" smtClean="0">
                <a:latin typeface="Lucida Sans" pitchFamily="34" charset="0"/>
              </a:rPr>
              <a:t>) ≈ </a:t>
            </a:r>
            <a:br>
              <a:rPr lang="en-US" altLang="en-US" sz="1800" b="1" dirty="0" smtClean="0">
                <a:latin typeface="Lucida Sans" pitchFamily="34" charset="0"/>
              </a:rPr>
            </a:br>
            <a:r>
              <a:rPr lang="en-US" altLang="en-US" sz="1800" b="1" dirty="0" smtClean="0">
                <a:latin typeface="Lucida Sans" pitchFamily="34" charset="0"/>
              </a:rPr>
              <a:t/>
            </a:r>
            <a:br>
              <a:rPr lang="en-US" altLang="en-US" sz="1800" b="1" dirty="0" smtClean="0">
                <a:latin typeface="Lucida Sans" pitchFamily="34" charset="0"/>
              </a:rPr>
            </a:br>
            <a:r>
              <a:rPr lang="en-US" altLang="en-US" sz="1800" b="1" dirty="0" smtClean="0">
                <a:latin typeface="Lucida Sans" pitchFamily="34" charset="0"/>
              </a:rPr>
              <a:t>n</a:t>
            </a:r>
            <a:r>
              <a:rPr lang="pt-BR" altLang="en-US" sz="1800" b="1" dirty="0" smtClean="0">
                <a:latin typeface="Lucida Sans" pitchFamily="34" charset="0"/>
              </a:rPr>
              <a:t>úmero de respostas de clientes urbanos</a:t>
            </a:r>
            <a:r>
              <a:rPr lang="en-US" altLang="en-US" sz="1800" b="1" dirty="0" smtClean="0">
                <a:latin typeface="Lucida Sans" pitchFamily="34" charset="0"/>
              </a:rPr>
              <a:t> / n</a:t>
            </a:r>
            <a:r>
              <a:rPr lang="pt-BR" altLang="en-US" sz="1800" b="1" dirty="0" smtClean="0">
                <a:latin typeface="Lucida Sans" pitchFamily="34" charset="0"/>
              </a:rPr>
              <a:t>úmero </a:t>
            </a:r>
            <a:r>
              <a:rPr lang="en-US" altLang="en-US" sz="1800" b="1" dirty="0" smtClean="0">
                <a:latin typeface="Lucida Sans" pitchFamily="34" charset="0"/>
              </a:rPr>
              <a:t>total de </a:t>
            </a:r>
            <a:r>
              <a:rPr lang="en-US" altLang="en-US" sz="1800" b="1" dirty="0" err="1" smtClean="0">
                <a:latin typeface="Lucida Sans" pitchFamily="34" charset="0"/>
              </a:rPr>
              <a:t>clientes</a:t>
            </a:r>
            <a:r>
              <a:rPr lang="en-US" altLang="en-US" sz="1800" b="1" dirty="0" smtClean="0">
                <a:latin typeface="Lucida Sans" pitchFamily="34" charset="0"/>
              </a:rPr>
              <a:t> </a:t>
            </a:r>
            <a:r>
              <a:rPr lang="en-US" altLang="en-US" sz="1800" b="1" dirty="0" err="1" smtClean="0">
                <a:latin typeface="Lucida Sans" pitchFamily="34" charset="0"/>
              </a:rPr>
              <a:t>urbanos</a:t>
            </a:r>
            <a:endParaRPr lang="en-US" altLang="en-US" sz="2000" dirty="0" smtClean="0"/>
          </a:p>
          <a:p>
            <a:pPr>
              <a:lnSpc>
                <a:spcPct val="90000"/>
              </a:lnSpc>
            </a:pPr>
            <a:endParaRPr lang="en-US" altLang="en-US" sz="2000" dirty="0" smtClean="0"/>
          </a:p>
          <a:p>
            <a:pPr>
              <a:lnSpc>
                <a:spcPct val="90000"/>
              </a:lnSpc>
            </a:pPr>
            <a:r>
              <a:rPr lang="en-US" altLang="en-US" sz="2000" b="1" dirty="0" smtClean="0"/>
              <a:t>P:</a:t>
            </a:r>
            <a:r>
              <a:rPr lang="en-US" altLang="en-US" sz="2000" dirty="0" smtClean="0"/>
              <a:t>  Como </a:t>
            </a:r>
            <a:r>
              <a:rPr lang="en-US" altLang="en-US" sz="2000" dirty="0" err="1" smtClean="0"/>
              <a:t>tamb</a:t>
            </a:r>
            <a:r>
              <a:rPr lang="pt-BR" altLang="en-US" sz="2000" dirty="0" err="1" smtClean="0"/>
              <a:t>ém</a:t>
            </a:r>
            <a:r>
              <a:rPr lang="pt-BR" altLang="en-US" sz="2000" dirty="0" smtClean="0"/>
              <a:t> incorporar </a:t>
            </a:r>
            <a:r>
              <a:rPr lang="en-US" altLang="en-US" sz="2000" b="1" dirty="0" smtClean="0">
                <a:latin typeface="Lucida Sans" pitchFamily="34" charset="0"/>
              </a:rPr>
              <a:t>P(</a:t>
            </a:r>
            <a:r>
              <a:rPr lang="en-US" altLang="en-US" sz="2000" b="1" dirty="0" err="1" smtClean="0">
                <a:latin typeface="Lucida Sans" pitchFamily="34" charset="0"/>
              </a:rPr>
              <a:t>resposta|joga</a:t>
            </a:r>
            <a:r>
              <a:rPr lang="en-US" altLang="en-US" sz="2000" b="1" dirty="0" smtClean="0">
                <a:latin typeface="Lucida Sans" pitchFamily="34" charset="0"/>
              </a:rPr>
              <a:t> </a:t>
            </a:r>
            <a:r>
              <a:rPr lang="en-US" altLang="en-US" sz="2000" b="1" dirty="0" err="1" smtClean="0">
                <a:latin typeface="Lucida Sans" pitchFamily="34" charset="0"/>
              </a:rPr>
              <a:t>golfe</a:t>
            </a:r>
            <a:r>
              <a:rPr lang="en-US" altLang="en-US" sz="2000" dirty="0" smtClean="0">
                <a:latin typeface="Lucida Sans" pitchFamily="34" charset="0"/>
              </a:rPr>
              <a:t>), </a:t>
            </a:r>
            <a:r>
              <a:rPr lang="en-US" altLang="en-US" sz="2000" dirty="0" err="1" smtClean="0">
                <a:latin typeface="Lucida Sans" pitchFamily="34" charset="0"/>
              </a:rPr>
              <a:t>evitando</a:t>
            </a:r>
            <a:r>
              <a:rPr lang="en-US" altLang="en-US" sz="2000" dirty="0" smtClean="0">
                <a:latin typeface="Lucida Sans" pitchFamily="34" charset="0"/>
              </a:rPr>
              <a:t> </a:t>
            </a:r>
            <a:r>
              <a:rPr lang="en-US" altLang="en-US" sz="2000" dirty="0" err="1" smtClean="0">
                <a:latin typeface="Lucida Sans" pitchFamily="34" charset="0"/>
              </a:rPr>
              <a:t>distribuiç</a:t>
            </a:r>
            <a:r>
              <a:rPr lang="pt-BR" altLang="en-US" sz="2000" dirty="0" err="1" smtClean="0">
                <a:latin typeface="Lucida Sans" pitchFamily="34" charset="0"/>
              </a:rPr>
              <a:t>ão</a:t>
            </a:r>
            <a:r>
              <a:rPr lang="pt-BR" altLang="en-US" sz="2000" dirty="0">
                <a:latin typeface="Lucida Sans" pitchFamily="34" charset="0"/>
              </a:rPr>
              <a:t> </a:t>
            </a:r>
            <a:r>
              <a:rPr lang="en-US" altLang="en-US" sz="2000" dirty="0" err="1" smtClean="0">
                <a:latin typeface="Lucida Sans" pitchFamily="34" charset="0"/>
              </a:rPr>
              <a:t>excessiva</a:t>
            </a:r>
            <a:r>
              <a:rPr lang="en-US" altLang="en-US" sz="2000" dirty="0" smtClean="0">
                <a:latin typeface="Lucida Sans" pitchFamily="34" charset="0"/>
              </a:rPr>
              <a:t>?</a:t>
            </a:r>
          </a:p>
          <a:p>
            <a:pPr>
              <a:lnSpc>
                <a:spcPct val="90000"/>
              </a:lnSpc>
            </a:pPr>
            <a:endParaRPr lang="en-US" altLang="en-US" sz="2000" dirty="0" smtClean="0"/>
          </a:p>
          <a:p>
            <a:pPr>
              <a:lnSpc>
                <a:spcPct val="90000"/>
              </a:lnSpc>
            </a:pPr>
            <a:r>
              <a:rPr lang="en-US" altLang="en-US" sz="2000" b="1" dirty="0" smtClean="0"/>
              <a:t>R:</a:t>
            </a:r>
            <a:r>
              <a:rPr lang="en-US" altLang="en-US" sz="2000" dirty="0" smtClean="0"/>
              <a:t>  </a:t>
            </a:r>
            <a:r>
              <a:rPr lang="en-US" altLang="en-US" sz="2100" dirty="0" err="1" smtClean="0"/>
              <a:t>Assuma</a:t>
            </a:r>
            <a:r>
              <a:rPr lang="en-US" altLang="en-US" sz="2100" dirty="0" smtClean="0"/>
              <a:t> </a:t>
            </a:r>
            <a:r>
              <a:rPr lang="en-US" altLang="en-US" sz="2100" i="1" dirty="0" err="1" smtClean="0"/>
              <a:t>ingenuamente</a:t>
            </a:r>
            <a:r>
              <a:rPr lang="en-US" altLang="en-US" sz="2100" dirty="0" smtClean="0">
                <a:solidFill>
                  <a:srgbClr val="FF0000"/>
                </a:solidFill>
              </a:rPr>
              <a:t> </a:t>
            </a:r>
            <a:r>
              <a:rPr lang="en-US" altLang="en-US" sz="2100" dirty="0" err="1" smtClean="0"/>
              <a:t>que</a:t>
            </a:r>
            <a:r>
              <a:rPr lang="en-US" altLang="en-US" sz="2100" dirty="0" smtClean="0"/>
              <a:t> a chance de um </a:t>
            </a:r>
            <a:r>
              <a:rPr lang="en-US" altLang="en-US" sz="2100" dirty="0" err="1" smtClean="0"/>
              <a:t>cliente</a:t>
            </a:r>
            <a:r>
              <a:rPr lang="en-US" altLang="en-US" sz="2100" dirty="0" smtClean="0"/>
              <a:t> </a:t>
            </a:r>
            <a:r>
              <a:rPr lang="en-US" altLang="en-US" sz="2100" dirty="0" err="1" smtClean="0"/>
              <a:t>ser</a:t>
            </a:r>
            <a:r>
              <a:rPr lang="en-US" altLang="en-US" sz="2100" dirty="0" smtClean="0"/>
              <a:t> </a:t>
            </a:r>
            <a:r>
              <a:rPr lang="en-US" altLang="en-US" sz="2100" dirty="0" err="1" smtClean="0"/>
              <a:t>urbano</a:t>
            </a:r>
            <a:r>
              <a:rPr lang="en-US" altLang="en-US" sz="2100" dirty="0" smtClean="0"/>
              <a:t> n</a:t>
            </a:r>
            <a:r>
              <a:rPr lang="pt-BR" altLang="en-US" sz="2100" dirty="0" err="1" smtClean="0"/>
              <a:t>ão</a:t>
            </a:r>
            <a:r>
              <a:rPr lang="pt-BR" altLang="en-US" sz="2100" dirty="0" smtClean="0"/>
              <a:t> esteja relacionada ao fato...</a:t>
            </a:r>
            <a:endParaRPr lang="en-US" altLang="en-US" sz="2100" dirty="0" smtClean="0"/>
          </a:p>
          <a:p>
            <a:pPr>
              <a:lnSpc>
                <a:spcPct val="90000"/>
              </a:lnSpc>
            </a:pPr>
            <a:r>
              <a:rPr lang="en-US" altLang="en-US" sz="2100" dirty="0" smtClean="0"/>
              <a:t>           do </a:t>
            </a:r>
            <a:r>
              <a:rPr lang="en-US" altLang="en-US" sz="2100" dirty="0" err="1" smtClean="0"/>
              <a:t>cliente</a:t>
            </a:r>
            <a:r>
              <a:rPr lang="en-US" altLang="en-US" sz="2100" dirty="0" smtClean="0"/>
              <a:t> </a:t>
            </a:r>
            <a:r>
              <a:rPr lang="en-US" altLang="en-US" sz="2100" dirty="0" err="1" smtClean="0"/>
              <a:t>jogar</a:t>
            </a:r>
            <a:r>
              <a:rPr lang="en-US" altLang="en-US" sz="2100" dirty="0" smtClean="0"/>
              <a:t> </a:t>
            </a:r>
            <a:r>
              <a:rPr lang="en-US" altLang="en-US" sz="2100" dirty="0" err="1" smtClean="0"/>
              <a:t>golfe</a:t>
            </a:r>
            <a:r>
              <a:rPr lang="en-US" altLang="en-US" sz="2100" dirty="0" smtClean="0"/>
              <a:t> (i.e., </a:t>
            </a:r>
            <a:r>
              <a:rPr lang="en-US" altLang="en-US" sz="2100" dirty="0" err="1" smtClean="0"/>
              <a:t>que</a:t>
            </a:r>
            <a:r>
              <a:rPr lang="en-US" altLang="en-US" sz="2100" dirty="0" smtClean="0"/>
              <a:t> </a:t>
            </a:r>
            <a:r>
              <a:rPr lang="en-US" altLang="en-US" sz="2100" dirty="0" smtClean="0">
                <a:latin typeface="Lucida Sans" pitchFamily="34" charset="0"/>
              </a:rPr>
              <a:t>P(</a:t>
            </a:r>
            <a:r>
              <a:rPr lang="en-US" altLang="en-US" sz="2100" dirty="0" err="1" smtClean="0">
                <a:latin typeface="Lucida Sans" pitchFamily="34" charset="0"/>
              </a:rPr>
              <a:t>urbano</a:t>
            </a:r>
            <a:r>
              <a:rPr lang="en-US" altLang="en-US" sz="2100" b="1" dirty="0" err="1" smtClean="0">
                <a:latin typeface="Lucida Sans" pitchFamily="34" charset="0"/>
              </a:rPr>
              <a:t>|</a:t>
            </a:r>
            <a:r>
              <a:rPr lang="en-US" altLang="en-US" sz="2100" dirty="0" err="1" smtClean="0">
                <a:latin typeface="Lucida Sans" pitchFamily="34" charset="0"/>
              </a:rPr>
              <a:t>joga</a:t>
            </a:r>
            <a:r>
              <a:rPr lang="en-US" altLang="en-US" sz="2100" dirty="0" smtClean="0">
                <a:latin typeface="Lucida Sans" pitchFamily="34" charset="0"/>
              </a:rPr>
              <a:t> </a:t>
            </a:r>
            <a:r>
              <a:rPr lang="en-US" altLang="en-US" sz="2100" dirty="0" err="1" smtClean="0">
                <a:latin typeface="Lucida Sans" pitchFamily="34" charset="0"/>
              </a:rPr>
              <a:t>golfe</a:t>
            </a:r>
            <a:r>
              <a:rPr lang="en-US" altLang="en-US" sz="2100" dirty="0" smtClean="0">
                <a:latin typeface="Lucida Sans" pitchFamily="34" charset="0"/>
              </a:rPr>
              <a:t>) = P(</a:t>
            </a:r>
            <a:r>
              <a:rPr lang="en-US" altLang="en-US" sz="2100" dirty="0" err="1" smtClean="0">
                <a:latin typeface="Lucida Sans" pitchFamily="34" charset="0"/>
              </a:rPr>
              <a:t>urbano</a:t>
            </a:r>
            <a:r>
              <a:rPr lang="en-US" altLang="en-US" sz="2100" dirty="0" smtClean="0">
                <a:latin typeface="Lucida Sans" pitchFamily="34" charset="0"/>
              </a:rPr>
              <a:t>)).</a:t>
            </a:r>
            <a:r>
              <a:rPr lang="en-US" altLang="en-US" sz="2100" dirty="0" smtClean="0"/>
              <a:t> </a:t>
            </a:r>
            <a:br>
              <a:rPr lang="en-US" altLang="en-US" sz="2100" dirty="0" smtClean="0"/>
            </a:br>
            <a:r>
              <a:rPr lang="en-US" altLang="en-US" sz="2100" dirty="0" smtClean="0"/>
              <a:t/>
            </a:r>
            <a:br>
              <a:rPr lang="en-US" altLang="en-US" sz="2100" dirty="0" smtClean="0"/>
            </a:br>
            <a:r>
              <a:rPr lang="en-US" altLang="en-US" sz="2100" dirty="0" smtClean="0"/>
              <a:t> </a:t>
            </a:r>
            <a:r>
              <a:rPr lang="en-US" altLang="en-US" sz="2100" dirty="0" err="1" smtClean="0"/>
              <a:t>Isto</a:t>
            </a:r>
            <a:r>
              <a:rPr lang="en-US" altLang="en-US" sz="2100" dirty="0" smtClean="0"/>
              <a:t> </a:t>
            </a:r>
            <a:r>
              <a:rPr lang="pt-BR" altLang="en-US" sz="2100" dirty="0" smtClean="0"/>
              <a:t>é conhecido como</a:t>
            </a:r>
            <a:r>
              <a:rPr lang="en-US" altLang="en-US" sz="2100" i="1" dirty="0"/>
              <a:t> </a:t>
            </a:r>
            <a:r>
              <a:rPr lang="en-US" altLang="en-US" sz="2100" i="1" dirty="0" err="1" smtClean="0"/>
              <a:t>independ</a:t>
            </a:r>
            <a:r>
              <a:rPr lang="pt-BR" altLang="en-US" sz="2100" i="1" dirty="0" err="1" smtClean="0"/>
              <a:t>ê</a:t>
            </a:r>
            <a:r>
              <a:rPr lang="en-US" altLang="en-US" sz="2100" i="1" dirty="0" err="1"/>
              <a:t>ncia</a:t>
            </a:r>
            <a:r>
              <a:rPr lang="en-US" altLang="en-US" sz="2100" i="1" dirty="0"/>
              <a:t> </a:t>
            </a:r>
            <a:r>
              <a:rPr lang="en-US" altLang="en-US" sz="2100" i="1" dirty="0" err="1" smtClean="0"/>
              <a:t>condicional</a:t>
            </a:r>
            <a:r>
              <a:rPr lang="en-US" altLang="en-US" sz="2100" dirty="0" smtClean="0"/>
              <a:t> – </a:t>
            </a:r>
            <a:r>
              <a:rPr lang="pt-BR" altLang="en-US" sz="2100" b="1" i="1" dirty="0" smtClean="0">
                <a:solidFill>
                  <a:schemeClr val="bg1">
                    <a:lumMod val="50000"/>
                  </a:schemeClr>
                </a:solidFill>
              </a:rPr>
              <a:t>é muita ingenuidade. </a:t>
            </a:r>
            <a:endParaRPr lang="en-US" altLang="en-US" sz="21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69</a:t>
            </a:fld>
            <a:endParaRPr lang="pt-BR" dirty="0"/>
          </a:p>
        </p:txBody>
      </p:sp>
      <p:sp>
        <p:nvSpPr>
          <p:cNvPr id="6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002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NAÏVE BAYES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6200" y="895350"/>
            <a:ext cx="9067800" cy="3742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De </a:t>
            </a:r>
            <a:r>
              <a:rPr lang="en-US" altLang="en-US" sz="2400" dirty="0" err="1" smtClean="0"/>
              <a:t>acordo</a:t>
            </a:r>
            <a:r>
              <a:rPr lang="en-US" altLang="en-US" sz="2400" dirty="0" smtClean="0"/>
              <a:t> com a </a:t>
            </a:r>
            <a:r>
              <a:rPr lang="en-US" altLang="en-US" sz="2400" dirty="0" err="1" smtClean="0"/>
              <a:t>teoria</a:t>
            </a:r>
            <a:r>
              <a:rPr lang="en-US" altLang="en-US" sz="2400" dirty="0" smtClean="0"/>
              <a:t> da </a:t>
            </a:r>
            <a:r>
              <a:rPr lang="en-US" altLang="en-US" sz="2400" dirty="0" err="1" smtClean="0"/>
              <a:t>probabilidade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essa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suposiç</a:t>
            </a:r>
            <a:r>
              <a:rPr lang="pt-BR" altLang="en-US" sz="2400" dirty="0" err="1" smtClean="0"/>
              <a:t>ão</a:t>
            </a:r>
            <a:r>
              <a:rPr lang="pt-BR" altLang="en-US" sz="2400" dirty="0" smtClean="0"/>
              <a:t> </a:t>
            </a:r>
            <a:r>
              <a:rPr lang="pt-BR" altLang="en-US" sz="2400" b="1" i="1" dirty="0" smtClean="0"/>
              <a:t>ingênua</a:t>
            </a:r>
            <a:r>
              <a:rPr lang="pt-BR" altLang="en-US" sz="2400" dirty="0" smtClean="0"/>
              <a:t> resulta em:</a:t>
            </a:r>
            <a:endParaRPr lang="en-US" altLang="en-US" sz="2400" b="1" dirty="0" smtClean="0">
              <a:latin typeface="Lucida Sans" pitchFamily="34" charset="0"/>
            </a:endParaRPr>
          </a:p>
          <a:p>
            <a:pPr algn="ctr"/>
            <a:r>
              <a:rPr lang="en-US" altLang="en-US" sz="2400" b="1" dirty="0" smtClean="0">
                <a:latin typeface="Lucida Sans" pitchFamily="34" charset="0"/>
              </a:rPr>
              <a:t>P(</a:t>
            </a:r>
            <a:r>
              <a:rPr lang="en-US" altLang="en-US" sz="2400" b="1" dirty="0" err="1" smtClean="0">
                <a:latin typeface="Lucida Sans" pitchFamily="34" charset="0"/>
              </a:rPr>
              <a:t>resposta|urbano,joga</a:t>
            </a:r>
            <a:r>
              <a:rPr lang="en-US" altLang="en-US" sz="2400" b="1" dirty="0" smtClean="0">
                <a:latin typeface="Lucida Sans" pitchFamily="34" charset="0"/>
              </a:rPr>
              <a:t> </a:t>
            </a:r>
            <a:r>
              <a:rPr lang="en-US" altLang="en-US" sz="2400" b="1" dirty="0" err="1" smtClean="0">
                <a:latin typeface="Lucida Sans" pitchFamily="34" charset="0"/>
              </a:rPr>
              <a:t>golfe</a:t>
            </a:r>
            <a:r>
              <a:rPr lang="en-US" altLang="en-US" sz="2400" b="1" dirty="0" smtClean="0">
                <a:latin typeface="Lucida Sans" pitchFamily="34" charset="0"/>
              </a:rPr>
              <a:t>) = </a:t>
            </a:r>
          </a:p>
          <a:p>
            <a:pPr algn="ctr"/>
            <a:r>
              <a:rPr lang="en-US" altLang="en-US" sz="2400" b="1" dirty="0" smtClean="0">
                <a:latin typeface="Lucida Sans" pitchFamily="34" charset="0"/>
              </a:rPr>
              <a:t>P(</a:t>
            </a:r>
            <a:r>
              <a:rPr lang="en-US" altLang="en-US" sz="2400" b="1" dirty="0" err="1" smtClean="0">
                <a:latin typeface="Lucida Sans" pitchFamily="34" charset="0"/>
              </a:rPr>
              <a:t>urbano|resposta</a:t>
            </a:r>
            <a:r>
              <a:rPr lang="en-US" altLang="en-US" sz="2400" b="1" dirty="0" smtClean="0">
                <a:latin typeface="Lucida Sans" pitchFamily="34" charset="0"/>
              </a:rPr>
              <a:t>) * P(</a:t>
            </a:r>
            <a:r>
              <a:rPr lang="en-US" altLang="en-US" sz="2400" b="1" dirty="0" err="1" smtClean="0">
                <a:latin typeface="Lucida Sans" pitchFamily="34" charset="0"/>
              </a:rPr>
              <a:t>joga</a:t>
            </a:r>
            <a:r>
              <a:rPr lang="en-US" altLang="en-US" sz="2400" b="1" dirty="0" smtClean="0">
                <a:latin typeface="Lucida Sans" pitchFamily="34" charset="0"/>
              </a:rPr>
              <a:t> </a:t>
            </a:r>
            <a:r>
              <a:rPr lang="en-US" altLang="en-US" sz="2400" b="1" dirty="0" err="1" smtClean="0">
                <a:latin typeface="Lucida Sans" pitchFamily="34" charset="0"/>
              </a:rPr>
              <a:t>golfe|resposta</a:t>
            </a:r>
            <a:r>
              <a:rPr lang="en-US" altLang="en-US" sz="2400" b="1" dirty="0" smtClean="0">
                <a:latin typeface="Lucida Sans" pitchFamily="34" charset="0"/>
              </a:rPr>
              <a:t>) * P(</a:t>
            </a:r>
            <a:r>
              <a:rPr lang="en-US" altLang="en-US" sz="2400" b="1" dirty="0" err="1" smtClean="0">
                <a:latin typeface="Lucida Sans" pitchFamily="34" charset="0"/>
              </a:rPr>
              <a:t>resposta</a:t>
            </a:r>
            <a:r>
              <a:rPr lang="en-US" altLang="en-US" sz="2400" b="1" dirty="0" smtClean="0">
                <a:latin typeface="Lucida Sans" pitchFamily="34" charset="0"/>
              </a:rPr>
              <a:t>)</a:t>
            </a:r>
          </a:p>
          <a:p>
            <a:endParaRPr lang="en-US" altLang="en-US" sz="2400" b="1" dirty="0" smtClean="0">
              <a:latin typeface="Lucida Sans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24000" y="3257550"/>
            <a:ext cx="5949659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De forma </a:t>
            </a:r>
            <a:r>
              <a:rPr lang="en-US" altLang="en-US" sz="2000" b="1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mais</a:t>
            </a:r>
            <a:r>
              <a:rPr lang="en-US" altLang="en-US" sz="2000" b="1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altLang="en-US" sz="2000" b="1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geral</a:t>
            </a:r>
            <a:r>
              <a:rPr lang="en-US" altLang="en-US" sz="2000" b="1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, para </a:t>
            </a:r>
            <a:r>
              <a:rPr lang="en-US" altLang="en-US" sz="2000" b="1" i="0" dirty="0" err="1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i</a:t>
            </a:r>
            <a:r>
              <a:rPr lang="en-US" altLang="en-US" sz="2000" b="1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altLang="en-US" sz="2000" b="1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vari</a:t>
            </a:r>
            <a:r>
              <a:rPr lang="pt-BR" altLang="en-US" sz="2000" b="1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áveis</a:t>
            </a:r>
            <a:r>
              <a:rPr lang="en-US" altLang="en-US" sz="2000" b="1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e j classes: </a:t>
            </a:r>
            <a:endParaRPr lang="en-US" altLang="en-US" sz="2000" b="1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241" y="3790950"/>
            <a:ext cx="4170759" cy="87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70</a:t>
            </a:fld>
            <a:endParaRPr lang="pt-BR" dirty="0"/>
          </a:p>
        </p:txBody>
      </p:sp>
      <p:sp>
        <p:nvSpPr>
          <p:cNvPr id="8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33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GANHO NB PARA CAMPANHAS ONLINE</a:t>
            </a:r>
            <a:endParaRPr lang="pt-BR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1028700"/>
            <a:ext cx="4419600" cy="3524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err="1" smtClean="0"/>
              <a:t>Quais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usu</a:t>
            </a:r>
            <a:r>
              <a:rPr lang="pt-BR" altLang="en-US" sz="2800" dirty="0" err="1" smtClean="0"/>
              <a:t>ários</a:t>
            </a:r>
            <a:r>
              <a:rPr lang="pt-BR" altLang="en-US" sz="2800" dirty="0" smtClean="0"/>
              <a:t> responderão ao anúncio online</a:t>
            </a:r>
            <a:r>
              <a:rPr lang="en-US" altLang="en-US" sz="2800" dirty="0" smtClean="0"/>
              <a:t>?</a:t>
            </a:r>
          </a:p>
          <a:p>
            <a:endParaRPr lang="en-US" altLang="en-US" sz="2800" dirty="0" smtClean="0"/>
          </a:p>
          <a:p>
            <a:r>
              <a:rPr lang="en-US" altLang="en-US" sz="2800" dirty="0" err="1" smtClean="0"/>
              <a:t>Melhor</a:t>
            </a:r>
            <a:r>
              <a:rPr lang="en-US" altLang="en-US" sz="2800" dirty="0" smtClean="0"/>
              <a:t> com 3 </a:t>
            </a:r>
            <a:r>
              <a:rPr lang="en-US" altLang="en-US" sz="2800" dirty="0" err="1" smtClean="0"/>
              <a:t>vari</a:t>
            </a:r>
            <a:r>
              <a:rPr lang="pt-BR" altLang="en-US" sz="2800" dirty="0" err="1" smtClean="0"/>
              <a:t>áveis</a:t>
            </a:r>
            <a:r>
              <a:rPr lang="pt-BR" altLang="en-US" sz="2800" dirty="0" smtClean="0"/>
              <a:t> do que com</a:t>
            </a:r>
            <a:r>
              <a:rPr lang="en-US" altLang="en-US" sz="2800" dirty="0" smtClean="0"/>
              <a:t> 2 </a:t>
            </a:r>
            <a:r>
              <a:rPr lang="en-US" altLang="en-US" sz="2800" dirty="0" err="1" smtClean="0"/>
              <a:t>vari</a:t>
            </a:r>
            <a:r>
              <a:rPr lang="pt-BR" altLang="en-US" sz="2800" dirty="0" err="1" smtClean="0"/>
              <a:t>áveis</a:t>
            </a:r>
            <a:endParaRPr lang="en-US" altLang="en-US" sz="2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71</a:t>
            </a:fld>
            <a:endParaRPr lang="pt-B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641" y="1123950"/>
            <a:ext cx="4107945" cy="3505199"/>
          </a:xfrm>
          <a:prstGeom prst="rect">
            <a:avLst/>
          </a:prstGeom>
        </p:spPr>
      </p:pic>
      <p:sp>
        <p:nvSpPr>
          <p:cNvPr id="8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89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34579"/>
            <a:ext cx="8229600" cy="460771"/>
          </a:xfrm>
        </p:spPr>
        <p:txBody>
          <a:bodyPr/>
          <a:lstStyle/>
          <a:p>
            <a:r>
              <a:rPr lang="pt-BR" dirty="0" smtClean="0"/>
              <a:t>REGRESSÃO LINEAR</a:t>
            </a:r>
            <a:endParaRPr lang="pt-BR" dirty="0"/>
          </a:p>
        </p:txBody>
      </p:sp>
      <p:pic>
        <p:nvPicPr>
          <p:cNvPr id="5" name="Picture 9" descr="nav_sub_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2562225"/>
            <a:ext cx="111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84313" y="1047750"/>
            <a:ext cx="4844887" cy="1538883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US" sz="2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rPr>
              <a:t>Combine</a:t>
            </a:r>
            <a:r>
              <a:rPr kumimoji="1" lang="en-US" sz="20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rPr>
              <a:t> </a:t>
            </a:r>
            <a:r>
              <a:rPr kumimoji="1" lang="en-US" sz="2000" i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rPr>
              <a:t>fatores</a:t>
            </a:r>
            <a:r>
              <a:rPr kumimoji="1" lang="en-US" sz="200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rPr>
              <a:t> </a:t>
            </a:r>
            <a:r>
              <a:rPr kumimoji="1" lang="en-US" sz="2000" i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rPr>
              <a:t>preditivos</a:t>
            </a:r>
            <a:r>
              <a:rPr kumimoji="1" lang="en-US" sz="200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rPr>
              <a:t> para </a:t>
            </a:r>
            <a:r>
              <a:rPr kumimoji="1" lang="en-US" sz="2000" i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rPr>
              <a:t>melhorar</a:t>
            </a:r>
            <a:r>
              <a:rPr kumimoji="1" lang="en-US" sz="200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rPr>
              <a:t> </a:t>
            </a:r>
            <a:r>
              <a:rPr kumimoji="1" lang="en-US" sz="2000" i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rPr>
              <a:t>os</a:t>
            </a:r>
            <a:r>
              <a:rPr kumimoji="1" lang="en-US" sz="200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rPr>
              <a:t> rankings:</a:t>
            </a:r>
            <a:endParaRPr kumimoji="1" lang="en-US" sz="200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orbel" panose="020B0503020204020204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kumimoji="1"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r</a:t>
            </a:r>
            <a:r>
              <a:rPr kumimoji="1"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rPr>
              <a:t>ec</a:t>
            </a:r>
            <a:r>
              <a:rPr kumimoji="1" lang="pt-BR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rPr>
              <a:t>ê</a:t>
            </a:r>
            <a:r>
              <a:rPr kumimoji="1"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rPr>
              <a:t>ncia</a:t>
            </a:r>
            <a:r>
              <a:rPr kumimoji="1"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rPr>
              <a:t> </a:t>
            </a:r>
            <a:r>
              <a:rPr kumimoji="1" lang="en-US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rPr>
              <a:t>+ </a:t>
            </a:r>
            <a:r>
              <a:rPr kumimoji="1"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rPr>
              <a:t>renda </a:t>
            </a:r>
            <a:r>
              <a:rPr kumimoji="1"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rPr>
              <a:t>pessoal</a:t>
            </a:r>
            <a:endParaRPr kumimoji="1" lang="en-US" sz="18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orbel" panose="020B0503020204020204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kumimoji="1"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rPr>
              <a:t>2</a:t>
            </a:r>
            <a:r>
              <a:rPr lang="el-G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rPr>
              <a:t>∙</a:t>
            </a:r>
            <a:r>
              <a:rPr kumimoji="1"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rec</a:t>
            </a:r>
            <a:r>
              <a:rPr kumimoji="1" lang="pt-B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ê</a:t>
            </a:r>
            <a:r>
              <a:rPr kumimoji="1"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ncia</a:t>
            </a:r>
            <a:r>
              <a:rPr kumimoji="1"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 + </a:t>
            </a:r>
            <a:r>
              <a:rPr kumimoji="1"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renda</a:t>
            </a:r>
            <a:r>
              <a:rPr kumimoji="1"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kumimoji="1"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pessoal</a:t>
            </a:r>
            <a:endParaRPr kumimoji="1" lang="en-US" sz="18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57200" y="2876550"/>
            <a:ext cx="4495800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rPr>
              <a:t>Esse</a:t>
            </a:r>
            <a:r>
              <a:rPr lang="en-US" altLang="en-US" sz="180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rPr>
              <a:t> gr</a:t>
            </a:r>
            <a:r>
              <a:rPr lang="pt-BR" altLang="en-US" sz="1800" i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rPr>
              <a:t>áfico</a:t>
            </a:r>
            <a:r>
              <a:rPr lang="en-US" altLang="en-US" sz="180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altLang="en-US" sz="1800" i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rPr>
              <a:t>mostra</a:t>
            </a:r>
            <a:r>
              <a:rPr lang="en-US" altLang="en-US" sz="180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rPr>
              <a:t> o </a:t>
            </a:r>
            <a:r>
              <a:rPr lang="en-US" altLang="en-US" sz="1800" i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rPr>
              <a:t>modelo</a:t>
            </a:r>
            <a:r>
              <a:rPr lang="en-US" altLang="en-US" sz="180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rPr>
              <a:t>:</a:t>
            </a:r>
            <a:endParaRPr lang="en-US" altLang="en-US" sz="180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rPr>
              <a:t>Y = </a:t>
            </a:r>
            <a:r>
              <a:rPr lang="el-G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α</a:t>
            </a:r>
            <a:r>
              <a:rPr lang="en-US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 + </a:t>
            </a:r>
            <a:r>
              <a:rPr lang="el-G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β ∙</a:t>
            </a:r>
            <a:r>
              <a:rPr lang="en-US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X   </a:t>
            </a:r>
            <a:r>
              <a:rPr lang="en-US" altLang="en-US" sz="180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(</a:t>
            </a:r>
            <a:r>
              <a:rPr lang="en-US" altLang="en-US" sz="1800" i="0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apenas</a:t>
            </a:r>
            <a:r>
              <a:rPr lang="en-US" altLang="en-US" sz="1800" i="0" u="sng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 um </a:t>
            </a:r>
            <a:r>
              <a:rPr lang="en-US" altLang="en-US" sz="1800" i="0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elemento</a:t>
            </a:r>
            <a:r>
              <a:rPr lang="en-US" altLang="en-US" sz="1800" i="0" u="sng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 </a:t>
            </a:r>
            <a:r>
              <a:rPr lang="en-US" altLang="en-US" sz="1800" i="0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preditivo</a:t>
            </a:r>
            <a:r>
              <a:rPr lang="en-US" altLang="en-US" sz="180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)</a:t>
            </a:r>
            <a:endParaRPr lang="en-US" altLang="en-US" sz="180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orbel" panose="020B0503020204020204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orbel" panose="020B0503020204020204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De forma </a:t>
            </a:r>
            <a:r>
              <a:rPr lang="en-US" altLang="en-US" sz="1800" i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mais</a:t>
            </a:r>
            <a:r>
              <a:rPr lang="en-US" altLang="en-US" sz="180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 </a:t>
            </a:r>
            <a:r>
              <a:rPr lang="en-US" altLang="en-US" sz="1800" i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ampla</a:t>
            </a:r>
            <a:r>
              <a:rPr lang="en-US" altLang="en-US" sz="180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, </a:t>
            </a:r>
            <a:r>
              <a:rPr lang="en-US" altLang="en-US" sz="1800" i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uma</a:t>
            </a:r>
            <a:r>
              <a:rPr lang="en-US" altLang="en-US" sz="180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 </a:t>
            </a:r>
            <a:r>
              <a:rPr lang="en-US" altLang="en-US" sz="1800" b="1" i="0" u="sng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soma </a:t>
            </a:r>
            <a:r>
              <a:rPr lang="en-US" altLang="en-US" sz="1800" b="1" i="0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ponderada</a:t>
            </a:r>
            <a:r>
              <a:rPr lang="en-US" altLang="en-US" sz="180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:</a:t>
            </a:r>
            <a:endParaRPr lang="en-US" altLang="en-US" sz="180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orbel" panose="020B0503020204020204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  </a:t>
            </a:r>
            <a:r>
              <a:rPr lang="en-US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Y = w</a:t>
            </a:r>
            <a:r>
              <a:rPr lang="en-US" altLang="en-US" sz="1800" baseline="-25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0 </a:t>
            </a:r>
            <a:r>
              <a:rPr lang="en-US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+</a:t>
            </a:r>
            <a:r>
              <a:rPr lang="en-US" altLang="en-US" sz="1800" baseline="-25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 </a:t>
            </a:r>
            <a:r>
              <a:rPr lang="en-US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w</a:t>
            </a:r>
            <a:r>
              <a:rPr lang="en-US" altLang="en-US" sz="1800" baseline="-25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1 </a:t>
            </a:r>
            <a:r>
              <a:rPr lang="en-US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x</a:t>
            </a:r>
            <a:r>
              <a:rPr lang="en-US" altLang="en-US" sz="1800" baseline="-25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1 </a:t>
            </a:r>
            <a:r>
              <a:rPr lang="en-US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+</a:t>
            </a:r>
            <a:r>
              <a:rPr lang="en-US" altLang="en-US" sz="1800" baseline="-25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 </a:t>
            </a:r>
            <a:r>
              <a:rPr lang="en-US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w</a:t>
            </a:r>
            <a:r>
              <a:rPr lang="en-US" altLang="en-US" sz="1800" baseline="-25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2 </a:t>
            </a:r>
            <a:r>
              <a:rPr lang="en-US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x</a:t>
            </a:r>
            <a:r>
              <a:rPr lang="en-US" altLang="en-US" sz="1800" baseline="-25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2 </a:t>
            </a:r>
            <a:r>
              <a:rPr lang="en-US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+</a:t>
            </a:r>
            <a:r>
              <a:rPr lang="en-US" altLang="en-US" sz="1800" baseline="-25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 </a:t>
            </a:r>
            <a:r>
              <a:rPr lang="en-US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w</a:t>
            </a:r>
            <a:r>
              <a:rPr lang="en-US" altLang="en-US" sz="1800" baseline="-25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3 </a:t>
            </a:r>
            <a:r>
              <a:rPr lang="en-US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x</a:t>
            </a:r>
            <a:r>
              <a:rPr lang="en-US" altLang="en-US" sz="1800" baseline="-25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3 </a:t>
            </a:r>
            <a:r>
              <a:rPr lang="en-US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… +</a:t>
            </a:r>
            <a:r>
              <a:rPr lang="en-US" altLang="en-US" sz="1800" baseline="-25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w</a:t>
            </a:r>
            <a:r>
              <a:rPr lang="en-US" altLang="en-US" sz="1800" baseline="-250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n</a:t>
            </a:r>
            <a:r>
              <a:rPr lang="en-US" altLang="en-US" sz="1800" baseline="-25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x</a:t>
            </a:r>
            <a:r>
              <a:rPr lang="en-US" altLang="en-US" sz="1800" baseline="-250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n</a:t>
            </a:r>
            <a:endParaRPr lang="el-GR" altLang="en-US" sz="1800" baseline="-250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orbel" panose="020B0503020204020204" pitchFamily="34" charset="0"/>
              <a:cs typeface="Arial" pitchFamily="34" charset="0"/>
            </a:endParaRPr>
          </a:p>
        </p:txBody>
      </p:sp>
      <p:pic>
        <p:nvPicPr>
          <p:cNvPr id="4" name="Picture 13" descr="REG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57350"/>
            <a:ext cx="4261489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72</a:t>
            </a:fld>
            <a:endParaRPr lang="pt-BR" dirty="0"/>
          </a:p>
        </p:txBody>
      </p:sp>
      <p:sp>
        <p:nvSpPr>
          <p:cNvPr id="9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804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NA VERDADE, O MUNDO NÃO É NADA LINEAR</a:t>
            </a:r>
            <a:endParaRPr lang="pt-BR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428750"/>
            <a:ext cx="3418449" cy="121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2600" dirty="0" err="1" smtClean="0"/>
              <a:t>Em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muitos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casos</a:t>
            </a:r>
            <a:r>
              <a:rPr lang="en-US" altLang="en-US" sz="2600" dirty="0" smtClean="0"/>
              <a:t>, </a:t>
            </a:r>
            <a:r>
              <a:rPr lang="en-US" altLang="en-US" sz="2600" dirty="0" err="1" smtClean="0"/>
              <a:t>modelos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lineares</a:t>
            </a:r>
            <a:r>
              <a:rPr lang="en-US" altLang="en-US" sz="2600" dirty="0" smtClean="0"/>
              <a:t> n</a:t>
            </a:r>
            <a:r>
              <a:rPr lang="pt-BR" altLang="en-US" sz="2600" dirty="0" err="1" smtClean="0"/>
              <a:t>ão</a:t>
            </a:r>
            <a:r>
              <a:rPr lang="pt-BR" altLang="en-US" sz="2600" dirty="0" smtClean="0"/>
              <a:t> resolvem o problema</a:t>
            </a:r>
            <a:r>
              <a:rPr lang="en-US" altLang="en-US" sz="2600" dirty="0" smtClean="0"/>
              <a:t>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71550"/>
            <a:ext cx="424700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73</a:t>
            </a:fld>
            <a:endParaRPr lang="pt-B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31800" y="3028950"/>
            <a:ext cx="3418449" cy="121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altLang="en-US" sz="2600" dirty="0" smtClean="0"/>
              <a:t>Dados não se alinham de maneira tão organizada assim</a:t>
            </a:r>
            <a:r>
              <a:rPr lang="en-US" altLang="en-US" sz="2600" dirty="0" smtClean="0"/>
              <a:t>.</a:t>
            </a:r>
          </a:p>
        </p:txBody>
      </p:sp>
      <p:sp>
        <p:nvSpPr>
          <p:cNvPr id="8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228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" y="971550"/>
            <a:ext cx="8382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 smtClean="0"/>
              <a:t>Uma </a:t>
            </a:r>
            <a:r>
              <a:rPr lang="en-US" altLang="en-US" sz="2000" dirty="0" err="1" smtClean="0"/>
              <a:t>linha</a:t>
            </a:r>
            <a:r>
              <a:rPr lang="en-US" altLang="en-US" sz="2000" dirty="0" smtClean="0"/>
              <a:t> diagonal </a:t>
            </a:r>
            <a:r>
              <a:rPr lang="en-US" altLang="en-US" sz="2000" dirty="0" err="1" smtClean="0"/>
              <a:t>separa</a:t>
            </a:r>
            <a:r>
              <a:rPr lang="en-US" altLang="en-US" sz="2000" dirty="0" smtClean="0"/>
              <a:t> + e  -:            Mas </a:t>
            </a:r>
            <a:r>
              <a:rPr lang="en-US" altLang="en-US" sz="2000" dirty="0" err="1" smtClean="0"/>
              <a:t>uma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linha</a:t>
            </a:r>
            <a:r>
              <a:rPr lang="en-US" altLang="en-US" sz="2000" dirty="0" smtClean="0"/>
              <a:t> n</a:t>
            </a:r>
            <a:r>
              <a:rPr lang="pt-BR" altLang="en-US" sz="2000" dirty="0" err="1" smtClean="0"/>
              <a:t>ão</a:t>
            </a:r>
            <a:r>
              <a:rPr lang="pt-BR" altLang="en-US" sz="2000" dirty="0" smtClean="0"/>
              <a:t> serve para este caso</a:t>
            </a:r>
            <a:r>
              <a:rPr lang="en-US" altLang="en-US" sz="2000" dirty="0" smtClean="0"/>
              <a:t>: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11"/>
          <a:stretch>
            <a:fillRect/>
          </a:stretch>
        </p:blipFill>
        <p:spPr bwMode="auto">
          <a:xfrm>
            <a:off x="914400" y="1657350"/>
            <a:ext cx="3281363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14"/>
          <a:stretch>
            <a:fillRect/>
          </a:stretch>
        </p:blipFill>
        <p:spPr bwMode="auto">
          <a:xfrm>
            <a:off x="4572000" y="1570037"/>
            <a:ext cx="3670300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74</a:t>
            </a:fld>
            <a:endParaRPr lang="pt-BR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FRONTEIRAS DE DECIS</a:t>
            </a:r>
            <a:r>
              <a:rPr lang="pt-BR" dirty="0" smtClean="0"/>
              <a:t>ÃO LINEAR</a:t>
            </a:r>
            <a:endParaRPr lang="en-US" dirty="0"/>
          </a:p>
        </p:txBody>
      </p:sp>
      <p:sp>
        <p:nvSpPr>
          <p:cNvPr id="9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541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TRANSFORMAÇÃO NÃO-LINEAR: </a:t>
            </a:r>
            <a:r>
              <a:rPr lang="pt-BR" dirty="0"/>
              <a:t>UNIDADE SIGMÓIDE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1047750"/>
            <a:ext cx="8534400" cy="2428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dirty="0" smtClean="0"/>
              <a:t>Um </a:t>
            </a:r>
            <a:r>
              <a:rPr lang="en-US" altLang="en-US" dirty="0" err="1" smtClean="0"/>
              <a:t>sigm</a:t>
            </a:r>
            <a:r>
              <a:rPr lang="pt-BR" altLang="en-US" dirty="0" smtClean="0"/>
              <a:t>ó</a:t>
            </a:r>
            <a:r>
              <a:rPr lang="en-US" altLang="en-US" dirty="0" smtClean="0"/>
              <a:t>ide </a:t>
            </a:r>
            <a:r>
              <a:rPr lang="pt-BR" altLang="en-US" dirty="0" smtClean="0"/>
              <a:t>é uma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funç</a:t>
            </a:r>
            <a:r>
              <a:rPr lang="pt-BR" altLang="en-US" dirty="0" err="1" smtClean="0"/>
              <a:t>ão</a:t>
            </a:r>
            <a:r>
              <a:rPr lang="pt-BR" altLang="en-US" dirty="0" smtClean="0"/>
              <a:t> suave</a:t>
            </a:r>
            <a:r>
              <a:rPr lang="en-US" altLang="en-US" dirty="0" smtClean="0"/>
              <a:t>.</a:t>
            </a:r>
          </a:p>
          <a:p>
            <a:pPr algn="ctr"/>
            <a:r>
              <a:rPr lang="en-US" altLang="en-US" dirty="0" smtClean="0"/>
              <a:t>Ela </a:t>
            </a:r>
            <a:r>
              <a:rPr lang="en-US" altLang="en-US" dirty="0" err="1" smtClean="0"/>
              <a:t>representa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blocos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uma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rede</a:t>
            </a:r>
            <a:r>
              <a:rPr lang="en-US" altLang="en-US" dirty="0" smtClean="0"/>
              <a:t> neural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19350"/>
            <a:ext cx="6934200" cy="227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75</a:t>
            </a:fld>
            <a:endParaRPr lang="pt-BR" dirty="0"/>
          </a:p>
        </p:txBody>
      </p:sp>
      <p:sp>
        <p:nvSpPr>
          <p:cNvPr id="7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730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NEURAIS</a:t>
            </a:r>
            <a:endParaRPr lang="pt-BR" dirty="0"/>
          </a:p>
        </p:txBody>
      </p:sp>
      <p:pic>
        <p:nvPicPr>
          <p:cNvPr id="4" name="Picture 11" descr="neural_networ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97"/>
          <a:stretch/>
        </p:blipFill>
        <p:spPr bwMode="auto">
          <a:xfrm>
            <a:off x="4724400" y="1531454"/>
            <a:ext cx="2667000" cy="264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57200" y="971550"/>
            <a:ext cx="47244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>
                <a:sym typeface="Wingdings" pitchFamily="2" charset="2"/>
              </a:rPr>
              <a:t></a:t>
            </a:r>
            <a:r>
              <a:rPr lang="en-US" altLang="en-US" sz="2400" dirty="0" smtClean="0"/>
              <a:t> Uma f</a:t>
            </a:r>
            <a:r>
              <a:rPr lang="pt-BR" altLang="en-US" sz="2400" dirty="0" err="1" smtClean="0"/>
              <a:t>órmula</a:t>
            </a:r>
            <a:r>
              <a:rPr lang="pt-BR" altLang="en-US" sz="2400" dirty="0" smtClean="0"/>
              <a:t> matemática mais complexa</a:t>
            </a:r>
            <a:br>
              <a:rPr lang="pt-BR" altLang="en-US" sz="2400" dirty="0" smtClean="0"/>
            </a:br>
            <a:endParaRPr lang="en-US" altLang="en-US" sz="2400" dirty="0" smtClean="0"/>
          </a:p>
          <a:p>
            <a:r>
              <a:rPr lang="en-US" altLang="en-US" sz="2000" b="1" dirty="0" err="1" smtClean="0"/>
              <a:t>Treino</a:t>
            </a:r>
            <a:r>
              <a:rPr lang="en-US" altLang="en-US" sz="2000" b="1" dirty="0" smtClean="0"/>
              <a:t> de </a:t>
            </a:r>
            <a:r>
              <a:rPr lang="en-US" altLang="en-US" sz="2000" b="1" dirty="0" err="1" smtClean="0"/>
              <a:t>Rede</a:t>
            </a:r>
            <a:r>
              <a:rPr lang="en-US" altLang="en-US" sz="2000" b="1" dirty="0" smtClean="0"/>
              <a:t> Neural</a:t>
            </a:r>
            <a:r>
              <a:rPr lang="en-US" altLang="en-US" sz="2000" dirty="0" smtClean="0"/>
              <a:t>: </a:t>
            </a:r>
            <a:r>
              <a:rPr lang="en-US" altLang="en-US" sz="2000" dirty="0"/>
              <a:t>retro-</a:t>
            </a:r>
            <a:r>
              <a:rPr lang="en-US" altLang="en-US" sz="2000" dirty="0" err="1"/>
              <a:t>propagaç</a:t>
            </a:r>
            <a:r>
              <a:rPr lang="pt-BR" altLang="en-US" sz="2000" dirty="0" err="1"/>
              <a:t>ão</a:t>
            </a:r>
            <a:r>
              <a:rPr lang="en-US" altLang="en-US" sz="2000" dirty="0"/>
              <a:t>:</a:t>
            </a:r>
          </a:p>
          <a:p>
            <a:r>
              <a:rPr lang="en-US" altLang="en-US" sz="2000" dirty="0" smtClean="0"/>
              <a:t>- </a:t>
            </a:r>
            <a:r>
              <a:rPr lang="en-US" altLang="en-US" sz="2000" dirty="0" err="1" smtClean="0"/>
              <a:t>Comece</a:t>
            </a:r>
            <a:r>
              <a:rPr lang="en-US" altLang="en-US" sz="2000" dirty="0" smtClean="0"/>
              <a:t> com pesos </a:t>
            </a:r>
            <a:r>
              <a:rPr lang="en-US" altLang="en-US" sz="2000" dirty="0" err="1" smtClean="0"/>
              <a:t>aleat</a:t>
            </a:r>
            <a:r>
              <a:rPr lang="pt-BR" altLang="en-US" sz="2000" dirty="0" err="1" smtClean="0"/>
              <a:t>órios</a:t>
            </a:r>
            <a:endParaRPr lang="en-US" altLang="en-US" sz="2000" dirty="0" smtClean="0"/>
          </a:p>
          <a:p>
            <a:r>
              <a:rPr lang="en-US" altLang="en-US" sz="2000" dirty="0" smtClean="0"/>
              <a:t>- Teste </a:t>
            </a:r>
            <a:r>
              <a:rPr lang="en-US" altLang="en-US" sz="2000" dirty="0" err="1" smtClean="0"/>
              <a:t>cada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caso</a:t>
            </a:r>
            <a:r>
              <a:rPr lang="en-US" altLang="en-US" sz="2000" dirty="0" smtClean="0"/>
              <a:t> de </a:t>
            </a:r>
            <a:r>
              <a:rPr lang="en-US" altLang="en-US" sz="2000" dirty="0" err="1" smtClean="0"/>
              <a:t>treino</a:t>
            </a:r>
            <a:endParaRPr lang="en-US" altLang="en-US" sz="2000" dirty="0" smtClean="0"/>
          </a:p>
          <a:p>
            <a:r>
              <a:rPr lang="en-US" altLang="en-US" sz="2000" dirty="0"/>
              <a:t>- </a:t>
            </a:r>
            <a:r>
              <a:rPr lang="en-US" altLang="en-US" sz="2000" dirty="0" err="1"/>
              <a:t>Trilhe</a:t>
            </a:r>
            <a:r>
              <a:rPr lang="en-US" altLang="en-US" sz="2000" dirty="0"/>
              <a:t> o </a:t>
            </a:r>
            <a:r>
              <a:rPr lang="en-US" altLang="en-US" sz="2000" dirty="0" err="1"/>
              <a:t>trajeto</a:t>
            </a:r>
            <a:r>
              <a:rPr lang="en-US" altLang="en-US" sz="2000" dirty="0"/>
              <a:t> do </a:t>
            </a:r>
            <a:r>
              <a:rPr lang="en-US" altLang="en-US" sz="2000" dirty="0" err="1"/>
              <a:t>retrocesso</a:t>
            </a:r>
            <a:r>
              <a:rPr lang="en-US" altLang="en-US" sz="2000" dirty="0"/>
              <a:t> do </a:t>
            </a:r>
            <a:r>
              <a:rPr lang="en-US" altLang="en-US" sz="2000" dirty="0" err="1"/>
              <a:t>erro</a:t>
            </a:r>
            <a:r>
              <a:rPr lang="en-US" altLang="en-US" sz="2000" dirty="0" smtClean="0">
                <a:solidFill>
                  <a:srgbClr val="FF0000"/>
                </a:solidFill>
              </a:rPr>
              <a:t/>
            </a:r>
            <a:br>
              <a:rPr lang="en-US" altLang="en-US" sz="2000" dirty="0" smtClean="0">
                <a:solidFill>
                  <a:srgbClr val="FF0000"/>
                </a:solidFill>
              </a:rPr>
            </a:br>
            <a:r>
              <a:rPr lang="en-US" altLang="en-US" sz="2000" dirty="0" smtClean="0">
                <a:solidFill>
                  <a:srgbClr val="FF0000"/>
                </a:solidFill>
              </a:rPr>
              <a:t>	</a:t>
            </a:r>
            <a:r>
              <a:rPr lang="en-US" altLang="en-US" sz="2000" dirty="0" err="1" smtClean="0"/>
              <a:t>quanto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mais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impreciso</a:t>
            </a:r>
            <a:r>
              <a:rPr lang="en-US" altLang="en-US" sz="2000" dirty="0" smtClean="0"/>
              <a:t> o </a:t>
            </a:r>
            <a:r>
              <a:rPr lang="en-US" altLang="en-US" sz="2000" i="1" dirty="0" smtClean="0"/>
              <a:t>output</a:t>
            </a: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000" dirty="0" smtClean="0"/>
              <a:t>	</a:t>
            </a:r>
            <a:r>
              <a:rPr lang="en-US" altLang="en-US" sz="2000" dirty="0" err="1" smtClean="0"/>
              <a:t>maior</a:t>
            </a:r>
            <a:r>
              <a:rPr lang="en-US" altLang="en-US" sz="2000" dirty="0" smtClean="0"/>
              <a:t> o </a:t>
            </a:r>
            <a:r>
              <a:rPr lang="en-US" altLang="en-US" sz="2000" dirty="0" err="1" smtClean="0"/>
              <a:t>efeito</a:t>
            </a:r>
            <a:endParaRPr lang="en-US" altLang="en-US" sz="2000" dirty="0" smtClean="0"/>
          </a:p>
        </p:txBody>
      </p:sp>
      <p:pic>
        <p:nvPicPr>
          <p:cNvPr id="6" name="Picture 10" descr="nav_sub_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2486025"/>
            <a:ext cx="111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76</a:t>
            </a:fld>
            <a:endParaRPr lang="pt-BR" dirty="0"/>
          </a:p>
        </p:txBody>
      </p:sp>
      <p:sp>
        <p:nvSpPr>
          <p:cNvPr id="7" name="TextBox 6"/>
          <p:cNvSpPr txBox="1"/>
          <p:nvPr/>
        </p:nvSpPr>
        <p:spPr>
          <a:xfrm>
            <a:off x="7023376" y="174521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Padr</a:t>
            </a:r>
            <a:r>
              <a:rPr lang="pt-BR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ões</a:t>
            </a:r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Output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40876" y="241935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Unidades de Representação </a:t>
            </a:r>
            <a:b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Interna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61338" y="360104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Padr</a:t>
            </a:r>
            <a:r>
              <a:rPr lang="pt-BR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ões</a:t>
            </a:r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Input</a:t>
            </a:r>
          </a:p>
        </p:txBody>
      </p:sp>
      <p:sp>
        <p:nvSpPr>
          <p:cNvPr id="11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730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FRONTEIRAS DE DECISÃO DA REDE NEURAL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4" y="1815659"/>
            <a:ext cx="3233575" cy="235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594" y="1510859"/>
            <a:ext cx="5092881" cy="303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3151517" y="3028950"/>
            <a:ext cx="810883" cy="0"/>
          </a:xfrm>
          <a:prstGeom prst="line">
            <a:avLst/>
          </a:prstGeom>
          <a:noFill/>
          <a:ln w="57150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i="0" dirty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914400" y="977459"/>
            <a:ext cx="7162800" cy="60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i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rPr>
              <a:t>Evoluindo</a:t>
            </a:r>
            <a:r>
              <a:rPr lang="en-US" altLang="en-US" sz="280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rPr>
              <a:t> de </a:t>
            </a:r>
            <a:r>
              <a:rPr lang="en-US" altLang="en-US" sz="2800" i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rPr>
              <a:t>uma</a:t>
            </a:r>
            <a:r>
              <a:rPr lang="en-US" altLang="en-US" sz="280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altLang="en-US" sz="2800" i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rPr>
              <a:t>linha</a:t>
            </a:r>
            <a:r>
              <a:rPr lang="en-US" altLang="en-US" sz="280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altLang="en-US" sz="2800" i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rPr>
              <a:t>reta</a:t>
            </a:r>
            <a:r>
              <a:rPr lang="en-US" altLang="en-US" sz="280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rPr>
              <a:t> para:</a:t>
            </a:r>
            <a:endParaRPr lang="en-US" altLang="en-US" sz="280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77</a:t>
            </a:fld>
            <a:endParaRPr lang="pt-BR" dirty="0"/>
          </a:p>
        </p:txBody>
      </p:sp>
      <p:sp>
        <p:nvSpPr>
          <p:cNvPr id="9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930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TREENET</a:t>
            </a:r>
            <a:endParaRPr lang="pt-BR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1227044"/>
            <a:ext cx="3733800" cy="28687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800" b="1" dirty="0" smtClean="0"/>
              <a:t/>
            </a:r>
            <a:br>
              <a:rPr lang="en-US" altLang="en-US" sz="1800" b="1" dirty="0" smtClean="0"/>
            </a:br>
            <a:r>
              <a:rPr lang="en-US" altLang="en-US" sz="1800" b="1" dirty="0" smtClean="0"/>
              <a:t>H</a:t>
            </a:r>
            <a:r>
              <a:rPr lang="pt-BR" altLang="en-US" sz="1800" b="1" dirty="0" err="1" smtClean="0"/>
              <a:t>íbrido</a:t>
            </a:r>
            <a:r>
              <a:rPr lang="en-US" altLang="en-US" sz="1800" b="1" dirty="0" smtClean="0"/>
              <a:t>:</a:t>
            </a:r>
            <a:r>
              <a:rPr lang="en-US" altLang="en-US" sz="1800" dirty="0" smtClean="0"/>
              <a:t> </a:t>
            </a:r>
            <a:r>
              <a:rPr lang="pt-BR" altLang="en-US" sz="1800" dirty="0" smtClean="0"/>
              <a:t>árvores de decisão e linear</a:t>
            </a:r>
            <a:endParaRPr lang="en-US" altLang="en-US" sz="1800" dirty="0" smtClean="0"/>
          </a:p>
          <a:p>
            <a:pPr>
              <a:lnSpc>
                <a:spcPct val="80000"/>
              </a:lnSpc>
            </a:pPr>
            <a:r>
              <a:rPr lang="en-US" altLang="en-US" sz="1800" b="1" dirty="0" smtClean="0"/>
              <a:t/>
            </a:r>
            <a:br>
              <a:rPr lang="en-US" altLang="en-US" sz="1800" b="1" dirty="0" smtClean="0"/>
            </a:br>
            <a:r>
              <a:rPr lang="en-US" altLang="en-US" sz="1800" b="1" dirty="0" err="1" smtClean="0"/>
              <a:t>Modelo</a:t>
            </a:r>
            <a:r>
              <a:rPr lang="en-US" altLang="en-US" sz="1800" b="1" dirty="0" smtClean="0"/>
              <a:t> Ensemble:</a:t>
            </a:r>
            <a:r>
              <a:rPr lang="en-US" altLang="en-US" sz="1800" dirty="0" smtClean="0"/>
              <a:t> v</a:t>
            </a:r>
            <a:r>
              <a:rPr lang="pt-BR" altLang="en-US" sz="1800" dirty="0" smtClean="0"/>
              <a:t>árias arvorezinhas</a:t>
            </a:r>
            <a:endParaRPr lang="en-US" altLang="en-US" sz="1800" dirty="0" smtClean="0"/>
          </a:p>
          <a:p>
            <a:pPr>
              <a:lnSpc>
                <a:spcPct val="80000"/>
              </a:lnSpc>
            </a:pPr>
            <a:r>
              <a:rPr lang="en-US" altLang="en-US" sz="1800" b="1" dirty="0" smtClean="0">
                <a:solidFill>
                  <a:srgbClr val="FF0000"/>
                </a:solidFill>
              </a:rPr>
              <a:t/>
            </a:r>
            <a:br>
              <a:rPr lang="en-US" altLang="en-US" sz="1800" b="1" dirty="0" smtClean="0">
                <a:solidFill>
                  <a:srgbClr val="FF0000"/>
                </a:solidFill>
              </a:rPr>
            </a:br>
            <a:r>
              <a:rPr lang="pt-BR" altLang="en-US" sz="1800" dirty="0" smtClean="0"/>
              <a:t>Aproximação funcional </a:t>
            </a:r>
            <a:r>
              <a:rPr lang="en-US" altLang="en-US" sz="1800" b="1" dirty="0" err="1" smtClean="0"/>
              <a:t>num</a:t>
            </a:r>
            <a:r>
              <a:rPr lang="pt-BR" altLang="en-US" sz="1800" b="1" dirty="0" err="1" smtClean="0"/>
              <a:t>érica</a:t>
            </a:r>
            <a:endParaRPr lang="en-US" altLang="en-US" sz="1800" dirty="0"/>
          </a:p>
          <a:p>
            <a:pPr>
              <a:lnSpc>
                <a:spcPct val="80000"/>
              </a:lnSpc>
            </a:pPr>
            <a:r>
              <a:rPr lang="en-US" altLang="en-US" sz="1800" b="1" dirty="0" smtClean="0"/>
              <a:t/>
            </a:r>
            <a:br>
              <a:rPr lang="en-US" altLang="en-US" sz="1800" b="1" dirty="0" smtClean="0"/>
            </a:br>
            <a:r>
              <a:rPr lang="en-US" altLang="en-US" sz="1800" b="1" dirty="0" err="1" smtClean="0"/>
              <a:t>Mais</a:t>
            </a:r>
            <a:r>
              <a:rPr lang="en-US" altLang="en-US" sz="1800" b="1" dirty="0" smtClean="0"/>
              <a:t> </a:t>
            </a:r>
            <a:r>
              <a:rPr lang="en-US" altLang="en-US" sz="1800" b="1" dirty="0" err="1" smtClean="0"/>
              <a:t>preciso</a:t>
            </a:r>
            <a:r>
              <a:rPr lang="en-US" altLang="en-US" sz="1800" b="1" dirty="0" smtClean="0"/>
              <a:t> </a:t>
            </a:r>
            <a:r>
              <a:rPr lang="en-US" altLang="en-US" sz="1800" dirty="0" err="1" smtClean="0"/>
              <a:t>que</a:t>
            </a:r>
            <a:r>
              <a:rPr lang="en-US" altLang="en-US" sz="1800" dirty="0" smtClean="0"/>
              <a:t> </a:t>
            </a:r>
            <a:r>
              <a:rPr lang="pt-BR" altLang="en-US" sz="1800" dirty="0" smtClean="0"/>
              <a:t>árvores de decisão</a:t>
            </a:r>
            <a:r>
              <a:rPr lang="en-US" altLang="en-US" sz="1800" b="1" dirty="0" smtClean="0"/>
              <a:t/>
            </a:r>
            <a:br>
              <a:rPr lang="en-US" altLang="en-US" sz="1800" b="1" dirty="0" smtClean="0"/>
            </a:br>
            <a:r>
              <a:rPr lang="en-US" altLang="en-US" sz="1800" b="1" dirty="0" smtClean="0"/>
              <a:t/>
            </a:r>
            <a:br>
              <a:rPr lang="en-US" altLang="en-US" sz="1800" b="1" dirty="0" smtClean="0"/>
            </a:br>
            <a:r>
              <a:rPr lang="en-US" altLang="en-US" sz="1800" b="1" dirty="0" err="1" smtClean="0"/>
              <a:t>Mais</a:t>
            </a:r>
            <a:r>
              <a:rPr lang="en-US" altLang="en-US" sz="1800" b="1" dirty="0" smtClean="0"/>
              <a:t> r</a:t>
            </a:r>
            <a:r>
              <a:rPr lang="pt-BR" altLang="en-US" sz="1800" b="1" dirty="0" err="1" smtClean="0"/>
              <a:t>ápido</a:t>
            </a:r>
            <a:r>
              <a:rPr lang="pt-BR" altLang="en-US" sz="1800" b="1" dirty="0" smtClean="0"/>
              <a:t> </a:t>
            </a:r>
            <a:r>
              <a:rPr lang="pt-BR" altLang="en-US" sz="1800" dirty="0" smtClean="0"/>
              <a:t>que redes neurais</a:t>
            </a:r>
            <a:endParaRPr lang="en-US" altLang="en-US" sz="1800" dirty="0" smtClean="0"/>
          </a:p>
          <a:p>
            <a:pPr>
              <a:lnSpc>
                <a:spcPct val="80000"/>
              </a:lnSpc>
            </a:pPr>
            <a:endParaRPr lang="en-US" altLang="en-US" sz="1800" dirty="0" smtClean="0"/>
          </a:p>
        </p:txBody>
      </p:sp>
      <p:pic>
        <p:nvPicPr>
          <p:cNvPr id="5" name="Picture 5" descr="imageT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27044"/>
            <a:ext cx="4876800" cy="286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78</a:t>
            </a:fld>
            <a:endParaRPr lang="pt-BR" dirty="0"/>
          </a:p>
        </p:txBody>
      </p:sp>
      <p:sp>
        <p:nvSpPr>
          <p:cNvPr id="7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32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>
          <a:xfrm>
            <a:off x="533400" y="895350"/>
            <a:ext cx="8153400" cy="381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/>
              <a:t>BUSINESS</a:t>
            </a:r>
          </a:p>
          <a:p>
            <a:r>
              <a:rPr lang="pt-BR" dirty="0" smtClean="0"/>
              <a:t>INTELLIGENGE</a:t>
            </a:r>
            <a:endParaRPr lang="pt-BR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2590800" y="1047750"/>
            <a:ext cx="5943600" cy="3505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/>
              <a:t>ANALYTICS</a:t>
            </a:r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4876800" y="1200150"/>
            <a:ext cx="3505200" cy="32004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chemeClr val="bg1"/>
                </a:solidFill>
              </a:rPr>
              <a:t>DATA MINING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HIERARQUIA DO BI</a:t>
            </a: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6629400" y="1276350"/>
            <a:ext cx="1524000" cy="152399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APRENDIZADO </a:t>
            </a:r>
            <a:r>
              <a:rPr lang="pt-BR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NÃO-</a:t>
            </a:r>
            <a:r>
              <a:rPr lang="pt-BR" sz="9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SUPERVISIONADO</a:t>
            </a:r>
            <a:endParaRPr lang="pt-BR" sz="9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Elipse 3"/>
          <p:cNvSpPr/>
          <p:nvPr/>
        </p:nvSpPr>
        <p:spPr>
          <a:xfrm>
            <a:off x="6629400" y="2800350"/>
            <a:ext cx="1524000" cy="152399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MODELAGEM PREDITIVA</a:t>
            </a:r>
            <a:endParaRPr lang="pt-BR" sz="9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11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962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l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62438"/>
            <a:ext cx="5996284" cy="39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79</a:t>
            </a:fld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971550"/>
            <a:ext cx="167640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Rede</a:t>
            </a:r>
            <a:r>
              <a:rPr lang="en-US" sz="1000" dirty="0" smtClean="0"/>
              <a:t> Neural</a:t>
            </a:r>
            <a:br>
              <a:rPr lang="en-US" sz="1000" dirty="0" smtClean="0"/>
            </a:br>
            <a:r>
              <a:rPr lang="en-US" sz="1000" dirty="0" smtClean="0"/>
              <a:t>Regress</a:t>
            </a:r>
            <a:r>
              <a:rPr lang="pt-BR" sz="1000" dirty="0" err="1" smtClean="0"/>
              <a:t>ão</a:t>
            </a:r>
            <a:r>
              <a:rPr lang="pt-BR" sz="1000" dirty="0" smtClean="0"/>
              <a:t> Logística</a:t>
            </a:r>
            <a:br>
              <a:rPr lang="pt-BR" sz="1000" dirty="0" smtClean="0"/>
            </a:br>
            <a:r>
              <a:rPr lang="pt-BR" sz="1000" dirty="0" err="1" smtClean="0"/>
              <a:t>Quantization</a:t>
            </a:r>
            <a:r>
              <a:rPr lang="pt-BR" sz="1000" dirty="0" smtClean="0"/>
              <a:t> Vetorial Linear</a:t>
            </a:r>
            <a:br>
              <a:rPr lang="pt-BR" sz="1000" dirty="0" smtClean="0"/>
            </a:br>
            <a:r>
              <a:rPr lang="pt-BR" sz="1000" dirty="0" smtClean="0"/>
              <a:t>Regressão de Projeção</a:t>
            </a:r>
            <a:br>
              <a:rPr lang="pt-BR" sz="1000" dirty="0" smtClean="0"/>
            </a:br>
            <a:r>
              <a:rPr lang="pt-BR" sz="1000" dirty="0" smtClean="0"/>
              <a:t>Árvore de Decisão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943100" y="4626918"/>
            <a:ext cx="6858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900" dirty="0" smtClean="0"/>
              <a:t>Diabetes</a:t>
            </a:r>
            <a:endParaRPr lang="en-US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628900" y="4626918"/>
            <a:ext cx="10287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900" dirty="0" smtClean="0"/>
              <a:t>Gaussiano</a:t>
            </a:r>
            <a:endParaRPr lang="en-US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3506858" y="4626918"/>
            <a:ext cx="114134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900" dirty="0" err="1" smtClean="0"/>
              <a:t>Hipotiroidismo</a:t>
            </a:r>
            <a:endParaRPr lang="en-US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4535557" y="4626918"/>
            <a:ext cx="1179443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900" dirty="0" smtClean="0"/>
              <a:t>Crédito Alemanha</a:t>
            </a:r>
            <a:endParaRPr lang="en-US" sz="900" dirty="0"/>
          </a:p>
        </p:txBody>
      </p:sp>
      <p:sp>
        <p:nvSpPr>
          <p:cNvPr id="11" name="TextBox 10"/>
          <p:cNvSpPr txBox="1"/>
          <p:nvPr/>
        </p:nvSpPr>
        <p:spPr>
          <a:xfrm>
            <a:off x="5541389" y="4629150"/>
            <a:ext cx="101181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900" smtClean="0"/>
              <a:t>Formato de Onda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76999" y="4626918"/>
            <a:ext cx="104328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900" dirty="0" smtClean="0"/>
              <a:t>Investimento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629150"/>
            <a:ext cx="19812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7520286" y="4629150"/>
            <a:ext cx="162371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15" name="TextBox 14"/>
          <p:cNvSpPr txBox="1"/>
          <p:nvPr/>
        </p:nvSpPr>
        <p:spPr>
          <a:xfrm rot="5400000">
            <a:off x="-450465" y="2629262"/>
            <a:ext cx="376448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16" name="TextBox 15"/>
          <p:cNvSpPr txBox="1"/>
          <p:nvPr/>
        </p:nvSpPr>
        <p:spPr>
          <a:xfrm rot="5400000">
            <a:off x="5719755" y="2644602"/>
            <a:ext cx="376448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0" y="715565"/>
            <a:ext cx="599628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 MELHORES MÉTODOS DEPENDEM DOS DADOS</a:t>
            </a:r>
            <a:endParaRPr lang="pt-BR" dirty="0"/>
          </a:p>
        </p:txBody>
      </p:sp>
      <p:sp>
        <p:nvSpPr>
          <p:cNvPr id="19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178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MODELAGEM: RESUMO E COMPARATIVO</a:t>
            </a:r>
            <a:endParaRPr lang="pt-BR" dirty="0"/>
          </a:p>
        </p:txBody>
      </p:sp>
      <p:graphicFrame>
        <p:nvGraphicFramePr>
          <p:cNvPr id="4" name="Group 9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295499"/>
              </p:ext>
            </p:extLst>
          </p:nvPr>
        </p:nvGraphicFramePr>
        <p:xfrm>
          <a:off x="76200" y="930120"/>
          <a:ext cx="8991600" cy="387612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550276"/>
                <a:gridCol w="922414"/>
                <a:gridCol w="899160"/>
                <a:gridCol w="1123950"/>
                <a:gridCol w="1123950"/>
                <a:gridCol w="1049020"/>
                <a:gridCol w="1198880"/>
                <a:gridCol w="1123950"/>
              </a:tblGrid>
              <a:tr h="5696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Apredizado</a:t>
                      </a:r>
                      <a:r>
                        <a:rPr kumimoji="0" lang="en-US" altLang="en-US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 </a:t>
                      </a:r>
                      <a:r>
                        <a:rPr kumimoji="0" lang="en-US" altLang="en-US" sz="1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inteligente</a:t>
                      </a:r>
                      <a:r>
                        <a:rPr kumimoji="0" lang="en-US" alt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, RFM, OLAP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Árvores de decisão</a:t>
                      </a:r>
                      <a:r>
                        <a:rPr kumimoji="0" lang="en-US" alt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, </a:t>
                      </a:r>
                      <a:r>
                        <a:rPr kumimoji="0" lang="en-US" altLang="en-US" sz="1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induç</a:t>
                      </a:r>
                      <a:r>
                        <a:rPr kumimoji="0" lang="pt-BR" altLang="en-US" sz="1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ão</a:t>
                      </a:r>
                      <a:r>
                        <a:rPr kumimoji="0" lang="pt-BR" alt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 de regras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Corbel" panose="020B0503020204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Naïve Bayes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Regress</a:t>
                      </a:r>
                      <a:r>
                        <a:rPr kumimoji="0" lang="pt-BR" altLang="en-US" sz="1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ão</a:t>
                      </a:r>
                      <a:r>
                        <a:rPr kumimoji="0" lang="pt-BR" alt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 </a:t>
                      </a:r>
                      <a:br>
                        <a:rPr kumimoji="0" lang="pt-BR" alt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</a:br>
                      <a:r>
                        <a:rPr kumimoji="0" lang="en-US" alt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linear e log</a:t>
                      </a:r>
                      <a:r>
                        <a:rPr kumimoji="0" lang="pt-BR" altLang="en-US" sz="1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í</a:t>
                      </a:r>
                      <a:r>
                        <a:rPr kumimoji="0" lang="en-US" altLang="en-US" sz="1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stica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Redes</a:t>
                      </a:r>
                      <a:r>
                        <a:rPr kumimoji="0" lang="en-US" alt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Neurais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Programaç</a:t>
                      </a:r>
                      <a:r>
                        <a:rPr kumimoji="0" lang="pt-BR" altLang="en-US" sz="1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ão</a:t>
                      </a:r>
                      <a:r>
                        <a:rPr kumimoji="0" lang="pt-BR" alt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 </a:t>
                      </a:r>
                      <a:r>
                        <a:rPr kumimoji="0" lang="en-US" alt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gen</a:t>
                      </a:r>
                      <a:r>
                        <a:rPr kumimoji="0" lang="pt-BR" alt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é</a:t>
                      </a:r>
                      <a:r>
                        <a:rPr kumimoji="0" lang="en-US" altLang="en-US" sz="1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tica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Ensembles: </a:t>
                      </a:r>
                      <a:r>
                        <a:rPr kumimoji="0" lang="en-US" altLang="en-US" sz="1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TreeNet</a:t>
                      </a:r>
                      <a:r>
                        <a:rPr kumimoji="0" lang="en-US" alt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, </a:t>
                      </a:r>
                      <a:r>
                        <a:rPr kumimoji="0" lang="en-US" alt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boosting</a:t>
                      </a:r>
                      <a:r>
                        <a:rPr kumimoji="0" lang="en-US" alt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, …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</a:tr>
              <a:tr h="3418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Classificaç</a:t>
                      </a:r>
                      <a:r>
                        <a:rPr kumimoji="0" lang="pt-BR" altLang="en-US" sz="1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ão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Limitada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Boa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Boa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Boa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Melhor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Melhor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Melhor</a:t>
                      </a:r>
                      <a:r>
                        <a:rPr kumimoji="0" lang="en-US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 </a:t>
                      </a:r>
                      <a:r>
                        <a:rPr kumimoji="0" lang="en-US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ainda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</a:tr>
              <a:tr h="3654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Estimativa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Limitada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N</a:t>
                      </a:r>
                      <a:r>
                        <a:rPr kumimoji="0" lang="pt-BR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ão</a:t>
                      </a:r>
                      <a:r>
                        <a:rPr kumimoji="0" lang="pt-BR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 tão </a:t>
                      </a:r>
                      <a:r>
                        <a:rPr kumimoji="0" lang="en-US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boa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Ruim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Good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Melhor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Melhor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Melhor</a:t>
                      </a:r>
                      <a:r>
                        <a:rPr kumimoji="0" lang="en-US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 </a:t>
                      </a:r>
                      <a:r>
                        <a:rPr kumimoji="0" lang="en-US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ainda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</a:tr>
              <a:tr h="3418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Velocidade</a:t>
                      </a: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 de </a:t>
                      </a:r>
                      <a:r>
                        <a:rPr kumimoji="0" lang="en-US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treino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R</a:t>
                      </a:r>
                      <a:r>
                        <a:rPr kumimoji="0" lang="pt-BR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ápida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R</a:t>
                      </a:r>
                      <a:r>
                        <a:rPr kumimoji="0" lang="pt-BR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ápida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R</a:t>
                      </a:r>
                      <a:r>
                        <a:rPr kumimoji="0" lang="pt-BR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ápida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R</a:t>
                      </a:r>
                      <a:r>
                        <a:rPr kumimoji="0" lang="pt-BR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ápida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Lenta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Lenta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Lenta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</a:tr>
              <a:tr h="3418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Velocidade</a:t>
                      </a:r>
                      <a:r>
                        <a:rPr kumimoji="0" lang="en-US" alt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 de </a:t>
                      </a:r>
                      <a:r>
                        <a:rPr kumimoji="0" lang="en-US" altLang="en-US" sz="1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lançamento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R</a:t>
                      </a:r>
                      <a:r>
                        <a:rPr kumimoji="0" lang="pt-BR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ápida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R</a:t>
                      </a:r>
                      <a:r>
                        <a:rPr kumimoji="0" lang="pt-BR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ápida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R</a:t>
                      </a:r>
                      <a:r>
                        <a:rPr kumimoji="0" lang="pt-BR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ápida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R</a:t>
                      </a:r>
                      <a:r>
                        <a:rPr kumimoji="0" lang="pt-BR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ápida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- R</a:t>
                      </a:r>
                      <a:r>
                        <a:rPr kumimoji="0" lang="pt-BR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ápida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R</a:t>
                      </a:r>
                      <a:r>
                        <a:rPr kumimoji="0" lang="pt-BR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ápida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- R</a:t>
                      </a:r>
                      <a:r>
                        <a:rPr kumimoji="0" lang="pt-BR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ápida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</a:tr>
              <a:tr h="3418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Facilidade</a:t>
                      </a:r>
                      <a:r>
                        <a:rPr kumimoji="0" lang="en-US" alt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 para </a:t>
                      </a:r>
                      <a:r>
                        <a:rPr kumimoji="0" lang="en-US" altLang="en-US" sz="1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entender</a:t>
                      </a:r>
                      <a:r>
                        <a:rPr kumimoji="0" lang="en-US" alt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 o </a:t>
                      </a:r>
                      <a:r>
                        <a:rPr kumimoji="0" lang="en-US" altLang="en-US" sz="1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modelo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Boa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Boa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Limitada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N</a:t>
                      </a:r>
                      <a:r>
                        <a:rPr kumimoji="0" lang="pt-BR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ão</a:t>
                      </a:r>
                      <a:r>
                        <a:rPr kumimoji="0" lang="pt-BR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 tão boa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Ruim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Ruim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Pior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</a:tr>
              <a:tr h="3418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Modelagem</a:t>
                      </a:r>
                      <a:r>
                        <a:rPr kumimoji="0" lang="en-US" alt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 </a:t>
                      </a:r>
                      <a:r>
                        <a:rPr kumimoji="0" lang="en-US" altLang="en-US" sz="1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autom</a:t>
                      </a:r>
                      <a:r>
                        <a:rPr kumimoji="0" lang="pt-BR" alt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ática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N</a:t>
                      </a:r>
                      <a:r>
                        <a:rPr kumimoji="0" lang="pt-BR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ão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Sim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Sim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Sim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Sim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Sim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Sim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</a:tr>
              <a:tr h="4430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Funç</a:t>
                      </a:r>
                      <a:r>
                        <a:rPr kumimoji="0" lang="pt-BR" altLang="en-US" sz="1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ão</a:t>
                      </a:r>
                      <a:r>
                        <a:rPr kumimoji="0" lang="pt-BR" alt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 de </a:t>
                      </a:r>
                      <a:r>
                        <a:rPr kumimoji="0" lang="en-US" altLang="en-US" sz="1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sel</a:t>
                      </a:r>
                      <a:r>
                        <a:rPr kumimoji="0" lang="pt-BR" altLang="en-US" sz="1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eção</a:t>
                      </a:r>
                      <a:r>
                        <a:rPr kumimoji="0" lang="pt-BR" alt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 de variável (incorporada)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N</a:t>
                      </a:r>
                      <a:r>
                        <a:rPr kumimoji="0" lang="pt-BR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ã</a:t>
                      </a:r>
                      <a:r>
                        <a:rPr kumimoji="0" lang="en-US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o; n</a:t>
                      </a:r>
                      <a:r>
                        <a:rPr kumimoji="0" lang="pt-BR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ão</a:t>
                      </a:r>
                      <a:r>
                        <a:rPr kumimoji="0" lang="pt-BR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 é necessária para </a:t>
                      </a:r>
                      <a:r>
                        <a:rPr kumimoji="0" lang="en-US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RFM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/>
                      </a:r>
                      <a:br>
                        <a:rPr kumimoji="0" lang="en-US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</a:br>
                      <a:r>
                        <a:rPr kumimoji="0" lang="en-US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Sim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Efetivamente</a:t>
                      </a:r>
                      <a:r>
                        <a:rPr kumimoji="0" lang="en-US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, </a:t>
                      </a:r>
                      <a:r>
                        <a:rPr kumimoji="0" lang="en-US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sim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/>
                      </a:r>
                      <a:br>
                        <a:rPr kumimoji="0" lang="en-US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</a:br>
                      <a:r>
                        <a:rPr kumimoji="0" lang="en-US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N</a:t>
                      </a:r>
                      <a:r>
                        <a:rPr kumimoji="0" lang="pt-BR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ão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N</a:t>
                      </a:r>
                      <a:r>
                        <a:rPr kumimoji="0" lang="pt-BR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ã</a:t>
                      </a:r>
                      <a:r>
                        <a:rPr kumimoji="0" lang="en-US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o, e </a:t>
                      </a:r>
                      <a:r>
                        <a:rPr kumimoji="0" lang="en-US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precisa</a:t>
                      </a:r>
                      <a:r>
                        <a:rPr kumimoji="0" lang="en-US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 disso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Pouca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Às vezes</a:t>
                      </a:r>
                      <a:r>
                        <a:rPr kumimoji="0" lang="en-US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; </a:t>
                      </a:r>
                      <a:r>
                        <a:rPr kumimoji="0" lang="en-US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TreeNet</a:t>
                      </a:r>
                      <a:r>
                        <a:rPr kumimoji="0" lang="en-US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: </a:t>
                      </a:r>
                      <a:r>
                        <a:rPr kumimoji="0" lang="en-US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sim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</a:tr>
              <a:tr h="4430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Requer</a:t>
                      </a:r>
                      <a:r>
                        <a:rPr kumimoji="0" lang="en-US" alt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 </a:t>
                      </a:r>
                      <a:r>
                        <a:rPr kumimoji="0" lang="en-US" altLang="en-US" sz="1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supervis</a:t>
                      </a:r>
                      <a:r>
                        <a:rPr kumimoji="0" lang="pt-BR" altLang="en-US" sz="1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ão</a:t>
                      </a:r>
                      <a:r>
                        <a:rPr kumimoji="0" lang="pt-BR" alt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 humana e </a:t>
                      </a:r>
                      <a:r>
                        <a:rPr kumimoji="0" lang="en-US" altLang="en-US" sz="1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especializaç</a:t>
                      </a:r>
                      <a:r>
                        <a:rPr kumimoji="0" lang="pt-BR" altLang="en-US" sz="1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ão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Pouca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M</a:t>
                      </a:r>
                      <a:r>
                        <a:rPr kumimoji="0" lang="pt-B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édio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Pouca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M</a:t>
                      </a:r>
                      <a:r>
                        <a:rPr kumimoji="0" lang="pt-BR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édio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Muita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Muita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Muita</a:t>
                      </a:r>
                      <a:endParaRPr kumimoji="0" lang="en-US" alt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5" marB="45725" horzOverflow="overflow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80</a:t>
            </a:fld>
            <a:endParaRPr lang="pt-BR" dirty="0"/>
          </a:p>
        </p:txBody>
      </p:sp>
      <p:sp>
        <p:nvSpPr>
          <p:cNvPr id="6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878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742950"/>
            <a:ext cx="7772400" cy="590398"/>
          </a:xfrm>
        </p:spPr>
        <p:txBody>
          <a:bodyPr>
            <a:noAutofit/>
          </a:bodyPr>
          <a:lstStyle/>
          <a:p>
            <a:r>
              <a:rPr lang="pt-BR" altLang="pt-BR" sz="3500" b="1" dirty="0" smtClean="0">
                <a:solidFill>
                  <a:schemeClr val="accent3"/>
                </a:solidFill>
                <a:latin typeface="Tw Cen MT Condensed Extra Bold" charset="0"/>
                <a:ea typeface="Tw Cen MT Condensed Extra Bold" charset="0"/>
                <a:cs typeface="Tw Cen MT Condensed Extra Bold" charset="0"/>
              </a:rPr>
              <a:t>MÓDULO 3: RESUMO</a:t>
            </a:r>
            <a:endParaRPr lang="en-US" altLang="pt-BR" sz="3500" b="1" i="0" dirty="0">
              <a:solidFill>
                <a:schemeClr val="accent3"/>
              </a:solidFill>
              <a:latin typeface="Tw Cen MT Condensed Extra Bold" charset="0"/>
              <a:ea typeface="Tw Cen MT Condensed Extra Bold" charset="0"/>
              <a:cs typeface="Tw Cen MT Condensed Extra Bold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4781550"/>
            <a:ext cx="9144000" cy="3706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atin typeface="Tw Cen MT" panose="020B0602020104020603" pitchFamily="34" charset="0"/>
                <a:ea typeface="Adobe Fangsong Std R" pitchFamily="18" charset="-128"/>
              </a:rPr>
              <a:t>Prediction Impact, Inc. | © 2017 Todos os Direitos Reservados.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4857750"/>
            <a:ext cx="2133600" cy="273844"/>
          </a:xfrm>
        </p:spPr>
        <p:txBody>
          <a:bodyPr/>
          <a:lstStyle/>
          <a:p>
            <a:fld id="{1C50E3D8-4F71-439C-86E0-02F2949D4E0B}" type="slidenum">
              <a:rPr lang="pt-BR" smtClean="0"/>
              <a:pPr/>
              <a:t>81</a:t>
            </a:fld>
            <a:endParaRPr lang="pt-BR" dirty="0"/>
          </a:p>
        </p:txBody>
      </p:sp>
      <p:pic>
        <p:nvPicPr>
          <p:cNvPr id="10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3" t="21158" r="37865" b="67491"/>
          <a:stretch/>
        </p:blipFill>
        <p:spPr>
          <a:xfrm>
            <a:off x="2743200" y="54875"/>
            <a:ext cx="3545255" cy="84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86400" y="1364724"/>
            <a:ext cx="365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rbel" charset="0"/>
                <a:ea typeface="Corbel" charset="0"/>
                <a:cs typeface="Corbel" charset="0"/>
              </a:rPr>
              <a:t>1. </a:t>
            </a:r>
            <a:r>
              <a:rPr lang="pt-BR" sz="1600" dirty="0" smtClean="0">
                <a:latin typeface="Corbel" charset="0"/>
                <a:ea typeface="Corbel" charset="0"/>
                <a:cs typeface="Corbel" charset="0"/>
              </a:rPr>
              <a:t>Modelos preditivos variam muito uns dos outros</a:t>
            </a:r>
            <a:br>
              <a:rPr lang="pt-BR" sz="1600" dirty="0" smtClean="0">
                <a:latin typeface="Corbel" charset="0"/>
                <a:ea typeface="Corbel" charset="0"/>
                <a:cs typeface="Corbel" charset="0"/>
              </a:rPr>
            </a:br>
            <a:r>
              <a:rPr lang="pt-BR" sz="1600" dirty="0" smtClean="0">
                <a:latin typeface="Corbel" charset="0"/>
                <a:ea typeface="Corbel" charset="0"/>
                <a:cs typeface="Corbel" charset="0"/>
              </a:rPr>
              <a:t>2. Nenhum método é melhor: compare sempre</a:t>
            </a:r>
            <a:br>
              <a:rPr lang="pt-BR" sz="1600" dirty="0" smtClean="0">
                <a:latin typeface="Corbel" charset="0"/>
                <a:ea typeface="Corbel" charset="0"/>
                <a:cs typeface="Corbel" charset="0"/>
              </a:rPr>
            </a:br>
            <a:r>
              <a:rPr lang="pt-BR" sz="1600" dirty="0" smtClean="0">
                <a:latin typeface="Corbel" charset="0"/>
                <a:ea typeface="Corbel" charset="0"/>
                <a:cs typeface="Corbel" charset="0"/>
              </a:rPr>
              <a:t>3. Árvores de decisão são transparentes</a:t>
            </a:r>
            <a:br>
              <a:rPr lang="pt-BR" sz="1600" dirty="0" smtClean="0">
                <a:latin typeface="Corbel" charset="0"/>
                <a:ea typeface="Corbel" charset="0"/>
                <a:cs typeface="Corbel" charset="0"/>
              </a:rPr>
            </a:br>
            <a:r>
              <a:rPr lang="en-US" sz="1600" dirty="0" smtClean="0">
                <a:latin typeface="Corbel" charset="0"/>
                <a:ea typeface="Corbel" charset="0"/>
                <a:cs typeface="Corbel" charset="0"/>
              </a:rPr>
              <a:t>4. </a:t>
            </a:r>
            <a:r>
              <a:rPr lang="pt-BR" sz="1600" dirty="0" smtClean="0">
                <a:latin typeface="Corbel" charset="0"/>
                <a:ea typeface="Corbel" charset="0"/>
                <a:cs typeface="Corbel" charset="0"/>
              </a:rPr>
              <a:t>Modelos mais complexos são opacos</a:t>
            </a:r>
            <a:br>
              <a:rPr lang="pt-BR" sz="1600" dirty="0" smtClean="0">
                <a:latin typeface="Corbel" charset="0"/>
                <a:ea typeface="Corbel" charset="0"/>
                <a:cs typeface="Corbel" charset="0"/>
              </a:rPr>
            </a:br>
            <a:endParaRPr lang="pt-BR" sz="1600" dirty="0" smtClean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0" y="3276421"/>
            <a:ext cx="32004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rbel" charset="0"/>
                <a:ea typeface="Corbel" charset="0"/>
                <a:cs typeface="Corbel" charset="0"/>
              </a:rPr>
              <a:t>Eric Siegel, Ph.D.</a:t>
            </a:r>
            <a:br>
              <a:rPr lang="en-US" b="1" dirty="0" smtClean="0">
                <a:latin typeface="Corbel" charset="0"/>
                <a:ea typeface="Corbel" charset="0"/>
                <a:cs typeface="Corbel" charset="0"/>
              </a:rPr>
            </a:b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Prediction Impact, Inc.</a:t>
            </a:r>
            <a:b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eric@predictionimpact.com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/>
            </a:r>
            <a:b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+1 (415) 683-1146</a:t>
            </a:r>
          </a:p>
        </p:txBody>
      </p:sp>
      <p:sp>
        <p:nvSpPr>
          <p:cNvPr id="9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461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781550"/>
            <a:ext cx="9144000" cy="3706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atin typeface="Tw Cen MT" panose="020B0602020104020603" pitchFamily="34" charset="0"/>
                <a:ea typeface="Adobe Fangsong Std R" pitchFamily="18" charset="-128"/>
              </a:rPr>
              <a:t>Prediction Impact, Inc. | © 2017 Todos os Direitos Reservados.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4857750"/>
            <a:ext cx="2133600" cy="273844"/>
          </a:xfrm>
        </p:spPr>
        <p:txBody>
          <a:bodyPr/>
          <a:lstStyle/>
          <a:p>
            <a:fld id="{1C50E3D8-4F71-439C-86E0-02F2949D4E0B}" type="slidenum">
              <a:rPr lang="pt-BR" smtClean="0"/>
              <a:pPr/>
              <a:t>82</a:t>
            </a:fld>
            <a:endParaRPr lang="pt-BR" dirty="0"/>
          </a:p>
        </p:txBody>
      </p:sp>
      <p:pic>
        <p:nvPicPr>
          <p:cNvPr id="10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3" t="21158" r="37865" b="67491"/>
          <a:stretch/>
        </p:blipFill>
        <p:spPr>
          <a:xfrm>
            <a:off x="2743200" y="54875"/>
            <a:ext cx="3545255" cy="84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86400" y="1287036"/>
            <a:ext cx="365760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Corbel" charset="0"/>
                <a:ea typeface="Corbel" charset="0"/>
                <a:cs typeface="Corbel" charset="0"/>
              </a:rPr>
              <a:t>1. </a:t>
            </a:r>
            <a:r>
              <a:rPr lang="pt-BR" sz="1700" dirty="0" smtClean="0">
                <a:latin typeface="Corbel" charset="0"/>
                <a:ea typeface="Corbel" charset="0"/>
                <a:cs typeface="Corbel" charset="0"/>
              </a:rPr>
              <a:t>Gestão de Projetos</a:t>
            </a:r>
          </a:p>
          <a:p>
            <a:pPr marL="285750" indent="-285750">
              <a:buFont typeface="Arial" charset="0"/>
              <a:buChar char="•"/>
            </a:pPr>
            <a:r>
              <a:rPr lang="pt-BR" sz="1400" dirty="0" smtClean="0">
                <a:latin typeface="Corbel" charset="0"/>
                <a:ea typeface="Corbel" charset="0"/>
                <a:cs typeface="Corbel" charset="0"/>
              </a:rPr>
              <a:t>Modelo de Processo de Negócio</a:t>
            </a:r>
          </a:p>
          <a:p>
            <a:pPr marL="285750" indent="-285750">
              <a:buFont typeface="Arial" charset="0"/>
              <a:buChar char="•"/>
            </a:pPr>
            <a:r>
              <a:rPr lang="pt-BR" sz="1400" dirty="0" smtClean="0">
                <a:latin typeface="Corbel" charset="0"/>
                <a:ea typeface="Corbel" charset="0"/>
                <a:cs typeface="Corbel" charset="0"/>
              </a:rPr>
              <a:t>Lançamento</a:t>
            </a:r>
          </a:p>
          <a:p>
            <a:pPr marL="285750" indent="-285750">
              <a:buFont typeface="Arial" charset="0"/>
              <a:buChar char="•"/>
            </a:pPr>
            <a:r>
              <a:rPr lang="pt-BR" sz="1400" dirty="0" smtClean="0">
                <a:latin typeface="Corbel" charset="0"/>
                <a:ea typeface="Corbel" charset="0"/>
                <a:cs typeface="Corbel" charset="0"/>
              </a:rPr>
              <a:t>Softwares &amp; Desenvolvedores</a:t>
            </a:r>
          </a:p>
          <a:p>
            <a:r>
              <a:rPr lang="pt-BR" sz="1700" dirty="0" smtClean="0">
                <a:latin typeface="Corbel" charset="0"/>
                <a:ea typeface="Corbel" charset="0"/>
                <a:cs typeface="Corbel" charset="0"/>
              </a:rPr>
              <a:t>2. Aplicação Matadora: Seleção de   Conteúdo</a:t>
            </a:r>
            <a:br>
              <a:rPr lang="pt-BR" sz="1700" dirty="0" smtClean="0">
                <a:latin typeface="Corbel" charset="0"/>
                <a:ea typeface="Corbel" charset="0"/>
                <a:cs typeface="Corbel" charset="0"/>
              </a:rPr>
            </a:br>
            <a:r>
              <a:rPr lang="pt-BR" sz="1700" dirty="0" smtClean="0">
                <a:latin typeface="Corbel" charset="0"/>
                <a:ea typeface="Corbel" charset="0"/>
                <a:cs typeface="Corbel" charset="0"/>
              </a:rPr>
              <a:t>3. Estudo de Caso: Anúncios Online</a:t>
            </a:r>
          </a:p>
          <a:p>
            <a:r>
              <a:rPr lang="en-US" sz="1700" dirty="0" smtClean="0">
                <a:latin typeface="Corbel" charset="0"/>
                <a:ea typeface="Corbel" charset="0"/>
                <a:cs typeface="Corbel" charset="0"/>
              </a:rPr>
              <a:t>4. </a:t>
            </a:r>
            <a:r>
              <a:rPr lang="pt-BR" sz="1700" dirty="0" smtClean="0">
                <a:latin typeface="Corbel" charset="0"/>
                <a:ea typeface="Corbel" charset="0"/>
                <a:cs typeface="Corbel" charset="0"/>
              </a:rPr>
              <a:t>Resumo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43600" y="3276421"/>
            <a:ext cx="32004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rbel" charset="0"/>
                <a:ea typeface="Corbel" charset="0"/>
                <a:cs typeface="Corbel" charset="0"/>
              </a:rPr>
              <a:t>Eric Siegel, Ph.D.</a:t>
            </a:r>
            <a:br>
              <a:rPr lang="en-US" b="1" dirty="0" smtClean="0">
                <a:latin typeface="Corbel" charset="0"/>
                <a:ea typeface="Corbel" charset="0"/>
                <a:cs typeface="Corbel" charset="0"/>
              </a:rPr>
            </a:b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Prediction Impact, Inc.</a:t>
            </a:r>
            <a:b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eric@predictionimpact.com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/>
            </a:r>
            <a:b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+1 (415) 683-1146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4800" y="742950"/>
            <a:ext cx="8686800" cy="590398"/>
          </a:xfrm>
        </p:spPr>
        <p:txBody>
          <a:bodyPr>
            <a:noAutofit/>
          </a:bodyPr>
          <a:lstStyle/>
          <a:p>
            <a:r>
              <a:rPr lang="pt-BR" altLang="pt-BR" sz="3500" b="1" dirty="0" smtClean="0">
                <a:solidFill>
                  <a:schemeClr val="accent3"/>
                </a:solidFill>
                <a:latin typeface="Tw Cen MT Condensed Extra Bold" charset="0"/>
                <a:ea typeface="Tw Cen MT Condensed Extra Bold" charset="0"/>
                <a:cs typeface="Tw Cen MT Condensed Extra Bold" charset="0"/>
              </a:rPr>
              <a:t>MÓDULO 4: GESTÃO &amp; LANÇAMENTO</a:t>
            </a:r>
            <a:endParaRPr lang="en-US" altLang="pt-BR" sz="3500" b="1" i="0" dirty="0">
              <a:solidFill>
                <a:schemeClr val="accent3"/>
              </a:solidFill>
              <a:latin typeface="Tw Cen MT Condensed Extra Bold" charset="0"/>
              <a:ea typeface="Tw Cen MT Condensed Extra Bold" charset="0"/>
              <a:cs typeface="Tw Cen MT Condensed Extra Bold" charset="0"/>
            </a:endParaRPr>
          </a:p>
        </p:txBody>
      </p:sp>
      <p:sp>
        <p:nvSpPr>
          <p:cNvPr id="9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63179"/>
            <a:ext cx="8229600" cy="460771"/>
          </a:xfrm>
        </p:spPr>
        <p:txBody>
          <a:bodyPr/>
          <a:lstStyle/>
          <a:p>
            <a:r>
              <a:rPr lang="pt-BR" dirty="0" smtClean="0"/>
              <a:t>A “MÁ” NOTÍCIA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95351"/>
            <a:ext cx="8382000" cy="1295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r>
              <a:rPr lang="pt-BR" altLang="en-US" sz="2800" dirty="0" smtClean="0"/>
              <a:t>A análise preditiva é uma atividade de </a:t>
            </a:r>
            <a:r>
              <a:rPr lang="pt-BR" altLang="en-US" sz="2800" b="1" dirty="0" smtClean="0"/>
              <a:t>NEGÓCIO</a:t>
            </a:r>
            <a:r>
              <a:rPr lang="pt-BR" altLang="en-US" sz="2800" dirty="0" smtClean="0"/>
              <a:t>,</a:t>
            </a:r>
            <a:br>
              <a:rPr lang="pt-BR" altLang="en-US" sz="2800" dirty="0" smtClean="0"/>
            </a:br>
            <a:r>
              <a:rPr lang="pt-BR" altLang="en-US" sz="2800" dirty="0" smtClean="0"/>
              <a:t>e não uma atividade de </a:t>
            </a:r>
            <a:r>
              <a:rPr lang="pt-BR" altLang="en-US" sz="2800" b="1" dirty="0" smtClean="0"/>
              <a:t>TI.</a:t>
            </a:r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1800" dirty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83</a:t>
            </a:fld>
            <a:endParaRPr lang="pt-B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190750"/>
            <a:ext cx="2794000" cy="2323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9439" y="2343150"/>
            <a:ext cx="3027761" cy="2069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Left-Right Arrow 8"/>
          <p:cNvSpPr/>
          <p:nvPr/>
        </p:nvSpPr>
        <p:spPr>
          <a:xfrm>
            <a:off x="3556000" y="2952750"/>
            <a:ext cx="1320800" cy="4572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 rot="19863013">
            <a:off x="1307691" y="315599"/>
            <a:ext cx="762000" cy="4607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3"/>
                </a:solidFill>
                <a:latin typeface="Tw Cen MT Condensed Extra Bold" panose="020B0803020202020204" pitchFamily="34" charset="0"/>
                <a:ea typeface="+mj-ea"/>
                <a:cs typeface="+mj-cs"/>
              </a:defRPr>
            </a:lvl1pPr>
          </a:lstStyle>
          <a:p>
            <a:r>
              <a:rPr lang="pt-BR" dirty="0" smtClean="0"/>
              <a:t>BOA</a:t>
            </a:r>
            <a:endParaRPr lang="pt-B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14400" y="971550"/>
            <a:ext cx="609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325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63179"/>
            <a:ext cx="8229600" cy="460771"/>
          </a:xfrm>
        </p:spPr>
        <p:txBody>
          <a:bodyPr/>
          <a:lstStyle/>
          <a:p>
            <a:r>
              <a:rPr lang="pt-BR" dirty="0" smtClean="0"/>
              <a:t>A ATIVIDADE DE “BUSINESS MINING”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819150"/>
            <a:ext cx="8686800" cy="324207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altLang="en-US" sz="2000" dirty="0"/>
          </a:p>
          <a:p>
            <a:pPr marL="457200" indent="-457200">
              <a:lnSpc>
                <a:spcPct val="80000"/>
              </a:lnSpc>
              <a:buFont typeface="Arial" charset="0"/>
              <a:buChar char="•"/>
            </a:pPr>
            <a:r>
              <a:rPr lang="pt-BR" altLang="en-US" sz="2400" dirty="0" smtClean="0"/>
              <a:t>É um processo colaborativo</a:t>
            </a:r>
          </a:p>
          <a:p>
            <a:pPr marL="457200" indent="-457200">
              <a:lnSpc>
                <a:spcPct val="80000"/>
              </a:lnSpc>
              <a:buFont typeface="Arial" charset="0"/>
              <a:buChar char="•"/>
            </a:pPr>
            <a:r>
              <a:rPr lang="pt-BR" altLang="en-US" sz="2400" dirty="0" smtClean="0"/>
              <a:t>Orientado por necessidade de negócio e conhecimento em marketing</a:t>
            </a:r>
          </a:p>
          <a:p>
            <a:pPr marL="457200" indent="-457200">
              <a:lnSpc>
                <a:spcPct val="80000"/>
              </a:lnSpc>
              <a:buFont typeface="Arial" charset="0"/>
              <a:buChar char="•"/>
            </a:pPr>
            <a:r>
              <a:rPr lang="pt-BR" altLang="en-US" sz="2400" dirty="0" smtClean="0"/>
              <a:t>É necessário garantir resultados práticos para</a:t>
            </a:r>
          </a:p>
          <a:p>
            <a:pPr marL="914400" lvl="1" indent="-457200">
              <a:lnSpc>
                <a:spcPct val="80000"/>
              </a:lnSpc>
              <a:buFont typeface="Courier New" charset="0"/>
              <a:buChar char="o"/>
            </a:pPr>
            <a:r>
              <a:rPr lang="pt-BR" altLang="en-US" sz="2000" dirty="0" smtClean="0"/>
              <a:t>funcionar dentro da realidade do seu negócio</a:t>
            </a:r>
          </a:p>
          <a:p>
            <a:pPr marL="914400" lvl="1" indent="-457200">
              <a:lnSpc>
                <a:spcPct val="80000"/>
              </a:lnSpc>
              <a:buFont typeface="Courier New" charset="0"/>
              <a:buChar char="o"/>
            </a:pPr>
            <a:r>
              <a:rPr lang="pt-BR" altLang="en-US" sz="2000" dirty="0" smtClean="0"/>
              <a:t>causar o maior impacto possível em seu modelo de negócios</a:t>
            </a:r>
          </a:p>
          <a:p>
            <a:pPr>
              <a:lnSpc>
                <a:spcPct val="80000"/>
              </a:lnSpc>
            </a:pPr>
            <a:endParaRPr lang="pt-BR" altLang="en-US" sz="2800" b="1" dirty="0" smtClean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1800" dirty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84</a:t>
            </a:fld>
            <a:endParaRPr lang="pt-B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b="17158"/>
          <a:stretch/>
        </p:blipFill>
        <p:spPr>
          <a:xfrm>
            <a:off x="3187699" y="3105150"/>
            <a:ext cx="2420927" cy="1577485"/>
          </a:xfrm>
          <a:prstGeom prst="rect">
            <a:avLst/>
          </a:prstGeom>
        </p:spPr>
      </p:pic>
      <p:sp>
        <p:nvSpPr>
          <p:cNvPr id="8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38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63179"/>
            <a:ext cx="8229600" cy="460771"/>
          </a:xfrm>
        </p:spPr>
        <p:txBody>
          <a:bodyPr/>
          <a:lstStyle/>
          <a:p>
            <a:r>
              <a:rPr lang="pt-BR" dirty="0" smtClean="0"/>
              <a:t>POR QUE COLABORAR DE FORMA ESTREITA?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95350"/>
            <a:ext cx="8686800" cy="990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r>
              <a:rPr lang="pt-BR" altLang="en-US" sz="2400" dirty="0" smtClean="0"/>
              <a:t>Muitos comportamentos dos clientes podem ser previstos analiticamente</a:t>
            </a:r>
          </a:p>
          <a:p>
            <a:pPr>
              <a:lnSpc>
                <a:spcPct val="80000"/>
              </a:lnSpc>
            </a:pPr>
            <a:endParaRPr lang="pt-BR" altLang="en-US" sz="2800" b="1" dirty="0" smtClean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1800" dirty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85</a:t>
            </a:fld>
            <a:endParaRPr lang="pt-BR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3867150"/>
            <a:ext cx="7665334" cy="990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altLang="en-US" sz="2000" dirty="0" smtClean="0"/>
          </a:p>
          <a:p>
            <a:pPr>
              <a:lnSpc>
                <a:spcPct val="80000"/>
              </a:lnSpc>
            </a:pPr>
            <a:r>
              <a:rPr lang="pt-BR" altLang="en-US" sz="2400" dirty="0" smtClean="0"/>
              <a:t>Há diversas possibilidades de metas de previsão para seu negócio que podem ser postas em prática</a:t>
            </a:r>
          </a:p>
          <a:p>
            <a:pPr>
              <a:lnSpc>
                <a:spcPct val="80000"/>
              </a:lnSpc>
            </a:pPr>
            <a:endParaRPr lang="pt-BR" altLang="en-US" sz="2800" b="1" dirty="0" smtClean="0"/>
          </a:p>
          <a:p>
            <a:pPr>
              <a:lnSpc>
                <a:spcPct val="80000"/>
              </a:lnSpc>
            </a:pPr>
            <a:endParaRPr lang="en-US" altLang="en-US" sz="2000" dirty="0" smtClean="0"/>
          </a:p>
          <a:p>
            <a:pPr>
              <a:lnSpc>
                <a:spcPct val="80000"/>
              </a:lnSpc>
            </a:pPr>
            <a:endParaRPr lang="en-US" altLang="en-US" sz="1800" dirty="0" smtClean="0"/>
          </a:p>
          <a:p>
            <a:endParaRPr lang="pt-BR" dirty="0"/>
          </a:p>
        </p:txBody>
      </p:sp>
      <p:grpSp>
        <p:nvGrpSpPr>
          <p:cNvPr id="13" name="Group 12"/>
          <p:cNvGrpSpPr/>
          <p:nvPr/>
        </p:nvGrpSpPr>
        <p:grpSpPr>
          <a:xfrm>
            <a:off x="1971303" y="1885949"/>
            <a:ext cx="4734297" cy="1981201"/>
            <a:chOff x="1371600" y="1695450"/>
            <a:chExt cx="4734297" cy="1981201"/>
          </a:xfrm>
        </p:grpSpPr>
        <p:sp>
          <p:nvSpPr>
            <p:cNvPr id="8" name="Oval 7"/>
            <p:cNvSpPr/>
            <p:nvPr/>
          </p:nvSpPr>
          <p:spPr>
            <a:xfrm>
              <a:off x="1371600" y="1695450"/>
              <a:ext cx="1295400" cy="1295400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371600" y="2381251"/>
              <a:ext cx="1295400" cy="1295400"/>
            </a:xfrm>
            <a:prstGeom prst="ellipse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Up Arrow 10"/>
            <p:cNvSpPr/>
            <p:nvPr/>
          </p:nvSpPr>
          <p:spPr>
            <a:xfrm rot="16200000">
              <a:off x="3981452" y="761998"/>
              <a:ext cx="190497" cy="3886201"/>
            </a:xfrm>
            <a:prstGeom prst="up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spaço Reservado para Conteúdo 2"/>
            <p:cNvSpPr txBox="1">
              <a:spLocks/>
            </p:cNvSpPr>
            <p:nvPr/>
          </p:nvSpPr>
          <p:spPr>
            <a:xfrm>
              <a:off x="2895600" y="1962150"/>
              <a:ext cx="3210297" cy="137040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Corbel" panose="020B0503020204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Tx/>
                <a:buNone/>
                <a:defRPr sz="2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Corbel" panose="020B0503020204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Tx/>
                <a:buNone/>
                <a:defRPr sz="2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Corbel" panose="020B0503020204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Tx/>
                <a:buNone/>
                <a:defRPr sz="20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Corbel" panose="020B0503020204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Tx/>
                <a:buNone/>
                <a:defRPr sz="20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Corbel" panose="020B0503020204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endParaRPr lang="en-US" altLang="en-US" sz="2000" dirty="0" smtClean="0"/>
            </a:p>
            <a:p>
              <a:pPr algn="ctr">
                <a:lnSpc>
                  <a:spcPct val="80000"/>
                </a:lnSpc>
              </a:pPr>
              <a:r>
                <a:rPr lang="pt-BR" altLang="en-US" sz="2400" dirty="0" smtClean="0"/>
                <a:t>Metas de previsão</a:t>
              </a:r>
              <a:br>
                <a:rPr lang="pt-BR" altLang="en-US" sz="2400" dirty="0" smtClean="0"/>
              </a:br>
              <a:r>
                <a:rPr lang="pt-BR" altLang="en-US" sz="2400" dirty="0" smtClean="0"/>
                <a:t/>
              </a:r>
              <a:br>
                <a:rPr lang="pt-BR" altLang="en-US" sz="2400" dirty="0" smtClean="0"/>
              </a:br>
              <a:r>
                <a:rPr lang="pt-BR" altLang="en-US" sz="2400" dirty="0" smtClean="0"/>
                <a:t>viáveis</a:t>
              </a:r>
            </a:p>
            <a:p>
              <a:pPr>
                <a:lnSpc>
                  <a:spcPct val="80000"/>
                </a:lnSpc>
              </a:pPr>
              <a:endParaRPr lang="pt-BR" altLang="en-US" sz="2800" b="1" dirty="0" smtClean="0"/>
            </a:p>
            <a:p>
              <a:pPr>
                <a:lnSpc>
                  <a:spcPct val="80000"/>
                </a:lnSpc>
              </a:pPr>
              <a:endParaRPr lang="en-US" altLang="en-US" sz="2000" dirty="0" smtClean="0"/>
            </a:p>
            <a:p>
              <a:pPr>
                <a:lnSpc>
                  <a:spcPct val="80000"/>
                </a:lnSpc>
              </a:pPr>
              <a:endParaRPr lang="en-US" altLang="en-US" sz="1800" dirty="0" smtClean="0"/>
            </a:p>
            <a:p>
              <a:endParaRPr lang="pt-BR" dirty="0"/>
            </a:p>
          </p:txBody>
        </p:sp>
      </p:grpSp>
      <p:sp>
        <p:nvSpPr>
          <p:cNvPr id="15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715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460771"/>
          </a:xfrm>
        </p:spPr>
        <p:txBody>
          <a:bodyPr/>
          <a:lstStyle/>
          <a:p>
            <a:r>
              <a:rPr lang="pt-BR" dirty="0" smtClean="0"/>
              <a:t>CRISP-DM (</a:t>
            </a:r>
            <a:r>
              <a:rPr lang="pt-BR" sz="2400" dirty="0" smtClean="0"/>
              <a:t>P</a:t>
            </a:r>
            <a:r>
              <a:rPr lang="pt-BR" sz="2400" b="0" dirty="0" smtClean="0"/>
              <a:t>rocesso </a:t>
            </a:r>
            <a:r>
              <a:rPr lang="pt-BR" sz="2400" b="0" dirty="0" err="1"/>
              <a:t>Intersetorial</a:t>
            </a:r>
            <a:r>
              <a:rPr lang="pt-BR" sz="2400" b="0" dirty="0"/>
              <a:t> Padrão de Data </a:t>
            </a:r>
            <a:r>
              <a:rPr lang="pt-BR" sz="2400" b="0" dirty="0" smtClean="0"/>
              <a:t>Mining - EUA</a:t>
            </a:r>
            <a:r>
              <a:rPr lang="pt-BR" b="0" dirty="0" smtClean="0"/>
              <a:t>)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86</a:t>
            </a:fld>
            <a:endParaRPr lang="pt-B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895351"/>
            <a:ext cx="5441794" cy="3809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95600" y="1484159"/>
            <a:ext cx="990600" cy="3864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bg1"/>
                </a:solidFill>
              </a:rPr>
              <a:t>Entendimento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br>
              <a:rPr lang="en-US" sz="1000" b="1" dirty="0" smtClean="0">
                <a:solidFill>
                  <a:schemeClr val="bg1"/>
                </a:solidFill>
              </a:rPr>
            </a:br>
            <a:r>
              <a:rPr lang="en-US" sz="1000" b="1" dirty="0" smtClean="0">
                <a:solidFill>
                  <a:schemeClr val="bg1"/>
                </a:solidFill>
              </a:rPr>
              <a:t>do </a:t>
            </a:r>
            <a:r>
              <a:rPr lang="en-US" sz="1000" b="1" dirty="0" err="1" smtClean="0">
                <a:solidFill>
                  <a:schemeClr val="bg1"/>
                </a:solidFill>
              </a:rPr>
              <a:t>neg</a:t>
            </a:r>
            <a:r>
              <a:rPr lang="pt-BR" sz="1000" b="1" dirty="0" smtClean="0">
                <a:solidFill>
                  <a:schemeClr val="bg1"/>
                </a:solidFill>
              </a:rPr>
              <a:t>ócio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1484159"/>
            <a:ext cx="990600" cy="3864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bg1"/>
                </a:solidFill>
              </a:rPr>
              <a:t>Entendimento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br>
              <a:rPr lang="en-US" sz="1000" b="1" dirty="0" smtClean="0">
                <a:solidFill>
                  <a:schemeClr val="bg1"/>
                </a:solidFill>
              </a:rPr>
            </a:br>
            <a:r>
              <a:rPr lang="en-US" sz="1000" b="1" dirty="0" smtClean="0">
                <a:solidFill>
                  <a:schemeClr val="bg1"/>
                </a:solidFill>
              </a:rPr>
              <a:t>dos </a:t>
            </a:r>
            <a:r>
              <a:rPr lang="pt-BR" sz="1000" b="1" dirty="0" smtClean="0">
                <a:solidFill>
                  <a:schemeClr val="bg1"/>
                </a:solidFill>
              </a:rPr>
              <a:t>dados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2146567"/>
            <a:ext cx="9906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bg1"/>
                </a:solidFill>
              </a:rPr>
              <a:t>Preparaç</a:t>
            </a:r>
            <a:r>
              <a:rPr lang="pt-BR" sz="1000" b="1" dirty="0" err="1" smtClean="0">
                <a:solidFill>
                  <a:schemeClr val="bg1"/>
                </a:solidFill>
              </a:rPr>
              <a:t>ão</a:t>
            </a:r>
            <a:r>
              <a:rPr lang="en-US" sz="1000" b="1" dirty="0" smtClean="0">
                <a:solidFill>
                  <a:schemeClr val="bg1"/>
                </a:solidFill>
              </a:rPr>
              <a:t/>
            </a:r>
            <a:br>
              <a:rPr lang="en-US" sz="1000" b="1" dirty="0" smtClean="0">
                <a:solidFill>
                  <a:schemeClr val="bg1"/>
                </a:solidFill>
              </a:rPr>
            </a:br>
            <a:r>
              <a:rPr lang="en-US" sz="1000" b="1" dirty="0" smtClean="0">
                <a:solidFill>
                  <a:schemeClr val="bg1"/>
                </a:solidFill>
              </a:rPr>
              <a:t>dos </a:t>
            </a:r>
            <a:r>
              <a:rPr lang="pt-BR" sz="1000" b="1" dirty="0" smtClean="0">
                <a:solidFill>
                  <a:schemeClr val="bg1"/>
                </a:solidFill>
              </a:rPr>
              <a:t>dados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2864118"/>
            <a:ext cx="9906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Modelagem</a:t>
            </a:r>
          </a:p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3867150"/>
            <a:ext cx="9906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Avaliação</a:t>
            </a:r>
          </a:p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9800" y="2588173"/>
            <a:ext cx="990600" cy="3864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Lançamento</a:t>
            </a:r>
          </a:p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2000"/>
                    </a14:imgEffect>
                    <a14:imgEffect>
                      <a14:colorTemperature colorTemp="6690"/>
                    </a14:imgEffect>
                    <a14:imgEffect>
                      <a14:saturation sat="264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756" r="6416"/>
          <a:stretch/>
        </p:blipFill>
        <p:spPr>
          <a:xfrm>
            <a:off x="3689194" y="2369466"/>
            <a:ext cx="1263806" cy="110401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86200" y="3365180"/>
            <a:ext cx="914400" cy="327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Dados</a:t>
            </a:r>
            <a:endParaRPr lang="en-US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225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FORMAS DE LANÇAR UM MODELO PREDITIVO</a:t>
            </a:r>
            <a:endParaRPr lang="pt-B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" y="971550"/>
            <a:ext cx="8915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charset="0"/>
              <a:buChar char="•"/>
            </a:pPr>
            <a:r>
              <a:rPr lang="en-US" altLang="en-US" sz="2600" dirty="0" err="1" smtClean="0"/>
              <a:t>Criar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pontuaç</a:t>
            </a:r>
            <a:r>
              <a:rPr lang="pt-BR" altLang="en-US" sz="2600" dirty="0" err="1" smtClean="0"/>
              <a:t>ões</a:t>
            </a:r>
            <a:r>
              <a:rPr lang="pt-BR" altLang="en-US" sz="2600" dirty="0" smtClean="0"/>
              <a:t> preditivas a partir de dados</a:t>
            </a:r>
            <a:r>
              <a:rPr lang="en-US" altLang="en-US" sz="2600" dirty="0"/>
              <a:t> </a:t>
            </a:r>
            <a:r>
              <a:rPr lang="en-US" altLang="en-US" sz="2000" dirty="0"/>
              <a:t>(</a:t>
            </a:r>
            <a:r>
              <a:rPr lang="en-US" altLang="en-US" sz="2000" dirty="0" err="1" smtClean="0"/>
              <a:t>lançamento</a:t>
            </a:r>
            <a:r>
              <a:rPr lang="en-US" altLang="en-US" sz="2000" dirty="0" smtClean="0"/>
              <a:t> offline)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z="2600" dirty="0" err="1" smtClean="0"/>
              <a:t>Exportaç</a:t>
            </a:r>
            <a:r>
              <a:rPr lang="pt-BR" altLang="en-US" sz="2600" dirty="0" err="1" smtClean="0"/>
              <a:t>ão</a:t>
            </a:r>
            <a:r>
              <a:rPr lang="en-US" altLang="en-US" sz="2600" dirty="0" smtClean="0"/>
              <a:t> do </a:t>
            </a:r>
            <a:r>
              <a:rPr lang="en-US" altLang="en-US" sz="2600" dirty="0" err="1" smtClean="0"/>
              <a:t>modelo</a:t>
            </a:r>
            <a:r>
              <a:rPr lang="en-US" altLang="en-US" sz="2600" dirty="0" smtClean="0"/>
              <a:t> – </a:t>
            </a:r>
            <a:r>
              <a:rPr lang="en-US" altLang="en-US" sz="2000" dirty="0"/>
              <a:t>(</a:t>
            </a:r>
            <a:r>
              <a:rPr lang="en-US" altLang="en-US" sz="2000" dirty="0" err="1"/>
              <a:t>lançamento</a:t>
            </a:r>
            <a:r>
              <a:rPr lang="en-US" altLang="en-US" sz="2000" dirty="0"/>
              <a:t> </a:t>
            </a:r>
            <a:r>
              <a:rPr lang="en-US" altLang="en-US" sz="2000" dirty="0" err="1" smtClean="0"/>
              <a:t>em</a:t>
            </a:r>
            <a:r>
              <a:rPr lang="en-US" altLang="en-US" sz="2000" dirty="0" smtClean="0"/>
              <a:t> tempo real)</a:t>
            </a:r>
            <a:endParaRPr lang="en-US" altLang="en-US" sz="2800" dirty="0"/>
          </a:p>
          <a:p>
            <a:pPr marL="914400" lvl="1" indent="-457200">
              <a:buFont typeface="Courier New" charset="0"/>
              <a:buChar char="o"/>
            </a:pP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Geraç</a:t>
            </a:r>
            <a:r>
              <a:rPr lang="pt-BR" altLang="en-US" sz="1800" dirty="0" err="1" smtClean="0"/>
              <a:t>ão</a:t>
            </a:r>
            <a:r>
              <a:rPr lang="pt-BR" altLang="en-US" sz="1800" dirty="0" smtClean="0"/>
              <a:t> de código</a:t>
            </a:r>
            <a:endParaRPr lang="en-US" altLang="en-US" sz="1800" dirty="0" smtClean="0"/>
          </a:p>
          <a:p>
            <a:pPr marL="914400" lvl="1" indent="-457200">
              <a:buFont typeface="Courier New" charset="0"/>
              <a:buChar char="o"/>
            </a:pPr>
            <a:r>
              <a:rPr lang="en-US" altLang="en-US" sz="1800" dirty="0" smtClean="0"/>
              <a:t> </a:t>
            </a:r>
            <a:r>
              <a:rPr lang="en-US" altLang="en-US" sz="1800" dirty="0" err="1"/>
              <a:t>Integraç</a:t>
            </a:r>
            <a:r>
              <a:rPr lang="pt-BR" altLang="en-US" sz="1800" dirty="0" err="1"/>
              <a:t>ão</a:t>
            </a:r>
            <a:r>
              <a:rPr lang="pt-BR" altLang="en-US" sz="1800" dirty="0"/>
              <a:t> </a:t>
            </a:r>
            <a:r>
              <a:rPr lang="en-US" altLang="en-US" sz="1800" dirty="0"/>
              <a:t>API com um m</a:t>
            </a:r>
            <a:r>
              <a:rPr lang="pt-BR" altLang="en-US" sz="1800" dirty="0"/>
              <a:t>ó</a:t>
            </a:r>
            <a:r>
              <a:rPr lang="en-US" altLang="en-US" sz="1800" dirty="0" err="1"/>
              <a:t>dulo</a:t>
            </a:r>
            <a:endParaRPr lang="en-US" altLang="en-US" sz="1800" dirty="0"/>
          </a:p>
          <a:p>
            <a:endParaRPr lang="en-US" altLang="en-US" sz="26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38350"/>
            <a:ext cx="240030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87</a:t>
            </a:fld>
            <a:endParaRPr lang="pt-BR" dirty="0"/>
          </a:p>
        </p:txBody>
      </p:sp>
      <p:sp>
        <p:nvSpPr>
          <p:cNvPr id="7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977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63179"/>
            <a:ext cx="8229600" cy="460771"/>
          </a:xfrm>
        </p:spPr>
        <p:txBody>
          <a:bodyPr/>
          <a:lstStyle/>
          <a:p>
            <a:r>
              <a:rPr lang="pt-BR" dirty="0" smtClean="0"/>
              <a:t>A EQUIPE DE UM PROJETO DE ANÁLISE PREDITIVA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158477"/>
            <a:ext cx="8686800" cy="324207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altLang="en-US" sz="2000" dirty="0"/>
          </a:p>
          <a:p>
            <a:pPr marL="457200" indent="-457200">
              <a:lnSpc>
                <a:spcPct val="80000"/>
              </a:lnSpc>
              <a:buFont typeface="Arial" charset="0"/>
              <a:buChar char="•"/>
            </a:pPr>
            <a:r>
              <a:rPr lang="pt-BR" altLang="en-US" sz="2400" dirty="0" smtClean="0"/>
              <a:t>Suporte de TI / Analista de Banco de Dados </a:t>
            </a:r>
            <a:r>
              <a:rPr lang="pt-BR" altLang="en-US" sz="1600" dirty="0" smtClean="0"/>
              <a:t>(demandas pouco intensivas)</a:t>
            </a:r>
          </a:p>
          <a:p>
            <a:pPr marL="457200" indent="-457200">
              <a:lnSpc>
                <a:spcPct val="80000"/>
              </a:lnSpc>
              <a:buFont typeface="Arial" charset="0"/>
              <a:buChar char="•"/>
            </a:pPr>
            <a:r>
              <a:rPr lang="pt-BR" altLang="en-US" sz="2400" dirty="0" smtClean="0"/>
              <a:t>Modeladores / Especialistas em </a:t>
            </a:r>
            <a:r>
              <a:rPr lang="pt-BR" altLang="en-US" sz="2400" i="1" dirty="0" err="1" smtClean="0"/>
              <a:t>Analytics</a:t>
            </a:r>
            <a:r>
              <a:rPr lang="pt-BR" altLang="en-US" sz="2400" dirty="0" smtClean="0"/>
              <a:t> / Estatísticos</a:t>
            </a:r>
          </a:p>
          <a:p>
            <a:pPr marL="457200" indent="-457200">
              <a:lnSpc>
                <a:spcPct val="80000"/>
              </a:lnSpc>
              <a:buFont typeface="Arial" charset="0"/>
              <a:buChar char="•"/>
            </a:pPr>
            <a:r>
              <a:rPr lang="pt-BR" altLang="en-US" sz="2400" dirty="0" smtClean="0"/>
              <a:t>Programadores de Banco de Dados</a:t>
            </a:r>
          </a:p>
          <a:p>
            <a:pPr marL="457200" indent="-457200">
              <a:lnSpc>
                <a:spcPct val="80000"/>
              </a:lnSpc>
              <a:buFont typeface="Arial" charset="0"/>
              <a:buChar char="•"/>
            </a:pPr>
            <a:r>
              <a:rPr lang="pt-BR" altLang="en-US" sz="2400" dirty="0" smtClean="0"/>
              <a:t>Gestores / Analistas de Negócios</a:t>
            </a:r>
          </a:p>
          <a:p>
            <a:pPr>
              <a:lnSpc>
                <a:spcPct val="80000"/>
              </a:lnSpc>
            </a:pPr>
            <a:r>
              <a:rPr lang="pt-BR" altLang="en-US" sz="2400" dirty="0" smtClean="0"/>
              <a:t/>
            </a:r>
            <a:br>
              <a:rPr lang="pt-BR" altLang="en-US" sz="2400" dirty="0" smtClean="0"/>
            </a:br>
            <a:endParaRPr lang="pt-BR" altLang="en-US" sz="2400" dirty="0"/>
          </a:p>
          <a:p>
            <a:pPr marL="457200" indent="-457200">
              <a:lnSpc>
                <a:spcPct val="80000"/>
              </a:lnSpc>
              <a:buFont typeface="Arial" charset="0"/>
              <a:buChar char="•"/>
            </a:pPr>
            <a:r>
              <a:rPr lang="pt-BR" altLang="en-US" sz="2400" dirty="0" smtClean="0"/>
              <a:t>Pelo menos 4 pessoas; pelo menos 25% do tempo, cada</a:t>
            </a:r>
          </a:p>
          <a:p>
            <a:pPr marL="457200" indent="-457200">
              <a:lnSpc>
                <a:spcPct val="80000"/>
              </a:lnSpc>
              <a:buFont typeface="Arial" charset="0"/>
              <a:buChar char="•"/>
            </a:pPr>
            <a:r>
              <a:rPr lang="pt-BR" altLang="en-US" sz="2400" dirty="0" smtClean="0"/>
              <a:t>Quem gerencia o projeto como um todo?</a:t>
            </a:r>
            <a:endParaRPr lang="pt-BR" altLang="en-US" sz="2800" dirty="0" smtClean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1800" dirty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88</a:t>
            </a:fld>
            <a:endParaRPr lang="pt-BR" dirty="0"/>
          </a:p>
        </p:txBody>
      </p:sp>
      <p:sp>
        <p:nvSpPr>
          <p:cNvPr id="6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961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PREDITIVA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13861"/>
              </p:ext>
            </p:extLst>
          </p:nvPr>
        </p:nvGraphicFramePr>
        <p:xfrm>
          <a:off x="4495800" y="1123950"/>
          <a:ext cx="39624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858082" y="1352550"/>
            <a:ext cx="1907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latin typeface="Corbel" panose="020B0503020204020204" pitchFamily="34" charset="0"/>
              </a:rPr>
              <a:t>PREDIÇÃO PARA </a:t>
            </a:r>
            <a:r>
              <a:rPr lang="pt-BR" sz="1400" b="1" dirty="0">
                <a:latin typeface="Corbel" panose="020B0503020204020204" pitchFamily="34" charset="0"/>
              </a:rPr>
              <a:t>CRM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6781800" y="1660327"/>
            <a:ext cx="16764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85800" y="1123950"/>
            <a:ext cx="2514518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An</a:t>
            </a:r>
            <a:r>
              <a:rPr lang="pt-BR" alt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álise</a:t>
            </a:r>
            <a:r>
              <a:rPr lang="pt-B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 preditiva</a:t>
            </a:r>
            <a:endParaRPr lang="en-US" altLang="en-US" sz="14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An</a:t>
            </a:r>
            <a:r>
              <a:rPr lang="pt-BR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álise</a:t>
            </a:r>
            <a:r>
              <a:rPr lang="pt-B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 de lançamento</a:t>
            </a: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Segmentaç</a:t>
            </a:r>
            <a:r>
              <a:rPr lang="pt-BR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ão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(</a:t>
            </a:r>
            <a:r>
              <a:rPr lang="en-US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exemplo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: RFM)</a:t>
            </a: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OLAP 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e BI</a:t>
            </a: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CRM 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e</a:t>
            </a: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warehouse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>
            <a:off x="762000" y="1506438"/>
            <a:ext cx="4800600" cy="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762000" y="2114550"/>
            <a:ext cx="4419600" cy="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762000" y="2800350"/>
            <a:ext cx="3962400" cy="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>
            <a:off x="762000" y="3409950"/>
            <a:ext cx="3581400" cy="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762000" y="4248150"/>
            <a:ext cx="3200400" cy="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19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084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3"/>
          <a:stretch/>
        </p:blipFill>
        <p:spPr>
          <a:xfrm>
            <a:off x="5141187" y="2100091"/>
            <a:ext cx="3716108" cy="266479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dirty="0" smtClean="0"/>
              <a:t>SOFTWARES DE MODELAGEM PREDITIVA</a:t>
            </a:r>
            <a:endParaRPr lang="pt-BR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923925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800" b="1" dirty="0" smtClean="0"/>
              <a:t>Suites e </a:t>
            </a:r>
            <a:r>
              <a:rPr lang="en-US" altLang="en-US" sz="1800" b="1" dirty="0" err="1" smtClean="0"/>
              <a:t>Plataformas</a:t>
            </a:r>
            <a:r>
              <a:rPr lang="en-US" altLang="en-US" sz="1800" b="1" dirty="0" smtClean="0"/>
              <a:t> </a:t>
            </a:r>
            <a:r>
              <a:rPr lang="en-US" altLang="en-US" sz="1800" b="1" dirty="0" err="1" smtClean="0"/>
              <a:t>estat</a:t>
            </a:r>
            <a:r>
              <a:rPr lang="pt-BR" altLang="en-US" sz="1800" b="1" dirty="0" err="1" smtClean="0"/>
              <a:t>ísticas</a:t>
            </a:r>
            <a:r>
              <a:rPr lang="pt-BR" altLang="en-US" sz="1800" b="1" dirty="0" smtClean="0"/>
              <a:t> completas</a:t>
            </a:r>
            <a:br>
              <a:rPr lang="pt-BR" altLang="en-US" sz="1800" b="1" dirty="0" smtClean="0"/>
            </a:br>
            <a:r>
              <a:rPr lang="pt-BR" altLang="en-US" sz="1800" b="1" dirty="0" smtClean="0"/>
              <a:t>         </a:t>
            </a:r>
            <a:r>
              <a:rPr lang="en-US" altLang="en-US" sz="1600" dirty="0" smtClean="0"/>
              <a:t>SAS (Enterprise Miner)</a:t>
            </a:r>
            <a:br>
              <a:rPr lang="en-US" altLang="en-US" sz="1600" dirty="0" smtClean="0"/>
            </a:br>
            <a:r>
              <a:rPr lang="en-US" altLang="en-US" sz="1600" dirty="0" smtClean="0"/>
              <a:t>           SPSS (Clementine, JMP)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 err="1" smtClean="0"/>
              <a:t>Splus</a:t>
            </a:r>
            <a:endParaRPr lang="en-US" altLang="en-US" sz="1600" dirty="0" smtClean="0"/>
          </a:p>
          <a:p>
            <a:pPr>
              <a:lnSpc>
                <a:spcPct val="80000"/>
              </a:lnSpc>
            </a:pPr>
            <a:r>
              <a:rPr lang="en-US" altLang="en-US" sz="1800" b="1" dirty="0" smtClean="0"/>
              <a:t>Bases de dados de </a:t>
            </a:r>
            <a:r>
              <a:rPr lang="en-US" altLang="en-US" sz="1800" b="1" dirty="0" err="1" smtClean="0"/>
              <a:t>grande</a:t>
            </a:r>
            <a:r>
              <a:rPr lang="en-US" altLang="en-US" sz="1800" b="1" dirty="0" smtClean="0"/>
              <a:t> </a:t>
            </a:r>
            <a:r>
              <a:rPr lang="en-US" altLang="en-US" sz="1800" b="1" dirty="0" err="1" smtClean="0"/>
              <a:t>escala</a:t>
            </a:r>
            <a:endParaRPr lang="en-US" altLang="en-US" sz="1800" b="1" dirty="0" smtClean="0"/>
          </a:p>
          <a:p>
            <a:pPr lvl="1">
              <a:lnSpc>
                <a:spcPct val="80000"/>
              </a:lnSpc>
            </a:pPr>
            <a:r>
              <a:rPr lang="en-US" altLang="en-US" sz="1600" dirty="0" smtClean="0"/>
              <a:t>Oracle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 smtClean="0"/>
              <a:t>Microsoft</a:t>
            </a:r>
          </a:p>
          <a:p>
            <a:pPr>
              <a:lnSpc>
                <a:spcPct val="80000"/>
              </a:lnSpc>
            </a:pPr>
            <a:r>
              <a:rPr lang="en-US" altLang="en-US" sz="1800" b="1" dirty="0" err="1" smtClean="0"/>
              <a:t>Soluç</a:t>
            </a:r>
            <a:r>
              <a:rPr lang="pt-BR" altLang="en-US" sz="1800" b="1" dirty="0" err="1" smtClean="0"/>
              <a:t>ões</a:t>
            </a:r>
            <a:r>
              <a:rPr lang="pt-BR" altLang="en-US" sz="1800" b="1" dirty="0" smtClean="0"/>
              <a:t> de médio escopo</a:t>
            </a:r>
            <a:endParaRPr lang="en-US" altLang="en-US" sz="1800" b="1" dirty="0" smtClean="0"/>
          </a:p>
          <a:p>
            <a:pPr lvl="1">
              <a:lnSpc>
                <a:spcPct val="80000"/>
              </a:lnSpc>
            </a:pPr>
            <a:r>
              <a:rPr lang="en-US" altLang="en-US" sz="1600" dirty="0" err="1" smtClean="0"/>
              <a:t>Unica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Affinium</a:t>
            </a:r>
            <a:r>
              <a:rPr lang="en-US" altLang="en-US" sz="1600" dirty="0" smtClean="0"/>
              <a:t> Model</a:t>
            </a:r>
            <a:br>
              <a:rPr lang="en-US" altLang="en-US" sz="1600" dirty="0" smtClean="0"/>
            </a:br>
            <a:r>
              <a:rPr lang="en-US" altLang="en-US" sz="1600" dirty="0" smtClean="0"/>
              <a:t>Insightful Miner</a:t>
            </a:r>
          </a:p>
          <a:p>
            <a:pPr>
              <a:lnSpc>
                <a:spcPct val="80000"/>
              </a:lnSpc>
            </a:pPr>
            <a:r>
              <a:rPr lang="en-US" altLang="en-US" sz="1800" b="1" dirty="0" err="1" smtClean="0"/>
              <a:t>Ferramentas</a:t>
            </a:r>
            <a:r>
              <a:rPr lang="en-US" altLang="en-US" sz="1800" b="1" dirty="0" smtClean="0"/>
              <a:t> </a:t>
            </a:r>
            <a:r>
              <a:rPr lang="en-US" altLang="en-US" sz="1800" b="1" dirty="0" err="1" smtClean="0"/>
              <a:t>focadas</a:t>
            </a:r>
            <a:endParaRPr lang="en-US" altLang="en-US" sz="1800" b="1" dirty="0"/>
          </a:p>
          <a:p>
            <a:pPr lvl="1">
              <a:lnSpc>
                <a:spcPct val="80000"/>
              </a:lnSpc>
            </a:pPr>
            <a:r>
              <a:rPr lang="en-US" altLang="en-US" sz="1600" dirty="0" smtClean="0"/>
              <a:t>CART</a:t>
            </a:r>
            <a:endParaRPr lang="en-US" altLang="en-US" sz="1600" dirty="0"/>
          </a:p>
          <a:p>
            <a:pPr lvl="1">
              <a:lnSpc>
                <a:spcPct val="80000"/>
              </a:lnSpc>
            </a:pPr>
            <a:r>
              <a:rPr lang="en-US" altLang="en-US" sz="1600" dirty="0" err="1" smtClean="0"/>
              <a:t>TreeNet</a:t>
            </a:r>
            <a:endParaRPr lang="en-US" altLang="en-US" sz="1800" b="1" dirty="0" smtClean="0"/>
          </a:p>
          <a:p>
            <a:pPr>
              <a:lnSpc>
                <a:spcPct val="80000"/>
              </a:lnSpc>
            </a:pPr>
            <a:r>
              <a:rPr lang="en-US" altLang="en-US" sz="1800" b="1" dirty="0" err="1" smtClean="0"/>
              <a:t>Ferramentas</a:t>
            </a:r>
            <a:r>
              <a:rPr lang="en-US" altLang="en-US" sz="1800" b="1" dirty="0" smtClean="0"/>
              <a:t> </a:t>
            </a:r>
            <a:r>
              <a:rPr lang="en-US" altLang="en-US" sz="1800" b="1" dirty="0" err="1" smtClean="0"/>
              <a:t>gratuitas</a:t>
            </a:r>
            <a:endParaRPr lang="en-US" altLang="en-US" sz="1800" b="1" dirty="0" smtClean="0"/>
          </a:p>
          <a:p>
            <a:pPr lvl="1">
              <a:lnSpc>
                <a:spcPct val="80000"/>
              </a:lnSpc>
            </a:pPr>
            <a:r>
              <a:rPr lang="en-US" altLang="en-US" sz="1600" dirty="0" smtClean="0"/>
              <a:t>R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 smtClean="0"/>
              <a:t>Weka</a:t>
            </a:r>
          </a:p>
          <a:p>
            <a:pPr>
              <a:lnSpc>
                <a:spcPct val="80000"/>
              </a:lnSpc>
            </a:pPr>
            <a:endParaRPr lang="en-US" altLang="en-US" sz="1800" dirty="0" smtClean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032" y="2201357"/>
            <a:ext cx="952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89</a:t>
            </a:fld>
            <a:endParaRPr lang="pt-BR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6650" y="971550"/>
            <a:ext cx="1123950" cy="11239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3626683"/>
            <a:ext cx="2055091" cy="4914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22"/>
          <a:stretch/>
        </p:blipFill>
        <p:spPr>
          <a:xfrm>
            <a:off x="5161388" y="1231900"/>
            <a:ext cx="2016973" cy="603250"/>
          </a:xfrm>
          <a:prstGeom prst="rect">
            <a:avLst/>
          </a:prstGeom>
        </p:spPr>
      </p:pic>
      <p:sp>
        <p:nvSpPr>
          <p:cNvPr id="11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712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APRENDA MAIS COM O TESTE A/</a:t>
            </a:r>
            <a:r>
              <a:rPr lang="pt-BR" dirty="0" err="1" smtClean="0"/>
              <a:t>B</a:t>
            </a:r>
            <a:r>
              <a:rPr lang="pt-BR" dirty="0" smtClean="0"/>
              <a:t>: </a:t>
            </a:r>
            <a:r>
              <a:rPr lang="pt-BR" i="1" dirty="0" smtClean="0">
                <a:solidFill>
                  <a:schemeClr val="accent3">
                    <a:lumMod val="75000"/>
                  </a:schemeClr>
                </a:solidFill>
              </a:rPr>
              <a:t>SELEÇÃO</a:t>
            </a:r>
            <a:r>
              <a:rPr lang="pt-BR" dirty="0" smtClean="0"/>
              <a:t> DINÂMICA A/</a:t>
            </a:r>
            <a:r>
              <a:rPr lang="pt-BR" dirty="0" err="1" smtClean="0"/>
              <a:t>B</a:t>
            </a:r>
            <a:endParaRPr lang="pt-BR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085850"/>
            <a:ext cx="39624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34950">
              <a:lnSpc>
                <a:spcPct val="80000"/>
              </a:lnSpc>
            </a:pPr>
            <a:r>
              <a:rPr lang="en-US" altLang="en-US" sz="1800" dirty="0" smtClean="0"/>
              <a:t>Conte</a:t>
            </a:r>
            <a:r>
              <a:rPr lang="pt-BR" altLang="en-US" sz="1800" dirty="0" err="1" smtClean="0"/>
              <a:t>údo</a:t>
            </a:r>
            <a:r>
              <a:rPr lang="pt-BR" altLang="en-US" sz="1800" dirty="0" smtClean="0"/>
              <a:t> alvo</a:t>
            </a:r>
            <a:endParaRPr lang="en-US" altLang="en-US" sz="1800" dirty="0" smtClean="0"/>
          </a:p>
          <a:p>
            <a:pPr lvl="1" indent="-222250">
              <a:lnSpc>
                <a:spcPct val="80000"/>
              </a:lnSpc>
            </a:pPr>
            <a:r>
              <a:rPr lang="en-US" altLang="en-US" sz="1800" dirty="0" smtClean="0"/>
              <a:t>P</a:t>
            </a:r>
            <a:r>
              <a:rPr lang="pt-BR" altLang="en-US" sz="1800" dirty="0" err="1" smtClean="0"/>
              <a:t>ágina</a:t>
            </a:r>
            <a:r>
              <a:rPr lang="pt-BR" altLang="en-US" sz="1800" dirty="0" smtClean="0"/>
              <a:t> de destino (</a:t>
            </a:r>
            <a:r>
              <a:rPr lang="pt-BR" altLang="en-US" sz="1800" i="1" dirty="0" err="1" smtClean="0"/>
              <a:t>landing</a:t>
            </a:r>
            <a:r>
              <a:rPr lang="pt-BR" altLang="en-US" sz="1800" i="1" dirty="0" smtClean="0"/>
              <a:t> </a:t>
            </a:r>
            <a:r>
              <a:rPr lang="pt-BR" altLang="en-US" sz="1800" i="1" dirty="0" err="1" smtClean="0"/>
              <a:t>page</a:t>
            </a:r>
            <a:r>
              <a:rPr lang="pt-BR" altLang="en-US" sz="1800" dirty="0" smtClean="0"/>
              <a:t>)</a:t>
            </a:r>
            <a:endParaRPr lang="en-US" altLang="en-US" sz="1800" dirty="0" smtClean="0"/>
          </a:p>
          <a:p>
            <a:pPr lvl="1" indent="-222250">
              <a:lnSpc>
                <a:spcPct val="80000"/>
              </a:lnSpc>
            </a:pPr>
            <a:r>
              <a:rPr lang="en-US" altLang="en-US" sz="1800" dirty="0" err="1" smtClean="0"/>
              <a:t>Produto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em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destaque</a:t>
            </a:r>
            <a:endParaRPr lang="en-US" altLang="en-US" sz="1800" dirty="0" smtClean="0"/>
          </a:p>
          <a:p>
            <a:pPr lvl="1" indent="-222250">
              <a:lnSpc>
                <a:spcPct val="80000"/>
              </a:lnSpc>
            </a:pPr>
            <a:r>
              <a:rPr lang="en-US" altLang="en-US" sz="1800" dirty="0" err="1" smtClean="0"/>
              <a:t>Cor</a:t>
            </a:r>
            <a:r>
              <a:rPr lang="en-US" altLang="en-US" sz="1800" dirty="0" smtClean="0"/>
              <a:t> do </a:t>
            </a:r>
            <a:r>
              <a:rPr lang="en-US" altLang="en-US" sz="1800" dirty="0" err="1" smtClean="0"/>
              <a:t>produto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exibido</a:t>
            </a:r>
            <a:endParaRPr lang="en-US" altLang="en-US" sz="1800" dirty="0" smtClean="0"/>
          </a:p>
          <a:p>
            <a:pPr lvl="1" indent="-222250">
              <a:lnSpc>
                <a:spcPct val="80000"/>
              </a:lnSpc>
            </a:pPr>
            <a:r>
              <a:rPr lang="en-US" altLang="en-US" sz="1800" dirty="0" err="1" smtClean="0"/>
              <a:t>Promoç</a:t>
            </a:r>
            <a:r>
              <a:rPr lang="pt-BR" altLang="en-US" sz="1800" dirty="0" err="1" smtClean="0"/>
              <a:t>ão</a:t>
            </a:r>
            <a:r>
              <a:rPr lang="pt-BR" altLang="en-US" sz="1800" dirty="0" smtClean="0"/>
              <a:t> ou </a:t>
            </a:r>
            <a:r>
              <a:rPr lang="en-US" altLang="en-US" sz="1800" dirty="0" smtClean="0"/>
              <a:t>an</a:t>
            </a:r>
            <a:r>
              <a:rPr lang="pt-BR" altLang="en-US" sz="1800" dirty="0" err="1" smtClean="0"/>
              <a:t>úncio</a:t>
            </a:r>
            <a:endParaRPr lang="en-US" altLang="en-US" sz="1800" dirty="0" smtClean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495800" y="1028700"/>
            <a:ext cx="4419600" cy="30861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Baseado</a:t>
            </a:r>
            <a:r>
              <a:rPr lang="en-US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</a:t>
            </a:r>
            <a:r>
              <a:rPr lang="en-US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lvl="1"/>
            <a:r>
              <a:rPr lang="en-US" alt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Perfil</a:t>
            </a:r>
            <a:r>
              <a:rPr lang="en-US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alt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comportamento</a:t>
            </a:r>
            <a:r>
              <a:rPr lang="en-US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alt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cliente</a:t>
            </a:r>
            <a:endParaRPr lang="en-US" altLang="en-US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/>
            <a:r>
              <a:rPr lang="en-US" altLang="en-US" sz="18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Navegadores</a:t>
            </a:r>
            <a:r>
              <a:rPr lang="en-US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vs. </a:t>
            </a:r>
            <a:r>
              <a:rPr lang="en-US" altLang="en-US" sz="18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caçadores</a:t>
            </a:r>
            <a:endParaRPr lang="en-US" altLang="en-US" sz="18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alt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Hor</a:t>
            </a:r>
            <a:r>
              <a:rPr lang="pt-BR" alt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ário</a:t>
            </a:r>
            <a:r>
              <a:rPr lang="en-US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alt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dia</a:t>
            </a:r>
            <a:endParaRPr lang="en-US" altLang="en-US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alt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Localizaç</a:t>
            </a:r>
            <a:r>
              <a:rPr lang="pt-BR" alt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ão</a:t>
            </a:r>
            <a:r>
              <a:rPr lang="pt-BR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geogr</a:t>
            </a:r>
            <a:r>
              <a:rPr lang="pt-BR" alt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áfica</a:t>
            </a:r>
            <a:endParaRPr lang="en-US" altLang="en-US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alt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Origem</a:t>
            </a:r>
            <a:r>
              <a:rPr lang="en-US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(de </a:t>
            </a:r>
            <a:r>
              <a:rPr lang="en-US" alt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onde</a:t>
            </a:r>
            <a:r>
              <a:rPr lang="en-US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vieram</a:t>
            </a:r>
            <a:r>
              <a:rPr lang="en-US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lvl="2"/>
            <a:r>
              <a:rPr lang="en-US" alt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Clicou</a:t>
            </a:r>
            <a:r>
              <a:rPr lang="en-US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</a:t>
            </a:r>
            <a:r>
              <a:rPr lang="en-US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</a:t>
            </a:r>
            <a:r>
              <a:rPr lang="pt-BR" alt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úncio</a:t>
            </a:r>
            <a:r>
              <a:rPr lang="pt-BR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  <a:endParaRPr lang="en-US" altLang="en-US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/>
            <a:r>
              <a:rPr lang="en-US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 </a:t>
            </a:r>
            <a:r>
              <a:rPr lang="en-US" alt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qual</a:t>
            </a:r>
            <a:r>
              <a:rPr lang="en-US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site </a:t>
            </a:r>
            <a:r>
              <a:rPr lang="en-US" alt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veio</a:t>
            </a:r>
            <a:r>
              <a:rPr lang="en-US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  <a:p>
            <a:pPr lvl="2"/>
            <a:r>
              <a:rPr lang="en-US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 </a:t>
            </a:r>
            <a:r>
              <a:rPr lang="en-US" alt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que</a:t>
            </a:r>
            <a:r>
              <a:rPr lang="en-US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buscaram</a:t>
            </a:r>
            <a:r>
              <a:rPr lang="en-US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online?</a:t>
            </a:r>
          </a:p>
          <a:p>
            <a:pPr lvl="2"/>
            <a:r>
              <a:rPr lang="en-US" altLang="en-US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Perfil</a:t>
            </a:r>
            <a:r>
              <a:rPr lang="en-US" altLang="en-US" sz="1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altLang="en-US" sz="1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quando</a:t>
            </a:r>
            <a:r>
              <a:rPr lang="en-US" altLang="en-US" sz="1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sz="1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dispon</a:t>
            </a:r>
            <a:r>
              <a:rPr lang="pt-BR" altLang="en-US" sz="1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ível</a:t>
            </a:r>
            <a:endParaRPr lang="en-US" altLang="en-US" sz="1800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altLang="en-US" sz="1800" b="1" i="1" dirty="0" smtClean="0"/>
          </a:p>
          <a:p>
            <a:endParaRPr lang="en-US" altLang="en-US" sz="1800" dirty="0" smtClean="0"/>
          </a:p>
        </p:txBody>
      </p:sp>
      <p:pic>
        <p:nvPicPr>
          <p:cNvPr id="6" name="Picture 8" descr="MPj043320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2415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60117" y="2571750"/>
            <a:ext cx="35137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0" dirty="0">
                <a:solidFill>
                  <a:schemeClr val="accent3">
                    <a:lumMod val="50000"/>
                  </a:schemeClr>
                </a:solidFill>
                <a:effectLst/>
              </a:rPr>
              <a:t>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i="0" dirty="0">
              <a:solidFill>
                <a:schemeClr val="accent3">
                  <a:lumMod val="50000"/>
                </a:schemeClr>
              </a:solidFill>
              <a:effectLst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0" dirty="0">
                <a:solidFill>
                  <a:schemeClr val="accent3">
                    <a:lumMod val="50000"/>
                  </a:schemeClr>
                </a:solidFill>
                <a:effectLst/>
              </a:rPr>
              <a:t>B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i="0" dirty="0">
              <a:solidFill>
                <a:schemeClr val="accent3">
                  <a:lumMod val="50000"/>
                </a:schemeClr>
              </a:solidFill>
              <a:effectLst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0" dirty="0">
                <a:solidFill>
                  <a:schemeClr val="accent3">
                    <a:lumMod val="50000"/>
                  </a:schemeClr>
                </a:solidFill>
                <a:effectLst/>
              </a:rPr>
              <a:t>C</a:t>
            </a: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914400" y="2743200"/>
            <a:ext cx="1600200" cy="342900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990600" y="3257550"/>
            <a:ext cx="1524000" cy="0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569870" y="3116818"/>
            <a:ext cx="325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0" dirty="0">
                <a:effectLst/>
              </a:rPr>
              <a:t>?</a:t>
            </a: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990600" y="3429000"/>
            <a:ext cx="1524000" cy="400050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90</a:t>
            </a:fld>
            <a:endParaRPr lang="pt-BR" dirty="0"/>
          </a:p>
        </p:txBody>
      </p:sp>
      <p:sp>
        <p:nvSpPr>
          <p:cNvPr id="13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023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“SELEÇÃO DINÂMICA A/</a:t>
            </a:r>
            <a:r>
              <a:rPr lang="pt-BR" dirty="0" err="1" smtClean="0"/>
              <a:t>B</a:t>
            </a:r>
            <a:r>
              <a:rPr lang="pt-BR" dirty="0" smtClean="0"/>
              <a:t>”</a:t>
            </a:r>
            <a:endParaRPr lang="pt-BR" dirty="0"/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1162050" y="4367213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effectLst/>
              <a:latin typeface="Corbel" panose="020B0503020204020204" pitchFamily="34" charset="0"/>
            </a:endParaRPr>
          </a:p>
        </p:txBody>
      </p:sp>
      <p:sp>
        <p:nvSpPr>
          <p:cNvPr id="11" name="Oval 34"/>
          <p:cNvSpPr>
            <a:spLocks noChangeArrowheads="1"/>
          </p:cNvSpPr>
          <p:nvPr/>
        </p:nvSpPr>
        <p:spPr bwMode="auto">
          <a:xfrm>
            <a:off x="5013325" y="3636520"/>
            <a:ext cx="1463675" cy="111874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>
              <a:latin typeface="Corbel" panose="020B0503020204020204" pitchFamily="34" charset="0"/>
            </a:endParaRPr>
          </a:p>
        </p:txBody>
      </p:sp>
      <p:sp>
        <p:nvSpPr>
          <p:cNvPr id="12" name="Text Box 35"/>
          <p:cNvSpPr txBox="1">
            <a:spLocks noChangeArrowheads="1"/>
          </p:cNvSpPr>
          <p:nvPr/>
        </p:nvSpPr>
        <p:spPr bwMode="auto">
          <a:xfrm>
            <a:off x="4953000" y="3788920"/>
            <a:ext cx="1600200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dirty="0" err="1">
                <a:solidFill>
                  <a:schemeClr val="bg1"/>
                </a:solidFill>
                <a:latin typeface="Corbel" panose="020B0503020204020204" pitchFamily="34" charset="0"/>
              </a:rPr>
              <a:t>Modelo</a:t>
            </a:r>
            <a:r>
              <a:rPr lang="en-US" altLang="en-US" sz="18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latin typeface="Corbel" panose="020B0503020204020204" pitchFamily="34" charset="0"/>
              </a:rPr>
              <a:t>preditivo</a:t>
            </a:r>
            <a:r>
              <a:rPr lang="en-US" altLang="en-US" sz="18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1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en-US" altLang="en-US" sz="18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en-US" altLang="en-US" sz="1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para B</a:t>
            </a:r>
            <a:endParaRPr lang="en-US" altLang="en-US" sz="18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29200" y="2733535"/>
            <a:ext cx="1377950" cy="706246"/>
            <a:chOff x="6324600" y="2333866"/>
            <a:chExt cx="1377950" cy="706246"/>
          </a:xfrm>
        </p:grpSpPr>
        <p:sp>
          <p:nvSpPr>
            <p:cNvPr id="13" name="AutoShape 36"/>
            <p:cNvSpPr>
              <a:spLocks noChangeArrowheads="1"/>
            </p:cNvSpPr>
            <p:nvPr/>
          </p:nvSpPr>
          <p:spPr bwMode="auto">
            <a:xfrm>
              <a:off x="6332537" y="2333866"/>
              <a:ext cx="1363663" cy="670259"/>
            </a:xfrm>
            <a:prstGeom prst="can">
              <a:avLst>
                <a:gd name="adj" fmla="val 25000"/>
              </a:avLst>
            </a:prstGeom>
            <a:solidFill>
              <a:srgbClr val="4D8C7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4D8C77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93D2BC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2E5447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4D8C77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93D2BC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2E5447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4D8C77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93D2BC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2E5447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4D8C77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93D2BC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2E5447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4D8C77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93D2BC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2E5447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4D8C77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93D2BC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2E5447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4D8C77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93D2BC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2E5447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4D8C77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93D2BC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2E5447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4D8C77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93D2BC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2E5447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/>
              <a:endParaRPr lang="pt-BR" altLang="pt-BR" i="0">
                <a:latin typeface="Corbel" panose="020B0503020204020204" pitchFamily="34" charset="0"/>
              </a:endParaRPr>
            </a:p>
          </p:txBody>
        </p:sp>
        <p:sp>
          <p:nvSpPr>
            <p:cNvPr id="14" name="Text Box 37"/>
            <p:cNvSpPr txBox="1">
              <a:spLocks noChangeArrowheads="1"/>
            </p:cNvSpPr>
            <p:nvPr/>
          </p:nvSpPr>
          <p:spPr bwMode="auto">
            <a:xfrm>
              <a:off x="6324600" y="2476881"/>
              <a:ext cx="1377950" cy="563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700" b="1" i="0" dirty="0" err="1" smtClean="0">
                  <a:solidFill>
                    <a:schemeClr val="bg1"/>
                  </a:solidFill>
                  <a:effectLst/>
                  <a:latin typeface="Corbel" panose="020B0503020204020204" pitchFamily="34" charset="0"/>
                </a:rPr>
                <a:t>Perfil</a:t>
              </a:r>
              <a:r>
                <a:rPr lang="en-US" altLang="en-US" sz="1700" b="1" i="0" dirty="0" smtClean="0">
                  <a:solidFill>
                    <a:schemeClr val="bg1"/>
                  </a:solidFill>
                  <a:effectLst/>
                  <a:latin typeface="Corbel" panose="020B0503020204020204" pitchFamily="34" charset="0"/>
                </a:rPr>
                <a:t> da Maria</a:t>
              </a:r>
              <a:endParaRPr lang="en-US" altLang="en-US" sz="1700" b="1" i="0" dirty="0">
                <a:solidFill>
                  <a:schemeClr val="bg1"/>
                </a:solidFill>
                <a:effectLst/>
                <a:latin typeface="Corbel" panose="020B0503020204020204" pitchFamily="34" charset="0"/>
              </a:endParaRPr>
            </a:p>
          </p:txBody>
        </p:sp>
      </p:grp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304800" y="3689350"/>
            <a:ext cx="1536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i="0">
                <a:effectLst/>
                <a:latin typeface="Corbel" panose="020B0503020204020204" pitchFamily="34" charset="0"/>
              </a:rPr>
              <a:t>Trials of B</a:t>
            </a:r>
          </a:p>
        </p:txBody>
      </p:sp>
      <p:sp>
        <p:nvSpPr>
          <p:cNvPr id="20" name="Text Box 44"/>
          <p:cNvSpPr txBox="1">
            <a:spLocks noChangeArrowheads="1"/>
          </p:cNvSpPr>
          <p:nvPr/>
        </p:nvSpPr>
        <p:spPr bwMode="auto">
          <a:xfrm>
            <a:off x="3048000" y="1786819"/>
            <a:ext cx="114300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 i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rPr>
              <a:t>Modelagem</a:t>
            </a:r>
            <a:r>
              <a:rPr lang="en-US" altLang="en-US" sz="1400" b="1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rPr>
              <a:t> </a:t>
            </a:r>
            <a:endParaRPr lang="en-US" altLang="en-US" sz="1400" b="1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orbel" panose="020B0503020204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rPr>
              <a:t>    </a:t>
            </a:r>
          </a:p>
        </p:txBody>
      </p: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3048000" y="4017520"/>
            <a:ext cx="1143000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Modelagem</a:t>
            </a:r>
            <a:endParaRPr lang="en-US" altLang="en-US" sz="1400" b="1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orbel" panose="020B0503020204020204" pitchFamily="34" charset="0"/>
            </a:endParaRPr>
          </a:p>
        </p:txBody>
      </p:sp>
      <p:pic>
        <p:nvPicPr>
          <p:cNvPr id="24" name="Picture 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74633"/>
            <a:ext cx="79246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81150"/>
            <a:ext cx="79246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val 34"/>
          <p:cNvSpPr>
            <a:spLocks noChangeArrowheads="1"/>
          </p:cNvSpPr>
          <p:nvPr/>
        </p:nvSpPr>
        <p:spPr bwMode="auto">
          <a:xfrm>
            <a:off x="4953000" y="1276350"/>
            <a:ext cx="1463675" cy="113371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>
              <a:latin typeface="Corbel" panose="020B0503020204020204" pitchFamily="34" charset="0"/>
            </a:endParaRPr>
          </a:p>
        </p:txBody>
      </p:sp>
      <p:sp>
        <p:nvSpPr>
          <p:cNvPr id="28" name="Text Box 35"/>
          <p:cNvSpPr txBox="1">
            <a:spLocks noChangeArrowheads="1"/>
          </p:cNvSpPr>
          <p:nvPr/>
        </p:nvSpPr>
        <p:spPr bwMode="auto">
          <a:xfrm>
            <a:off x="4965700" y="1428750"/>
            <a:ext cx="1435100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Modelo</a:t>
            </a:r>
            <a:r>
              <a:rPr lang="en-US" altLang="en-US" sz="1800" b="1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altLang="en-US" sz="1800" b="1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preditivo</a:t>
            </a:r>
            <a:r>
              <a:rPr lang="en-US" altLang="en-US" sz="1800" b="1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para A</a:t>
            </a:r>
            <a:endParaRPr lang="en-US" altLang="en-US" sz="1800" b="1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34" name="Text Box 40"/>
          <p:cNvSpPr txBox="1">
            <a:spLocks noChangeArrowheads="1"/>
          </p:cNvSpPr>
          <p:nvPr/>
        </p:nvSpPr>
        <p:spPr bwMode="auto">
          <a:xfrm>
            <a:off x="304800" y="3663950"/>
            <a:ext cx="1536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i="0">
                <a:effectLst/>
                <a:latin typeface="Corbel" panose="020B0503020204020204" pitchFamily="34" charset="0"/>
              </a:rPr>
              <a:t>Trials of B</a:t>
            </a:r>
          </a:p>
        </p:txBody>
      </p:sp>
      <p:sp>
        <p:nvSpPr>
          <p:cNvPr id="35" name="Text Box 40"/>
          <p:cNvSpPr txBox="1">
            <a:spLocks noChangeArrowheads="1"/>
          </p:cNvSpPr>
          <p:nvPr/>
        </p:nvSpPr>
        <p:spPr bwMode="auto">
          <a:xfrm>
            <a:off x="304800" y="3663950"/>
            <a:ext cx="1536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i="0">
                <a:effectLst/>
                <a:latin typeface="Corbel" panose="020B0503020204020204" pitchFamily="34" charset="0"/>
              </a:rPr>
              <a:t>Trials of B</a:t>
            </a:r>
          </a:p>
        </p:txBody>
      </p:sp>
      <p:sp>
        <p:nvSpPr>
          <p:cNvPr id="43" name="Text Box 44"/>
          <p:cNvSpPr txBox="1">
            <a:spLocks noChangeArrowheads="1"/>
          </p:cNvSpPr>
          <p:nvPr/>
        </p:nvSpPr>
        <p:spPr bwMode="auto">
          <a:xfrm>
            <a:off x="6934200" y="1605975"/>
            <a:ext cx="20753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600" b="1" dirty="0" err="1" smtClean="0">
                <a:latin typeface="Corbel" panose="020B0503020204020204" pitchFamily="34" charset="0"/>
              </a:rPr>
              <a:t>Pontuaç</a:t>
            </a:r>
            <a:r>
              <a:rPr lang="pt-BR" altLang="en-US" sz="1600" b="1" dirty="0" err="1" smtClean="0">
                <a:latin typeface="Corbel" panose="020B0503020204020204" pitchFamily="34" charset="0"/>
              </a:rPr>
              <a:t>ão</a:t>
            </a:r>
            <a:r>
              <a:rPr lang="en-US" altLang="en-US" sz="1600" b="1" dirty="0" smtClean="0">
                <a:latin typeface="Corbel" panose="020B0503020204020204" pitchFamily="34" charset="0"/>
              </a:rPr>
              <a:t> </a:t>
            </a:r>
            <a:r>
              <a:rPr lang="en-US" altLang="en-US" sz="1600" b="1" dirty="0" err="1" smtClean="0">
                <a:latin typeface="Corbel" panose="020B0503020204020204" pitchFamily="34" charset="0"/>
              </a:rPr>
              <a:t>preditiva</a:t>
            </a:r>
            <a:r>
              <a:rPr lang="en-US" altLang="en-US" sz="1600" b="1" dirty="0" smtClean="0">
                <a:latin typeface="Corbel" panose="020B0503020204020204" pitchFamily="34" charset="0"/>
              </a:rPr>
              <a:t>:</a:t>
            </a:r>
            <a:endParaRPr lang="en-US" altLang="en-US" sz="1600" b="1" i="0" dirty="0">
              <a:effectLst/>
              <a:latin typeface="Corbel" panose="020B0503020204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effectLst/>
                <a:latin typeface="Corbel" panose="020B0503020204020204" pitchFamily="34" charset="0"/>
              </a:rPr>
              <a:t>Maria </a:t>
            </a:r>
            <a:r>
              <a:rPr lang="en-US" altLang="en-US" sz="1600" dirty="0" err="1" smtClean="0">
                <a:effectLst/>
                <a:latin typeface="Corbel" panose="020B0503020204020204" pitchFamily="34" charset="0"/>
              </a:rPr>
              <a:t>responde</a:t>
            </a:r>
            <a:r>
              <a:rPr lang="en-US" altLang="en-US" sz="1600" dirty="0" smtClean="0">
                <a:effectLst/>
                <a:latin typeface="Corbel" panose="020B0503020204020204" pitchFamily="34" charset="0"/>
              </a:rPr>
              <a:t> </a:t>
            </a:r>
            <a:r>
              <a:rPr lang="pt-BR" altLang="en-US" sz="1600" dirty="0">
                <a:latin typeface="Corbel" panose="020B0503020204020204" pitchFamily="34" charset="0"/>
              </a:rPr>
              <a:t>a</a:t>
            </a:r>
            <a:r>
              <a:rPr lang="en-US" altLang="en-US" sz="1600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1600" dirty="0">
                <a:effectLst/>
                <a:latin typeface="Corbel" panose="020B0503020204020204" pitchFamily="34" charset="0"/>
              </a:rPr>
              <a:t>A?</a:t>
            </a:r>
          </a:p>
        </p:txBody>
      </p:sp>
      <p:sp>
        <p:nvSpPr>
          <p:cNvPr id="44" name="Text Box 45"/>
          <p:cNvSpPr txBox="1">
            <a:spLocks noChangeArrowheads="1"/>
          </p:cNvSpPr>
          <p:nvPr/>
        </p:nvSpPr>
        <p:spPr bwMode="auto">
          <a:xfrm>
            <a:off x="7042117" y="3891975"/>
            <a:ext cx="20256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600" b="1" dirty="0" err="1">
                <a:latin typeface="Corbel" panose="020B0503020204020204" pitchFamily="34" charset="0"/>
              </a:rPr>
              <a:t>Pontuaç</a:t>
            </a:r>
            <a:r>
              <a:rPr lang="pt-BR" altLang="en-US" sz="1600" b="1" dirty="0" err="1">
                <a:latin typeface="Corbel" panose="020B0503020204020204" pitchFamily="34" charset="0"/>
              </a:rPr>
              <a:t>ão</a:t>
            </a:r>
            <a:r>
              <a:rPr lang="en-US" altLang="en-US" sz="1600" b="1" dirty="0">
                <a:latin typeface="Corbel" panose="020B0503020204020204" pitchFamily="34" charset="0"/>
              </a:rPr>
              <a:t> </a:t>
            </a:r>
            <a:r>
              <a:rPr lang="en-US" altLang="en-US" sz="1600" b="1" dirty="0" err="1">
                <a:latin typeface="Corbel" panose="020B0503020204020204" pitchFamily="34" charset="0"/>
              </a:rPr>
              <a:t>preditiva</a:t>
            </a:r>
            <a:r>
              <a:rPr lang="en-US" altLang="en-US" sz="1600" b="1" dirty="0">
                <a:latin typeface="Corbel" panose="020B0503020204020204" pitchFamily="34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effectLst/>
                <a:latin typeface="Corbel" panose="020B0503020204020204" pitchFamily="34" charset="0"/>
              </a:rPr>
              <a:t>Maria </a:t>
            </a:r>
            <a:r>
              <a:rPr lang="en-US" altLang="en-US" sz="1600" dirty="0" err="1" smtClean="0">
                <a:effectLst/>
                <a:latin typeface="Corbel" panose="020B0503020204020204" pitchFamily="34" charset="0"/>
              </a:rPr>
              <a:t>responde</a:t>
            </a:r>
            <a:r>
              <a:rPr lang="en-US" altLang="en-US" sz="1600" dirty="0" smtClean="0">
                <a:effectLst/>
                <a:latin typeface="Corbel" panose="020B0503020204020204" pitchFamily="34" charset="0"/>
              </a:rPr>
              <a:t> a </a:t>
            </a:r>
            <a:r>
              <a:rPr lang="en-US" altLang="en-US" sz="1600" dirty="0">
                <a:effectLst/>
                <a:latin typeface="Corbel" panose="020B0503020204020204" pitchFamily="34" charset="0"/>
              </a:rPr>
              <a:t>B?</a:t>
            </a:r>
          </a:p>
        </p:txBody>
      </p:sp>
      <p:sp>
        <p:nvSpPr>
          <p:cNvPr id="46" name="AutoShape 31"/>
          <p:cNvSpPr>
            <a:spLocks noChangeArrowheads="1"/>
          </p:cNvSpPr>
          <p:nvPr/>
        </p:nvSpPr>
        <p:spPr bwMode="auto">
          <a:xfrm>
            <a:off x="6629400" y="4035425"/>
            <a:ext cx="457200" cy="365125"/>
          </a:xfrm>
          <a:prstGeom prst="rightArrow">
            <a:avLst>
              <a:gd name="adj1" fmla="val 28694"/>
              <a:gd name="adj2" fmla="val 62604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>
              <a:latin typeface="Corbel" panose="020B0503020204020204" pitchFamily="34" charset="0"/>
            </a:endParaRPr>
          </a:p>
        </p:txBody>
      </p:sp>
      <p:sp>
        <p:nvSpPr>
          <p:cNvPr id="30" name="AutoShape 42"/>
          <p:cNvSpPr>
            <a:spLocks noChangeArrowheads="1"/>
          </p:cNvSpPr>
          <p:nvPr/>
        </p:nvSpPr>
        <p:spPr bwMode="auto">
          <a:xfrm>
            <a:off x="388937" y="1200150"/>
            <a:ext cx="1363663" cy="1295400"/>
          </a:xfrm>
          <a:prstGeom prst="can">
            <a:avLst>
              <a:gd name="adj" fmla="val 25000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>
              <a:latin typeface="Corbel" panose="020B0503020204020204" pitchFamily="34" charset="0"/>
            </a:endParaRPr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>
            <a:off x="381000" y="1655320"/>
            <a:ext cx="1377950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Usu</a:t>
            </a:r>
            <a:r>
              <a:rPr lang="pt-BR" altLang="en-US" sz="18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ários</a:t>
            </a:r>
            <a:r>
              <a:rPr lang="pt-BR" altLang="en-US" sz="1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acessando </a:t>
            </a:r>
            <a:r>
              <a:rPr lang="en-US" altLang="en-US" sz="1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en-US" altLang="en-US" sz="18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en-US" altLang="en-US" sz="1800" b="1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A</a:t>
            </a:r>
            <a:endParaRPr lang="en-US" altLang="en-US" sz="1800" b="1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47" name="AutoShape 31"/>
          <p:cNvSpPr>
            <a:spLocks noChangeArrowheads="1"/>
          </p:cNvSpPr>
          <p:nvPr/>
        </p:nvSpPr>
        <p:spPr bwMode="auto">
          <a:xfrm>
            <a:off x="1752600" y="1733550"/>
            <a:ext cx="457200" cy="365125"/>
          </a:xfrm>
          <a:prstGeom prst="rightArrow">
            <a:avLst>
              <a:gd name="adj1" fmla="val 28694"/>
              <a:gd name="adj2" fmla="val 62604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>
              <a:latin typeface="Corbel" panose="020B0503020204020204" pitchFamily="34" charset="0"/>
            </a:endParaRPr>
          </a:p>
        </p:txBody>
      </p:sp>
      <p:sp>
        <p:nvSpPr>
          <p:cNvPr id="48" name="AutoShape 31"/>
          <p:cNvSpPr>
            <a:spLocks noChangeArrowheads="1"/>
          </p:cNvSpPr>
          <p:nvPr/>
        </p:nvSpPr>
        <p:spPr bwMode="auto">
          <a:xfrm>
            <a:off x="1708183" y="4017520"/>
            <a:ext cx="501617" cy="365125"/>
          </a:xfrm>
          <a:prstGeom prst="rightArrow">
            <a:avLst>
              <a:gd name="adj1" fmla="val 28694"/>
              <a:gd name="adj2" fmla="val 62604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>
              <a:latin typeface="Corbel" panose="020B0503020204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91</a:t>
            </a:fld>
            <a:endParaRPr lang="pt-BR" dirty="0"/>
          </a:p>
        </p:txBody>
      </p:sp>
      <p:sp>
        <p:nvSpPr>
          <p:cNvPr id="40" name="AutoShape 31"/>
          <p:cNvSpPr>
            <a:spLocks noChangeArrowheads="1"/>
          </p:cNvSpPr>
          <p:nvPr/>
        </p:nvSpPr>
        <p:spPr bwMode="auto">
          <a:xfrm>
            <a:off x="4267200" y="3957195"/>
            <a:ext cx="457200" cy="365125"/>
          </a:xfrm>
          <a:prstGeom prst="rightArrow">
            <a:avLst>
              <a:gd name="adj1" fmla="val 28694"/>
              <a:gd name="adj2" fmla="val 62604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>
              <a:latin typeface="Corbel" panose="020B0503020204020204" pitchFamily="34" charset="0"/>
            </a:endParaRPr>
          </a:p>
        </p:txBody>
      </p:sp>
      <p:sp>
        <p:nvSpPr>
          <p:cNvPr id="42" name="AutoShape 31"/>
          <p:cNvSpPr>
            <a:spLocks noChangeArrowheads="1"/>
          </p:cNvSpPr>
          <p:nvPr/>
        </p:nvSpPr>
        <p:spPr bwMode="auto">
          <a:xfrm>
            <a:off x="4191000" y="1749425"/>
            <a:ext cx="457200" cy="365125"/>
          </a:xfrm>
          <a:prstGeom prst="rightArrow">
            <a:avLst>
              <a:gd name="adj1" fmla="val 28694"/>
              <a:gd name="adj2" fmla="val 62604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>
              <a:latin typeface="Corbel" panose="020B0503020204020204" pitchFamily="34" charset="0"/>
            </a:endParaRPr>
          </a:p>
        </p:txBody>
      </p:sp>
      <p:sp>
        <p:nvSpPr>
          <p:cNvPr id="50" name="Line 39"/>
          <p:cNvSpPr>
            <a:spLocks noChangeShapeType="1"/>
          </p:cNvSpPr>
          <p:nvPr/>
        </p:nvSpPr>
        <p:spPr bwMode="auto">
          <a:xfrm>
            <a:off x="5715000" y="2419351"/>
            <a:ext cx="0" cy="310956"/>
          </a:xfrm>
          <a:prstGeom prst="line">
            <a:avLst/>
          </a:prstGeom>
          <a:noFill/>
          <a:ln w="5715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51" name="Line 39"/>
          <p:cNvSpPr>
            <a:spLocks noChangeShapeType="1"/>
          </p:cNvSpPr>
          <p:nvPr/>
        </p:nvSpPr>
        <p:spPr bwMode="auto">
          <a:xfrm flipV="1">
            <a:off x="5715000" y="3409949"/>
            <a:ext cx="1" cy="304801"/>
          </a:xfrm>
          <a:prstGeom prst="line">
            <a:avLst/>
          </a:prstGeom>
          <a:noFill/>
          <a:ln w="5715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52" name="AutoShape 31"/>
          <p:cNvSpPr>
            <a:spLocks noChangeArrowheads="1"/>
          </p:cNvSpPr>
          <p:nvPr/>
        </p:nvSpPr>
        <p:spPr bwMode="auto">
          <a:xfrm>
            <a:off x="6553200" y="1749425"/>
            <a:ext cx="457200" cy="365125"/>
          </a:xfrm>
          <a:prstGeom prst="rightArrow">
            <a:avLst>
              <a:gd name="adj1" fmla="val 28694"/>
              <a:gd name="adj2" fmla="val 62604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>
              <a:latin typeface="Corbel" panose="020B0503020204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800600" y="815579"/>
            <a:ext cx="0" cy="3939687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717924" y="910519"/>
            <a:ext cx="1006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OFFLINE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876800" y="895350"/>
            <a:ext cx="1006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ONLINE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AutoShape 39"/>
          <p:cNvSpPr>
            <a:spLocks noChangeArrowheads="1"/>
          </p:cNvSpPr>
          <p:nvPr/>
        </p:nvSpPr>
        <p:spPr bwMode="auto">
          <a:xfrm>
            <a:off x="381000" y="3513931"/>
            <a:ext cx="1363663" cy="1267619"/>
          </a:xfrm>
          <a:prstGeom prst="can">
            <a:avLst>
              <a:gd name="adj" fmla="val 25000"/>
            </a:avLst>
          </a:pr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7A77C8"/>
                </a:solidFill>
                <a:effectDag name="">
                  <a:cont type="tree" name="">
                    <a:effect ref="fillLine"/>
                    <a:outerShdw dist="38100" dir="13500000" algn="br">
                      <a:srgbClr val="BDBAFF"/>
                    </a:outerShdw>
                  </a:cont>
                  <a:cont type="tree" name="">
                    <a:effect ref="fillLine"/>
                    <a:outerShdw dist="38100" dir="2700000" algn="tl">
                      <a:srgbClr val="494778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7A77C8"/>
                </a:solidFill>
                <a:effectDag name="">
                  <a:cont type="tree" name="">
                    <a:effect ref="fillLine"/>
                    <a:outerShdw dist="38100" dir="13500000" algn="br">
                      <a:srgbClr val="BDBAFF"/>
                    </a:outerShdw>
                  </a:cont>
                  <a:cont type="tree" name="">
                    <a:effect ref="fillLine"/>
                    <a:outerShdw dist="38100" dir="2700000" algn="tl">
                      <a:srgbClr val="494778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7A77C8"/>
                </a:solidFill>
                <a:effectDag name="">
                  <a:cont type="tree" name="">
                    <a:effect ref="fillLine"/>
                    <a:outerShdw dist="38100" dir="13500000" algn="br">
                      <a:srgbClr val="BDBAFF"/>
                    </a:outerShdw>
                  </a:cont>
                  <a:cont type="tree" name="">
                    <a:effect ref="fillLine"/>
                    <a:outerShdw dist="38100" dir="2700000" algn="tl">
                      <a:srgbClr val="494778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7A77C8"/>
                </a:solidFill>
                <a:effectDag name="">
                  <a:cont type="tree" name="">
                    <a:effect ref="fillLine"/>
                    <a:outerShdw dist="38100" dir="13500000" algn="br">
                      <a:srgbClr val="BDBAFF"/>
                    </a:outerShdw>
                  </a:cont>
                  <a:cont type="tree" name="">
                    <a:effect ref="fillLine"/>
                    <a:outerShdw dist="38100" dir="2700000" algn="tl">
                      <a:srgbClr val="494778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7A77C8"/>
                </a:solidFill>
                <a:effectDag name="">
                  <a:cont type="tree" name="">
                    <a:effect ref="fillLine"/>
                    <a:outerShdw dist="38100" dir="13500000" algn="br">
                      <a:srgbClr val="BDBAFF"/>
                    </a:outerShdw>
                  </a:cont>
                  <a:cont type="tree" name="">
                    <a:effect ref="fillLine"/>
                    <a:outerShdw dist="38100" dir="2700000" algn="tl">
                      <a:srgbClr val="494778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7A77C8"/>
                </a:solidFill>
                <a:effectDag name="">
                  <a:cont type="tree" name="">
                    <a:effect ref="fillLine"/>
                    <a:outerShdw dist="38100" dir="13500000" algn="br">
                      <a:srgbClr val="BDBAFF"/>
                    </a:outerShdw>
                  </a:cont>
                  <a:cont type="tree" name="">
                    <a:effect ref="fillLine"/>
                    <a:outerShdw dist="38100" dir="2700000" algn="tl">
                      <a:srgbClr val="494778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7A77C8"/>
                </a:solidFill>
                <a:effectDag name="">
                  <a:cont type="tree" name="">
                    <a:effect ref="fillLine"/>
                    <a:outerShdw dist="38100" dir="13500000" algn="br">
                      <a:srgbClr val="BDBAFF"/>
                    </a:outerShdw>
                  </a:cont>
                  <a:cont type="tree" name="">
                    <a:effect ref="fillLine"/>
                    <a:outerShdw dist="38100" dir="2700000" algn="tl">
                      <a:srgbClr val="494778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7A77C8"/>
                </a:solidFill>
                <a:effectDag name="">
                  <a:cont type="tree" name="">
                    <a:effect ref="fillLine"/>
                    <a:outerShdw dist="38100" dir="13500000" algn="br">
                      <a:srgbClr val="BDBAFF"/>
                    </a:outerShdw>
                  </a:cont>
                  <a:cont type="tree" name="">
                    <a:effect ref="fillLine"/>
                    <a:outerShdw dist="38100" dir="2700000" algn="tl">
                      <a:srgbClr val="494778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7A77C8"/>
                </a:solidFill>
                <a:effectDag name="">
                  <a:cont type="tree" name="">
                    <a:effect ref="fillLine"/>
                    <a:outerShdw dist="38100" dir="13500000" algn="br">
                      <a:srgbClr val="BDBAFF"/>
                    </a:outerShdw>
                  </a:cont>
                  <a:cont type="tree" name="">
                    <a:effect ref="fillLine"/>
                    <a:outerShdw dist="38100" dir="2700000" algn="tl">
                      <a:srgbClr val="494778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/>
            <a:endParaRPr lang="pt-BR" altLang="pt-BR" i="0">
              <a:latin typeface="Corbel" panose="020B0503020204020204" pitchFamily="34" charset="0"/>
            </a:endParaRPr>
          </a:p>
        </p:txBody>
      </p:sp>
      <p:sp>
        <p:nvSpPr>
          <p:cNvPr id="37" name="Text Box 40"/>
          <p:cNvSpPr txBox="1">
            <a:spLocks noChangeArrowheads="1"/>
          </p:cNvSpPr>
          <p:nvPr/>
        </p:nvSpPr>
        <p:spPr bwMode="auto">
          <a:xfrm>
            <a:off x="304800" y="3941320"/>
            <a:ext cx="1536700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Usu</a:t>
            </a:r>
            <a:r>
              <a:rPr lang="pt-BR" altLang="en-US" sz="18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ários</a:t>
            </a:r>
            <a:r>
              <a:rPr lang="pt-BR" altLang="en-US" sz="1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br>
              <a:rPr lang="pt-BR" altLang="en-US" sz="18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pt-BR" altLang="en-US" sz="1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acessando</a:t>
            </a:r>
            <a:r>
              <a:rPr lang="en-US" altLang="en-US" sz="1800" b="1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/>
            </a:r>
            <a:br>
              <a:rPr lang="en-US" altLang="en-US" sz="1800" b="1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</a:br>
            <a:r>
              <a:rPr lang="en-US" altLang="en-US" sz="1800" b="1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B</a:t>
            </a:r>
            <a:endParaRPr lang="en-US" altLang="en-US" sz="1800" b="1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39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131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20" grpId="0"/>
      <p:bldP spid="23" grpId="0"/>
      <p:bldP spid="27" grpId="0" animBg="1"/>
      <p:bldP spid="28" grpId="0"/>
      <p:bldP spid="43" grpId="0"/>
      <p:bldP spid="43" grpId="1"/>
      <p:bldP spid="43" grpId="2"/>
      <p:bldP spid="44" grpId="0"/>
      <p:bldP spid="46" grpId="0" animBg="1"/>
      <p:bldP spid="46" grpId="1" animBg="1"/>
      <p:bldP spid="46" grpId="2" animBg="1"/>
      <p:bldP spid="48" grpId="0" animBg="1"/>
      <p:bldP spid="48" grpId="1" animBg="1"/>
      <p:bldP spid="48" grpId="2" animBg="1"/>
      <p:bldP spid="40" grpId="0" animBg="1"/>
      <p:bldP spid="40" grpId="1" animBg="1"/>
      <p:bldP spid="40" grpId="2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78155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Prediction Impact, Inc. | © 2017 Todos os Direitos Reservados.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770441"/>
            <a:ext cx="5181600" cy="11917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3" t="21159" r="37865" b="67050"/>
          <a:stretch/>
        </p:blipFill>
        <p:spPr>
          <a:xfrm>
            <a:off x="2514600" y="54875"/>
            <a:ext cx="3841426" cy="95228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63513" y="1093988"/>
            <a:ext cx="5943600" cy="1102519"/>
          </a:xfrm>
        </p:spPr>
        <p:txBody>
          <a:bodyPr>
            <a:noAutofit/>
          </a:bodyPr>
          <a:lstStyle/>
          <a:p>
            <a:r>
              <a:rPr lang="pt-BR" altLang="pt-BR" sz="3500" b="1" dirty="0" smtClean="0">
                <a:solidFill>
                  <a:schemeClr val="accent3">
                    <a:lumMod val="50000"/>
                  </a:schemeClr>
                </a:solidFill>
                <a:latin typeface="Tw Cen MT Condensed Extra Bold" charset="0"/>
                <a:ea typeface="Tw Cen MT Condensed Extra Bold" charset="0"/>
                <a:cs typeface="Tw Cen MT Condensed Extra Bold" charset="0"/>
              </a:rPr>
              <a:t>ESTUDO DE CASO</a:t>
            </a:r>
            <a:br>
              <a:rPr lang="pt-BR" altLang="pt-BR" sz="3500" b="1" dirty="0" smtClean="0">
                <a:solidFill>
                  <a:schemeClr val="accent3">
                    <a:lumMod val="50000"/>
                  </a:schemeClr>
                </a:solidFill>
                <a:latin typeface="Tw Cen MT Condensed Extra Bold" charset="0"/>
                <a:ea typeface="Tw Cen MT Condensed Extra Bold" charset="0"/>
                <a:cs typeface="Tw Cen MT Condensed Extra Bold" charset="0"/>
              </a:rPr>
            </a:br>
            <a:r>
              <a:rPr lang="pt-BR" altLang="pt-BR" sz="3500" b="1" dirty="0" smtClean="0">
                <a:solidFill>
                  <a:schemeClr val="accent3"/>
                </a:solidFill>
                <a:latin typeface="Tw Cen MT Condensed Extra Bold" charset="0"/>
                <a:ea typeface="Tw Cen MT Condensed Extra Bold" charset="0"/>
                <a:cs typeface="Tw Cen MT Condensed Extra Bold" charset="0"/>
              </a:rPr>
              <a:t>SELEÇÃO DE ANÚNCIOS ONLINE</a:t>
            </a:r>
            <a:endParaRPr lang="en-US" altLang="pt-BR" sz="3500" b="1" i="0" dirty="0">
              <a:solidFill>
                <a:schemeClr val="accent3"/>
              </a:solidFill>
              <a:latin typeface="Tw Cen MT Condensed Extra Bold" charset="0"/>
              <a:ea typeface="Tw Cen MT Condensed Extra Bold" charset="0"/>
              <a:cs typeface="Tw Cen MT Condensed Extra Bold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3276421"/>
            <a:ext cx="32004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rbel" charset="0"/>
                <a:ea typeface="Corbel" charset="0"/>
                <a:cs typeface="Corbel" charset="0"/>
              </a:rPr>
              <a:t>Eric Siegel, Ph.D.</a:t>
            </a:r>
            <a:br>
              <a:rPr lang="en-US" b="1" dirty="0" smtClean="0">
                <a:latin typeface="Corbel" charset="0"/>
                <a:ea typeface="Corbel" charset="0"/>
                <a:cs typeface="Corbel" charset="0"/>
              </a:rPr>
            </a:b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Prediction Impact, Inc.</a:t>
            </a:r>
            <a:b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eric@predictionimpact.com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/>
            </a:r>
            <a:b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+1 (415) 683-1146</a:t>
            </a: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33400" y="2266950"/>
            <a:ext cx="83820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pt-BR" altLang="en-US" sz="2000" dirty="0" smtClean="0"/>
              <a:t>APLICAÇÃO DE MODELO PREDITIVO PARA PREVER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pt-BR" altLang="en-US" sz="2000" dirty="0" smtClean="0"/>
              <a:t>QUAL ANÚNCIO CADA CLIENTE VAI RESPONDER</a:t>
            </a:r>
            <a:endParaRPr lang="en-US" altLang="en-US" sz="2000" dirty="0" smtClean="0"/>
          </a:p>
          <a:p>
            <a:pPr algn="ctr">
              <a:lnSpc>
                <a:spcPct val="80000"/>
              </a:lnSpc>
            </a:pPr>
            <a:endParaRPr lang="en-US" altLang="en-US" sz="1800" dirty="0" smtClean="0"/>
          </a:p>
          <a:p>
            <a:pPr algn="ctr"/>
            <a:endParaRPr lang="pt-BR" dirty="0"/>
          </a:p>
        </p:txBody>
      </p:sp>
      <p:sp>
        <p:nvSpPr>
          <p:cNvPr id="11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77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SELECIONANDO UM ENTRE 291 ANÚNCIOS ONLINE</a:t>
            </a:r>
            <a:endParaRPr lang="pt-BR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93</a:t>
            </a:fld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95350"/>
            <a:ext cx="8382000" cy="312419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r>
              <a:rPr lang="pt-BR" altLang="en-US" sz="2800" b="1" dirty="0" smtClean="0"/>
              <a:t>Cliente</a:t>
            </a:r>
            <a:r>
              <a:rPr lang="pt-BR" altLang="en-US" sz="2800" dirty="0" smtClean="0"/>
              <a:t>: Website líder em buscas de bolsas de estudos</a:t>
            </a:r>
          </a:p>
          <a:p>
            <a:pPr>
              <a:lnSpc>
                <a:spcPct val="80000"/>
              </a:lnSpc>
            </a:pPr>
            <a:r>
              <a:rPr lang="pt-BR" altLang="en-US" sz="2800" dirty="0" smtClean="0"/>
              <a:t>Anunciantes incluem:</a:t>
            </a:r>
            <a:endParaRPr lang="pt-BR" altLang="en-US" sz="2800" dirty="0"/>
          </a:p>
          <a:p>
            <a:pPr marL="457200" indent="-457200">
              <a:lnSpc>
                <a:spcPct val="80000"/>
              </a:lnSpc>
              <a:buFont typeface="Arial" charset="0"/>
              <a:buChar char="•"/>
            </a:pPr>
            <a:endParaRPr lang="pt-BR" altLang="en-US" sz="2800" dirty="0" smtClean="0"/>
          </a:p>
          <a:p>
            <a:pPr marL="457200" indent="-457200">
              <a:lnSpc>
                <a:spcPct val="80000"/>
              </a:lnSpc>
              <a:buFont typeface="Arial" charset="0"/>
              <a:buChar char="•"/>
            </a:pPr>
            <a:r>
              <a:rPr lang="pt-BR" altLang="en-US" sz="2800" dirty="0" smtClean="0"/>
              <a:t>Universidades</a:t>
            </a:r>
          </a:p>
          <a:p>
            <a:pPr marL="457200" indent="-457200">
              <a:lnSpc>
                <a:spcPct val="80000"/>
              </a:lnSpc>
              <a:buFont typeface="Arial" charset="0"/>
              <a:buChar char="•"/>
            </a:pPr>
            <a:r>
              <a:rPr lang="pt-BR" altLang="en-US" sz="2800" dirty="0" smtClean="0"/>
              <a:t>Agências de crédito estudantil</a:t>
            </a:r>
          </a:p>
          <a:p>
            <a:pPr marL="457200" indent="-457200">
              <a:lnSpc>
                <a:spcPct val="80000"/>
              </a:lnSpc>
              <a:buFont typeface="Arial" charset="0"/>
              <a:buChar char="•"/>
            </a:pPr>
            <a:r>
              <a:rPr lang="pt-BR" altLang="en-US" sz="2800" dirty="0" smtClean="0"/>
              <a:t>Órgãos de recrutamento militar</a:t>
            </a:r>
          </a:p>
          <a:p>
            <a:pPr marL="457200" indent="-457200">
              <a:lnSpc>
                <a:spcPct val="80000"/>
              </a:lnSpc>
              <a:buFont typeface="Arial" charset="0"/>
              <a:buChar char="•"/>
            </a:pPr>
            <a:r>
              <a:rPr lang="pt-BR" altLang="en-US" sz="2800" dirty="0" smtClean="0"/>
              <a:t>Outros</a:t>
            </a:r>
            <a:br>
              <a:rPr lang="pt-BR" altLang="en-US" sz="2800" dirty="0" smtClean="0"/>
            </a:br>
            <a:r>
              <a:rPr lang="pt-BR" altLang="en-US" sz="2800" dirty="0" smtClean="0"/>
              <a:t/>
            </a:r>
            <a:br>
              <a:rPr lang="pt-BR" altLang="en-US" sz="2800" dirty="0" smtClean="0"/>
            </a:br>
            <a:endParaRPr lang="pt-BR" altLang="en-US" sz="2800" b="1" dirty="0" smtClean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1800" dirty="0"/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239" y="1885950"/>
            <a:ext cx="1856026" cy="1441450"/>
          </a:xfrm>
          <a:prstGeom prst="rect">
            <a:avLst/>
          </a:prstGeom>
        </p:spPr>
      </p:pic>
      <p:sp>
        <p:nvSpPr>
          <p:cNvPr id="7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58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ESTUDO DE CASO: O CLIENTE É O INSTITUTO DE ARTE (EUA)</a:t>
            </a:r>
            <a:endParaRPr lang="pt-BR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94</a:t>
            </a:fld>
            <a:endParaRPr lang="pt-BR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8" t="23333" r="15740" b="14445"/>
          <a:stretch/>
        </p:blipFill>
        <p:spPr>
          <a:xfrm>
            <a:off x="1828800" y="1200150"/>
            <a:ext cx="5562600" cy="3200400"/>
          </a:xfrm>
          <a:prstGeom prst="rect">
            <a:avLst/>
          </a:prstGeom>
        </p:spPr>
      </p:pic>
      <p:sp>
        <p:nvSpPr>
          <p:cNvPr id="6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211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95</a:t>
            </a:fld>
            <a:endParaRPr lang="pt-BR" dirty="0"/>
          </a:p>
        </p:txBody>
      </p:sp>
      <p:sp>
        <p:nvSpPr>
          <p:cNvPr id="28" name="Título 1"/>
          <p:cNvSpPr>
            <a:spLocks noGrp="1"/>
          </p:cNvSpPr>
          <p:nvPr>
            <p:ph type="title"/>
          </p:nvPr>
        </p:nvSpPr>
        <p:spPr>
          <a:xfrm>
            <a:off x="457200" y="666750"/>
            <a:ext cx="8229600" cy="460771"/>
          </a:xfrm>
        </p:spPr>
        <p:txBody>
          <a:bodyPr/>
          <a:lstStyle/>
          <a:p>
            <a:r>
              <a:rPr lang="pt-BR" dirty="0" smtClean="0"/>
              <a:t>ESTIMULO-RESPOSTA</a:t>
            </a:r>
            <a:br>
              <a:rPr lang="pt-BR" dirty="0" smtClean="0"/>
            </a:br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TREINANDO DADOS PARA SELEÇÃO DE ANÚNCIOS</a:t>
            </a:r>
            <a:endParaRPr lang="pt-BR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411641"/>
              </p:ext>
            </p:extLst>
          </p:nvPr>
        </p:nvGraphicFramePr>
        <p:xfrm>
          <a:off x="685800" y="2876550"/>
          <a:ext cx="8153400" cy="18288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066800"/>
                <a:gridCol w="685800"/>
                <a:gridCol w="693420"/>
                <a:gridCol w="815340"/>
                <a:gridCol w="815340"/>
                <a:gridCol w="815340"/>
                <a:gridCol w="815340"/>
                <a:gridCol w="815340"/>
                <a:gridCol w="815340"/>
                <a:gridCol w="815340"/>
              </a:tblGrid>
              <a:tr h="307340"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Univ</a:t>
                      </a:r>
                      <a:r>
                        <a:rPr lang="en-US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A</a:t>
                      </a:r>
                      <a:endParaRPr lang="en-US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SIM</a:t>
                      </a:r>
                      <a:endParaRPr lang="en-US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M</a:t>
                      </a:r>
                      <a:endParaRPr lang="en-US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SIM</a:t>
                      </a:r>
                      <a:endParaRPr lang="en-US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SIM</a:t>
                      </a:r>
                      <a:endParaRPr lang="en-US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aol</a:t>
                      </a:r>
                      <a:endParaRPr lang="en-US" sz="1500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1,1</a:t>
                      </a:r>
                      <a:endParaRPr lang="en-US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N</a:t>
                      </a:r>
                      <a:r>
                        <a:rPr lang="pt-BR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ÃO</a:t>
                      </a:r>
                      <a:endParaRPr lang="en-US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3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Univ</a:t>
                      </a:r>
                      <a:r>
                        <a:rPr lang="en-US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A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N</a:t>
                      </a:r>
                      <a:r>
                        <a:rPr lang="pt-BR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ÃO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14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F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N</a:t>
                      </a:r>
                      <a:r>
                        <a:rPr lang="pt-BR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ÃO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SIM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gmail</a:t>
                      </a:r>
                      <a:endParaRPr lang="en-US" sz="15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0,9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SIM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3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Univ</a:t>
                      </a:r>
                      <a:r>
                        <a:rPr lang="en-US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A</a:t>
                      </a:r>
                      <a:endParaRPr lang="en-US" b="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N</a:t>
                      </a:r>
                      <a:r>
                        <a:rPr lang="pt-BR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ÃO</a:t>
                      </a:r>
                      <a:endParaRPr lang="en-US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12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M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N</a:t>
                      </a:r>
                      <a:r>
                        <a:rPr lang="pt-BR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ÃO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N</a:t>
                      </a:r>
                      <a:r>
                        <a:rPr lang="pt-BR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ÃO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hotmail</a:t>
                      </a:r>
                      <a:endParaRPr lang="en-US" sz="15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1,0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N</a:t>
                      </a:r>
                      <a:r>
                        <a:rPr lang="pt-BR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ÃO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3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Financ</a:t>
                      </a:r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N</a:t>
                      </a:r>
                      <a:r>
                        <a:rPr lang="pt-BR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ÃO</a:t>
                      </a:r>
                      <a:endParaRPr lang="en-US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9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M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SIM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N</a:t>
                      </a:r>
                      <a:r>
                        <a:rPr lang="pt-BR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ÃO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hotmail</a:t>
                      </a:r>
                      <a:endParaRPr lang="en-US" sz="15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1,3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N</a:t>
                      </a:r>
                      <a:r>
                        <a:rPr lang="pt-BR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ÃO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3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Financ</a:t>
                      </a:r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SIM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12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F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N</a:t>
                      </a:r>
                      <a:r>
                        <a:rPr lang="pt-BR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ÃO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SIM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yahoo</a:t>
                      </a:r>
                      <a:endParaRPr lang="en-US" sz="15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0,6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SIM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1295400" y="1171045"/>
            <a:ext cx="7629907" cy="1813060"/>
            <a:chOff x="1315653" y="1255971"/>
            <a:chExt cx="7629907" cy="1813060"/>
          </a:xfrm>
        </p:grpSpPr>
        <p:sp>
          <p:nvSpPr>
            <p:cNvPr id="33" name="Rectangle 32"/>
            <p:cNvSpPr/>
            <p:nvPr/>
          </p:nvSpPr>
          <p:spPr>
            <a:xfrm rot="18036094">
              <a:off x="796280" y="2180759"/>
              <a:ext cx="13773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>
                  <a:solidFill>
                    <a:schemeClr val="accent3">
                      <a:lumMod val="50000"/>
                    </a:schemeClr>
                  </a:solidFill>
                </a:rPr>
                <a:t>Qual</a:t>
              </a:r>
              <a:r>
                <a:rPr lang="en-US" sz="1600" dirty="0">
                  <a:solidFill>
                    <a:schemeClr val="accent3">
                      <a:lumMod val="50000"/>
                    </a:schemeClr>
                  </a:solidFill>
                </a:rPr>
                <a:t> an</a:t>
              </a:r>
              <a:r>
                <a:rPr lang="pt-BR" sz="1600" dirty="0" err="1">
                  <a:solidFill>
                    <a:schemeClr val="accent3">
                      <a:lumMod val="50000"/>
                    </a:schemeClr>
                  </a:solidFill>
                </a:rPr>
                <a:t>úncio</a:t>
              </a:r>
              <a:r>
                <a:rPr lang="pt-BR" sz="1600" dirty="0">
                  <a:solidFill>
                    <a:schemeClr val="accent3">
                      <a:lumMod val="50000"/>
                    </a:schemeClr>
                  </a:solidFill>
                </a:rPr>
                <a:t>?</a:t>
              </a:r>
              <a:endParaRPr lang="en-US" sz="16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 rot="18036094">
              <a:off x="1696093" y="2151784"/>
              <a:ext cx="144462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dirty="0" smtClean="0">
                  <a:solidFill>
                    <a:schemeClr val="accent3">
                      <a:lumMod val="50000"/>
                    </a:schemeClr>
                  </a:solidFill>
                </a:rPr>
                <a:t>Já viu anúncio?</a:t>
              </a:r>
              <a:endParaRPr lang="en-US" sz="16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 rot="18036094">
              <a:off x="2439007" y="2186193"/>
              <a:ext cx="14219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dirty="0" smtClean="0">
                  <a:solidFill>
                    <a:schemeClr val="accent3">
                      <a:lumMod val="50000"/>
                    </a:schemeClr>
                  </a:solidFill>
                </a:rPr>
                <a:t>Cursando série</a:t>
              </a:r>
              <a:endParaRPr lang="en-US" sz="16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 rot="18036094">
              <a:off x="3386158" y="2527932"/>
              <a:ext cx="57060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dirty="0" smtClean="0">
                  <a:solidFill>
                    <a:schemeClr val="accent3">
                      <a:lumMod val="50000"/>
                    </a:schemeClr>
                  </a:solidFill>
                </a:rPr>
                <a:t>Sexo</a:t>
              </a:r>
              <a:endParaRPr lang="en-US" sz="16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18036094">
              <a:off x="3820285" y="1993224"/>
              <a:ext cx="18130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dirty="0" smtClean="0">
                  <a:solidFill>
                    <a:schemeClr val="accent3">
                      <a:lumMod val="50000"/>
                    </a:schemeClr>
                  </a:solidFill>
                </a:rPr>
                <a:t>Inscrito no mailing?</a:t>
              </a:r>
              <a:endParaRPr lang="en-US" sz="16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18036094">
              <a:off x="4781821" y="1980690"/>
              <a:ext cx="168360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dirty="0" smtClean="0">
                  <a:solidFill>
                    <a:schemeClr val="accent3">
                      <a:lumMod val="50000"/>
                    </a:schemeClr>
                  </a:solidFill>
                </a:rPr>
                <a:t>Cidadão dos EUA?</a:t>
              </a:r>
              <a:endParaRPr lang="en-US" sz="16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 rot="18036094">
              <a:off x="5772258" y="2498101"/>
              <a:ext cx="6399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dirty="0" err="1" smtClean="0">
                  <a:solidFill>
                    <a:schemeClr val="accent3">
                      <a:lumMod val="50000"/>
                    </a:schemeClr>
                  </a:solidFill>
                </a:rPr>
                <a:t>Email</a:t>
              </a:r>
              <a:endParaRPr lang="en-US" sz="16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18036094">
              <a:off x="6264780" y="2040162"/>
              <a:ext cx="170399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dirty="0" smtClean="0">
                  <a:solidFill>
                    <a:schemeClr val="accent3">
                      <a:lumMod val="50000"/>
                    </a:schemeClr>
                  </a:solidFill>
                </a:rPr>
                <a:t>Número de cursos</a:t>
              </a:r>
              <a:endParaRPr lang="en-US" sz="16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18036094">
              <a:off x="7169455" y="2078078"/>
              <a:ext cx="161589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dirty="0" smtClean="0">
                  <a:solidFill>
                    <a:schemeClr val="accent3">
                      <a:lumMod val="50000"/>
                    </a:schemeClr>
                  </a:solidFill>
                </a:rPr>
                <a:t>Razão exame SAT</a:t>
              </a:r>
              <a:endParaRPr lang="en-US" sz="16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 rot="18036094">
              <a:off x="8055894" y="2006149"/>
              <a:ext cx="119455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dirty="0" smtClean="0">
                  <a:solidFill>
                    <a:schemeClr val="accent3">
                      <a:lumMod val="50000"/>
                    </a:schemeClr>
                  </a:solidFill>
                </a:rPr>
                <a:t>Respondeu</a:t>
              </a:r>
              <a:br>
                <a:rPr lang="pt-BR" sz="1600" dirty="0" smtClean="0">
                  <a:solidFill>
                    <a:schemeClr val="accent3">
                      <a:lumMod val="50000"/>
                    </a:schemeClr>
                  </a:solidFill>
                </a:rPr>
              </a:br>
              <a:r>
                <a:rPr lang="pt-BR" sz="1600" smtClean="0">
                  <a:solidFill>
                    <a:schemeClr val="accent3">
                      <a:lumMod val="50000"/>
                    </a:schemeClr>
                  </a:solidFill>
                </a:rPr>
                <a:t>ao anúncio?</a:t>
              </a:r>
              <a:endParaRPr lang="en-US" sz="16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17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059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63179"/>
            <a:ext cx="8229600" cy="460771"/>
          </a:xfrm>
        </p:spPr>
        <p:txBody>
          <a:bodyPr/>
          <a:lstStyle/>
          <a:p>
            <a:r>
              <a:rPr lang="pt-BR" dirty="0" smtClean="0"/>
              <a:t>O NEGÓCIO: ALTO POTENCIAL DE GERAÇÃO DE VALOR</a:t>
            </a:r>
            <a:endParaRPr lang="pt-BR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96</a:t>
            </a:fld>
            <a:endParaRPr lang="pt-BR" dirty="0"/>
          </a:p>
        </p:txBody>
      </p:sp>
      <p:sp>
        <p:nvSpPr>
          <p:cNvPr id="18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158477"/>
            <a:ext cx="8686800" cy="324207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altLang="en-US" sz="2000" dirty="0"/>
          </a:p>
          <a:p>
            <a:pPr marL="457200" indent="-457200">
              <a:lnSpc>
                <a:spcPct val="80000"/>
              </a:lnSpc>
              <a:buFont typeface="Arial" charset="0"/>
              <a:buChar char="•"/>
            </a:pPr>
            <a:r>
              <a:rPr lang="pt-BR" altLang="en-US" sz="2400" dirty="0" smtClean="0"/>
              <a:t>Anúncios caros: até US$ 25 por anúncio respondido</a:t>
            </a:r>
            <a:endParaRPr lang="pt-BR" altLang="en-US" sz="1600" dirty="0" smtClean="0"/>
          </a:p>
          <a:p>
            <a:pPr marL="457200" indent="-457200">
              <a:lnSpc>
                <a:spcPct val="80000"/>
              </a:lnSpc>
              <a:buFont typeface="Arial" charset="0"/>
              <a:buChar char="•"/>
            </a:pPr>
            <a:r>
              <a:rPr lang="pt-BR" altLang="en-US" sz="2400" dirty="0" smtClean="0"/>
              <a:t>Alta taxa de resposta: até 5% devido à relevância dos anúncios</a:t>
            </a:r>
          </a:p>
          <a:p>
            <a:pPr marL="457200" indent="-457200">
              <a:lnSpc>
                <a:spcPct val="80000"/>
              </a:lnSpc>
              <a:buFont typeface="Arial" charset="0"/>
              <a:buChar char="•"/>
            </a:pPr>
            <a:r>
              <a:rPr lang="pt-BR" altLang="en-US" sz="2400" dirty="0" smtClean="0"/>
              <a:t>Big Data: dados “largos” e “extensos”</a:t>
            </a:r>
          </a:p>
          <a:p>
            <a:pPr marL="914400" lvl="1" indent="-457200">
              <a:lnSpc>
                <a:spcPct val="80000"/>
              </a:lnSpc>
              <a:buFont typeface="Arial" charset="0"/>
              <a:buChar char="•"/>
            </a:pPr>
            <a:r>
              <a:rPr lang="pt-BR" altLang="en-US" sz="2000" dirty="0" smtClean="0"/>
              <a:t>Pessoas compartilharam seu dados voluntariamente – perfis ricos em informação</a:t>
            </a:r>
          </a:p>
          <a:p>
            <a:pPr marL="914400" lvl="1" indent="-457200">
              <a:lnSpc>
                <a:spcPct val="80000"/>
              </a:lnSpc>
              <a:buFont typeface="Arial" charset="0"/>
              <a:buChar char="•"/>
            </a:pPr>
            <a:r>
              <a:rPr lang="pt-BR" altLang="en-US" sz="2000" dirty="0" smtClean="0"/>
              <a:t>Mais de 50 milhões de casos de treino (</a:t>
            </a:r>
            <a:r>
              <a:rPr lang="pt-BR" altLang="en-US" sz="2000" dirty="0" err="1" smtClean="0"/>
              <a:t>jan</a:t>
            </a:r>
            <a:r>
              <a:rPr lang="pt-BR" altLang="en-US" sz="2000" dirty="0" smtClean="0"/>
              <a:t> 2005 – set 2005)</a:t>
            </a:r>
          </a:p>
          <a:p>
            <a:pPr lvl="1">
              <a:lnSpc>
                <a:spcPct val="80000"/>
              </a:lnSpc>
            </a:pPr>
            <a:r>
              <a:rPr lang="pt-BR" altLang="en-US" sz="2000" dirty="0" smtClean="0"/>
              <a:t> </a:t>
            </a:r>
            <a:br>
              <a:rPr lang="pt-BR" altLang="en-US" sz="2000" dirty="0" smtClean="0"/>
            </a:br>
            <a:endParaRPr lang="pt-BR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1800" dirty="0"/>
          </a:p>
          <a:p>
            <a:endParaRPr lang="pt-BR" dirty="0"/>
          </a:p>
        </p:txBody>
      </p:sp>
      <p:sp>
        <p:nvSpPr>
          <p:cNvPr id="6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148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63179"/>
            <a:ext cx="8229600" cy="460771"/>
          </a:xfrm>
        </p:spPr>
        <p:txBody>
          <a:bodyPr/>
          <a:lstStyle/>
          <a:p>
            <a:r>
              <a:rPr lang="pt-BR" dirty="0" smtClean="0"/>
              <a:t>VARIÁVEIS PREDITIVAS RELEVANTES </a:t>
            </a:r>
            <a:r>
              <a:rPr lang="pt-BR" sz="2200" dirty="0" smtClean="0"/>
              <a:t>(EXEMPLOS MONOVARIETAIS)</a:t>
            </a:r>
            <a:endParaRPr lang="pt-BR" sz="2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97</a:t>
            </a:fld>
            <a:endParaRPr lang="pt-BR" dirty="0"/>
          </a:p>
        </p:txBody>
      </p:sp>
      <p:sp>
        <p:nvSpPr>
          <p:cNvPr id="11" name="TextBox 10"/>
          <p:cNvSpPr txBox="1"/>
          <p:nvPr/>
        </p:nvSpPr>
        <p:spPr>
          <a:xfrm>
            <a:off x="2410305" y="1654373"/>
            <a:ext cx="200929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Inscreveu-se no mailing?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132913" y="1654373"/>
            <a:ext cx="2106283" cy="1984177"/>
            <a:chOff x="103517" y="1654373"/>
            <a:chExt cx="2106283" cy="1984177"/>
          </a:xfrm>
        </p:grpSpPr>
        <p:grpSp>
          <p:nvGrpSpPr>
            <p:cNvPr id="7" name="Group 6"/>
            <p:cNvGrpSpPr/>
            <p:nvPr/>
          </p:nvGrpSpPr>
          <p:grpSpPr>
            <a:xfrm>
              <a:off x="363749" y="1654373"/>
              <a:ext cx="1846051" cy="1984177"/>
              <a:chOff x="506476" y="1279906"/>
              <a:chExt cx="2442232" cy="2133854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9" t="7364" r="56298" b="52603"/>
              <a:stretch/>
            </p:blipFill>
            <p:spPr>
              <a:xfrm>
                <a:off x="506476" y="1605182"/>
                <a:ext cx="2419410" cy="1808578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10359" y="1279906"/>
                <a:ext cx="2438349" cy="33099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 smtClean="0"/>
                  <a:t>Anúncio já visto? </a:t>
                </a:r>
                <a:endParaRPr lang="en-US" sz="1400" b="1" dirty="0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03517" y="1899106"/>
              <a:ext cx="353683" cy="1739444"/>
              <a:chOff x="0" y="1899106"/>
              <a:chExt cx="353683" cy="1739444"/>
            </a:xfrm>
            <a:noFill/>
          </p:grpSpPr>
          <p:sp>
            <p:nvSpPr>
              <p:cNvPr id="26" name="TextBox 25"/>
              <p:cNvSpPr txBox="1"/>
              <p:nvPr/>
            </p:nvSpPr>
            <p:spPr>
              <a:xfrm flipH="1">
                <a:off x="0" y="1899106"/>
                <a:ext cx="353682" cy="21544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7%</a:t>
                </a:r>
                <a:endParaRPr lang="en-US" sz="8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 flipH="1">
                <a:off x="1" y="2112317"/>
                <a:ext cx="353682" cy="21544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6%</a:t>
                </a:r>
                <a:endParaRPr lang="en-US" sz="8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 flipH="1">
                <a:off x="1" y="2340917"/>
                <a:ext cx="353682" cy="21544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5%</a:t>
                </a:r>
                <a:endParaRPr lang="en-US" sz="8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 flipH="1">
                <a:off x="1" y="2569517"/>
                <a:ext cx="353682" cy="21544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4%</a:t>
                </a:r>
                <a:endParaRPr lang="en-US" sz="8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 flipH="1">
                <a:off x="1" y="2813506"/>
                <a:ext cx="353682" cy="21544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3%</a:t>
                </a:r>
                <a:endParaRPr lang="en-US" sz="8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 flipH="1">
                <a:off x="0" y="3028950"/>
                <a:ext cx="353682" cy="21544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2%</a:t>
                </a:r>
                <a:endParaRPr lang="en-US" sz="8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 flipH="1">
                <a:off x="0" y="3257550"/>
                <a:ext cx="353682" cy="21544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1%</a:t>
                </a:r>
                <a:endParaRPr lang="en-US" sz="8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flipH="1">
                <a:off x="0" y="3423106"/>
                <a:ext cx="353682" cy="21544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0%</a:t>
                </a:r>
                <a:endParaRPr lang="en-US" sz="800" dirty="0"/>
              </a:p>
            </p:txBody>
          </p:sp>
        </p:grpSp>
      </p:grpSp>
      <p:sp>
        <p:nvSpPr>
          <p:cNvPr id="44" name="TextBox 43"/>
          <p:cNvSpPr txBox="1"/>
          <p:nvPr/>
        </p:nvSpPr>
        <p:spPr>
          <a:xfrm>
            <a:off x="2989006" y="4414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2274525" y="1885950"/>
            <a:ext cx="2039992" cy="1853798"/>
            <a:chOff x="2300474" y="1885950"/>
            <a:chExt cx="2039992" cy="1905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49" t="8964" r="2528" b="51480"/>
            <a:stretch/>
          </p:blipFill>
          <p:spPr>
            <a:xfrm>
              <a:off x="2590756" y="1962150"/>
              <a:ext cx="1749710" cy="1686897"/>
            </a:xfrm>
            <a:prstGeom prst="rect">
              <a:avLst/>
            </a:prstGeom>
          </p:spPr>
        </p:pic>
        <p:grpSp>
          <p:nvGrpSpPr>
            <p:cNvPr id="35" name="Group 34"/>
            <p:cNvGrpSpPr/>
            <p:nvPr/>
          </p:nvGrpSpPr>
          <p:grpSpPr>
            <a:xfrm>
              <a:off x="2300474" y="1885950"/>
              <a:ext cx="518926" cy="1905000"/>
              <a:chOff x="0" y="1899106"/>
              <a:chExt cx="353683" cy="1905000"/>
            </a:xfrm>
            <a:noFill/>
          </p:grpSpPr>
          <p:sp>
            <p:nvSpPr>
              <p:cNvPr id="36" name="TextBox 35"/>
              <p:cNvSpPr txBox="1"/>
              <p:nvPr/>
            </p:nvSpPr>
            <p:spPr>
              <a:xfrm flipH="1">
                <a:off x="0" y="1899106"/>
                <a:ext cx="353682" cy="3385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7%</a:t>
                </a:r>
                <a:endParaRPr lang="en-US" sz="80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 flipH="1">
                <a:off x="1" y="2112317"/>
                <a:ext cx="353682" cy="3385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6%</a:t>
                </a:r>
                <a:endParaRPr lang="en-US" sz="8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 flipH="1">
                <a:off x="1" y="2340917"/>
                <a:ext cx="353682" cy="3385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5%</a:t>
                </a:r>
                <a:endParaRPr lang="en-US" sz="8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flipH="1">
                <a:off x="1" y="2569517"/>
                <a:ext cx="353682" cy="3385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4%</a:t>
                </a:r>
                <a:endParaRPr lang="en-US" sz="80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flipH="1">
                <a:off x="1" y="2813506"/>
                <a:ext cx="353682" cy="3385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3%</a:t>
                </a:r>
                <a:endParaRPr lang="en-US" sz="8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flipH="1">
                <a:off x="0" y="3028950"/>
                <a:ext cx="353682" cy="3385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2%</a:t>
                </a:r>
                <a:endParaRPr lang="en-US" sz="8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 flipH="1">
                <a:off x="0" y="3257550"/>
                <a:ext cx="353682" cy="3385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1%</a:t>
                </a:r>
                <a:endParaRPr lang="en-US" sz="8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 flipH="1">
                <a:off x="0" y="3465552"/>
                <a:ext cx="353682" cy="3385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0%</a:t>
                </a:r>
                <a:endParaRPr lang="en-US" sz="800" dirty="0"/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4419600" y="1654373"/>
            <a:ext cx="2402983" cy="2009175"/>
            <a:chOff x="4449855" y="1654373"/>
            <a:chExt cx="2402983" cy="2009175"/>
          </a:xfrm>
        </p:grpSpPr>
        <p:grpSp>
          <p:nvGrpSpPr>
            <p:cNvPr id="17" name="Group 16"/>
            <p:cNvGrpSpPr/>
            <p:nvPr/>
          </p:nvGrpSpPr>
          <p:grpSpPr>
            <a:xfrm>
              <a:off x="4462292" y="1654373"/>
              <a:ext cx="2390546" cy="1977653"/>
              <a:chOff x="4353178" y="1279897"/>
              <a:chExt cx="2449810" cy="1977653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353178" y="1279897"/>
                <a:ext cx="237700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 err="1" smtClean="0"/>
                  <a:t>Div</a:t>
                </a:r>
                <a:r>
                  <a:rPr lang="pt-BR" sz="1400" b="1" dirty="0" smtClean="0"/>
                  <a:t>./Região Univ. (EUA)</a:t>
                </a:r>
                <a:endParaRPr lang="en-US" sz="1400" b="1" dirty="0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90" t="59464" r="61819"/>
              <a:stretch/>
            </p:blipFill>
            <p:spPr>
              <a:xfrm>
                <a:off x="4681987" y="1569482"/>
                <a:ext cx="2121001" cy="1688068"/>
              </a:xfrm>
              <a:prstGeom prst="rect">
                <a:avLst/>
              </a:prstGeom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4449855" y="1885950"/>
              <a:ext cx="426945" cy="1777598"/>
              <a:chOff x="4343400" y="1885950"/>
              <a:chExt cx="416881" cy="1777598"/>
            </a:xfrm>
            <a:noFill/>
          </p:grpSpPr>
          <p:sp>
            <p:nvSpPr>
              <p:cNvPr id="47" name="TextBox 46"/>
              <p:cNvSpPr txBox="1"/>
              <p:nvPr/>
            </p:nvSpPr>
            <p:spPr>
              <a:xfrm flipH="1">
                <a:off x="4343400" y="1885950"/>
                <a:ext cx="393751" cy="21544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12%</a:t>
                </a:r>
                <a:endParaRPr lang="en-US" sz="8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 flipH="1">
                <a:off x="4343400" y="2137315"/>
                <a:ext cx="393749" cy="21544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10%</a:t>
                </a:r>
                <a:endParaRPr lang="en-US" sz="8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 flipH="1">
                <a:off x="4406599" y="2419350"/>
                <a:ext cx="353682" cy="21544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8</a:t>
                </a:r>
                <a:r>
                  <a:rPr lang="en-US" sz="800" dirty="0" smtClean="0"/>
                  <a:t>%</a:t>
                </a:r>
                <a:endParaRPr lang="en-US" sz="8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 flipH="1">
                <a:off x="4406599" y="2661106"/>
                <a:ext cx="353682" cy="21544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6%</a:t>
                </a:r>
                <a:endParaRPr lang="en-US" sz="80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 flipH="1">
                <a:off x="4406599" y="2952750"/>
                <a:ext cx="353682" cy="21544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4%</a:t>
                </a:r>
                <a:endParaRPr lang="en-US" sz="8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 flipH="1">
                <a:off x="4406598" y="3181350"/>
                <a:ext cx="353682" cy="21544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2%</a:t>
                </a:r>
                <a:endParaRPr lang="en-US" sz="8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 flipH="1">
                <a:off x="4406598" y="3448104"/>
                <a:ext cx="353682" cy="21544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0%</a:t>
                </a:r>
                <a:endParaRPr lang="en-US" sz="800" dirty="0"/>
              </a:p>
            </p:txBody>
          </p:sp>
        </p:grpSp>
      </p:grpSp>
      <p:grpSp>
        <p:nvGrpSpPr>
          <p:cNvPr id="73" name="Group 72"/>
          <p:cNvGrpSpPr/>
          <p:nvPr/>
        </p:nvGrpSpPr>
        <p:grpSpPr>
          <a:xfrm>
            <a:off x="6934200" y="1654373"/>
            <a:ext cx="2146350" cy="2060377"/>
            <a:chOff x="6997648" y="1654373"/>
            <a:chExt cx="2146350" cy="2060377"/>
          </a:xfrm>
        </p:grpSpPr>
        <p:grpSp>
          <p:nvGrpSpPr>
            <p:cNvPr id="19" name="Group 18"/>
            <p:cNvGrpSpPr/>
            <p:nvPr/>
          </p:nvGrpSpPr>
          <p:grpSpPr>
            <a:xfrm>
              <a:off x="6997648" y="1654373"/>
              <a:ext cx="2146350" cy="1984177"/>
              <a:chOff x="6572312" y="1279897"/>
              <a:chExt cx="2571690" cy="1984177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6572312" y="1279897"/>
                <a:ext cx="257169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 err="1" smtClean="0"/>
                  <a:t>Fratern</a:t>
                </a:r>
                <a:r>
                  <a:rPr lang="pt-BR" sz="1400" b="1" dirty="0" smtClean="0"/>
                  <a:t>./Nenhum/</a:t>
                </a:r>
                <a:r>
                  <a:rPr lang="pt-BR" sz="1400" b="1" dirty="0" err="1" smtClean="0"/>
                  <a:t>Sororid</a:t>
                </a:r>
                <a:r>
                  <a:rPr lang="pt-BR" sz="1400" b="1" dirty="0" smtClean="0"/>
                  <a:t>.</a:t>
                </a:r>
                <a:endParaRPr lang="en-US" sz="1400" b="1" dirty="0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753" t="59817" r="4181" b="741"/>
              <a:stretch/>
            </p:blipFill>
            <p:spPr>
              <a:xfrm>
                <a:off x="6868000" y="1587674"/>
                <a:ext cx="2093399" cy="1676400"/>
              </a:xfrm>
              <a:prstGeom prst="rect">
                <a:avLst/>
              </a:prstGeom>
            </p:spPr>
          </p:pic>
        </p:grpSp>
        <p:grpSp>
          <p:nvGrpSpPr>
            <p:cNvPr id="68" name="Group 67"/>
            <p:cNvGrpSpPr/>
            <p:nvPr/>
          </p:nvGrpSpPr>
          <p:grpSpPr>
            <a:xfrm>
              <a:off x="6997649" y="1885950"/>
              <a:ext cx="393751" cy="1828800"/>
              <a:chOff x="6845249" y="1885950"/>
              <a:chExt cx="393751" cy="1828800"/>
            </a:xfrm>
            <a:noFill/>
          </p:grpSpPr>
          <p:sp>
            <p:nvSpPr>
              <p:cNvPr id="57" name="TextBox 56"/>
              <p:cNvSpPr txBox="1"/>
              <p:nvPr/>
            </p:nvSpPr>
            <p:spPr>
              <a:xfrm flipH="1">
                <a:off x="6845249" y="2419350"/>
                <a:ext cx="393751" cy="21544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6</a:t>
                </a:r>
                <a:r>
                  <a:rPr lang="en-US" sz="800" dirty="0" smtClean="0"/>
                  <a:t>%</a:t>
                </a:r>
                <a:endParaRPr lang="en-US" sz="800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 flipH="1">
                <a:off x="6845249" y="2584906"/>
                <a:ext cx="393751" cy="21544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800" smtClean="0"/>
                  <a:t>5%</a:t>
                </a:r>
                <a:endParaRPr lang="en-US" sz="800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 flipH="1">
                <a:off x="6863144" y="2737306"/>
                <a:ext cx="353682" cy="21544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4%</a:t>
                </a:r>
                <a:endParaRPr lang="en-US" sz="800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 flipH="1">
                <a:off x="6863144" y="2952750"/>
                <a:ext cx="353682" cy="21544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3%</a:t>
                </a:r>
                <a:endParaRPr lang="en-US" sz="800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 flipH="1">
                <a:off x="6863144" y="3118306"/>
                <a:ext cx="353682" cy="21544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2</a:t>
                </a:r>
                <a:r>
                  <a:rPr lang="en-US" sz="800" dirty="0" smtClean="0"/>
                  <a:t>%</a:t>
                </a:r>
                <a:endParaRPr lang="en-US" sz="800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 flipH="1">
                <a:off x="6863143" y="3333750"/>
                <a:ext cx="353682" cy="21544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1</a:t>
                </a:r>
                <a:r>
                  <a:rPr lang="en-US" sz="800" dirty="0" smtClean="0"/>
                  <a:t>%</a:t>
                </a:r>
                <a:endParaRPr lang="en-US" sz="800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 flipH="1">
                <a:off x="6863143" y="3499306"/>
                <a:ext cx="353682" cy="21544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0%</a:t>
                </a:r>
                <a:endParaRPr lang="en-US" sz="800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 flipH="1">
                <a:off x="6845249" y="2219295"/>
                <a:ext cx="393751" cy="21544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7</a:t>
                </a:r>
                <a:r>
                  <a:rPr lang="en-US" sz="800" dirty="0" smtClean="0"/>
                  <a:t>%</a:t>
                </a:r>
                <a:endParaRPr lang="en-US" sz="800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 flipH="1">
                <a:off x="6845249" y="2038350"/>
                <a:ext cx="393751" cy="21544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8%</a:t>
                </a:r>
                <a:endParaRPr lang="en-US" sz="800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 flipH="1">
                <a:off x="6845249" y="1885950"/>
                <a:ext cx="393751" cy="21544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9</a:t>
                </a:r>
                <a:r>
                  <a:rPr lang="en-US" sz="800" dirty="0" smtClean="0"/>
                  <a:t>%</a:t>
                </a:r>
                <a:endParaRPr lang="en-US" sz="800" dirty="0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651608" y="264534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</a:rPr>
              <a:t>N</a:t>
            </a:r>
            <a:r>
              <a:rPr lang="pt-BR" sz="1500" b="1" dirty="0" err="1" smtClean="0">
                <a:solidFill>
                  <a:schemeClr val="bg1"/>
                </a:solidFill>
              </a:rPr>
              <a:t>ão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64175" y="2731404"/>
            <a:ext cx="488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 smtClean="0">
                <a:solidFill>
                  <a:schemeClr val="bg1"/>
                </a:solidFill>
              </a:rPr>
              <a:t>Sim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2800" y="3181350"/>
            <a:ext cx="609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</a:rPr>
              <a:t>N</a:t>
            </a:r>
            <a:r>
              <a:rPr lang="pt-BR" sz="1500" b="1" dirty="0" err="1" smtClean="0">
                <a:solidFill>
                  <a:schemeClr val="bg1"/>
                </a:solidFill>
              </a:rPr>
              <a:t>ão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326821" y="3162985"/>
            <a:ext cx="5019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 smtClean="0">
                <a:solidFill>
                  <a:schemeClr val="bg1"/>
                </a:solidFill>
              </a:rPr>
              <a:t>Sim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2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2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63179"/>
            <a:ext cx="8229600" cy="460771"/>
          </a:xfrm>
        </p:spPr>
        <p:txBody>
          <a:bodyPr/>
          <a:lstStyle/>
          <a:p>
            <a:r>
              <a:rPr lang="pt-BR" dirty="0" smtClean="0"/>
              <a:t>ÁRVORE DE DECISÃO PREVENDO RESPOSTAS A ANÚNCIOS</a:t>
            </a:r>
            <a:endParaRPr lang="pt-BR" sz="2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98</a:t>
            </a:fld>
            <a:endParaRPr lang="pt-BR" dirty="0"/>
          </a:p>
        </p:txBody>
      </p:sp>
      <p:sp>
        <p:nvSpPr>
          <p:cNvPr id="44" name="TextBox 43"/>
          <p:cNvSpPr txBox="1"/>
          <p:nvPr/>
        </p:nvSpPr>
        <p:spPr>
          <a:xfrm>
            <a:off x="2989006" y="4414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52" y="1158977"/>
            <a:ext cx="6108148" cy="3481358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5029200" y="3257550"/>
            <a:ext cx="304800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4"/>
          <p:cNvSpPr/>
          <p:nvPr/>
        </p:nvSpPr>
        <p:spPr>
          <a:xfrm>
            <a:off x="0" y="4839892"/>
            <a:ext cx="8763000" cy="248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Distribuído por www.AnalisePreditiva.com.br sob licença de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Prediction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Impact, Inc. | © 2017 Todos os direitos reservados. Reprodução proibida sem autorização prévia.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593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36842</TotalTime>
  <Words>9138</Words>
  <Application>Microsoft Macintosh PowerPoint</Application>
  <PresentationFormat>On-screen Show (16:9)</PresentationFormat>
  <Paragraphs>1532</Paragraphs>
  <Slides>105</Slides>
  <Notes>76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18" baseType="lpstr">
      <vt:lpstr>Adobe Fangsong Std R</vt:lpstr>
      <vt:lpstr>Calibri</vt:lpstr>
      <vt:lpstr>Corbel</vt:lpstr>
      <vt:lpstr>Courier New</vt:lpstr>
      <vt:lpstr>Impact</vt:lpstr>
      <vt:lpstr>Lucida Sans</vt:lpstr>
      <vt:lpstr>Symbol</vt:lpstr>
      <vt:lpstr>Tw Cen MT</vt:lpstr>
      <vt:lpstr>Tw Cen MT Condensed</vt:lpstr>
      <vt:lpstr>Tw Cen MT Condensed Extra Bold</vt:lpstr>
      <vt:lpstr>Wingdings</vt:lpstr>
      <vt:lpstr>Arial</vt:lpstr>
      <vt:lpstr>Tema do Office</vt:lpstr>
      <vt:lpstr>ANÁLISE PREDITIVA PARA  NEGÓCIOS, MARKETING E WEB</vt:lpstr>
      <vt:lpstr>MÓDULO 1: INTRODUÇÃO E VISÃO GERAL</vt:lpstr>
      <vt:lpstr>ANÁLISE PREDITIVA</vt:lpstr>
      <vt:lpstr>APRENDIZAGEM ATRAVÉS DA EXPERIÊNCIA ORGANIZACIONAL</vt:lpstr>
      <vt:lpstr>ANÁLISE PREDITIVA</vt:lpstr>
      <vt:lpstr>ANÁLISE PREDITIVA</vt:lpstr>
      <vt:lpstr>A DESCOBERTA DO CONHECIMENTO – O QUE FAZER COM ELE?</vt:lpstr>
      <vt:lpstr>A HIERARQUIA DO BI</vt:lpstr>
      <vt:lpstr>ANÁLISE PREDITIVA</vt:lpstr>
      <vt:lpstr>COMO A ANÁLISE PREDITIVA FUNCIONA</vt:lpstr>
      <vt:lpstr>CONHECIMENTO ADQUIRID0  UM MODELO PREDITIVO É CONSTRUÍDO</vt:lpstr>
      <vt:lpstr>APLICAÇÃO DE UM MODELO PARA AVALIAR UM CLIENTE</vt:lpstr>
      <vt:lpstr>LANÇAR PARA EXECUTAR AÇÕES DE NEGÓCIO</vt:lpstr>
      <vt:lpstr>ELEMENTOS PREDITIVOS: AS PEÇAS DO MODELO</vt:lpstr>
      <vt:lpstr>DADOS DE TREINO SÃO APRESENTADOS COMO UMA TABELA</vt:lpstr>
      <vt:lpstr>PORQUE NÃO SE DEVE MEMORIZAR EXEMPLOS DE TREINO</vt:lpstr>
      <vt:lpstr>O DESAFIO: GENERALIZAR É UMA ARTE</vt:lpstr>
      <vt:lpstr>ÁRVORES DE DECISÃO</vt:lpstr>
      <vt:lpstr>ÁRVORE DE DECISÃO</vt:lpstr>
      <vt:lpstr>ÁRVORE DE DECISÃO PARA VENDA CRUZADA</vt:lpstr>
      <vt:lpstr>MODELAGEM DE RESPOSTA PARA MARKETING DIRETO</vt:lpstr>
      <vt:lpstr>MODELOS PREDITIVOS ATRIBUEM PONTOS PARA CADA CLIENTE</vt:lpstr>
      <vt:lpstr>CAMPANHA CURVA DE LUCRO</vt:lpstr>
      <vt:lpstr>QUADRO DE GANHO</vt:lpstr>
      <vt:lpstr>MÓDULO 1: RESUMO</vt:lpstr>
      <vt:lpstr>ANÁLISE PREDITIVA PARA  NEGÓCIOS, MARKETING E WEB</vt:lpstr>
      <vt:lpstr>MÓDULO 2: APLICAÇÕES E REQUERIMENTOS DE DADOS</vt:lpstr>
      <vt:lpstr>KILLER APPS</vt:lpstr>
      <vt:lpstr>OTIMIZANDO PROCESSOS DE NEGÓCIOS</vt:lpstr>
      <vt:lpstr>MUITAS PEQUENAS DECISÕES VÃO SE SOMANDO</vt:lpstr>
      <vt:lpstr>APLICAÇÃO DA ANÁLISE PREDITIVA</vt:lpstr>
      <vt:lpstr>MODELAGEM DE OUTROS TIPOS DE “CLIENTES”</vt:lpstr>
      <vt:lpstr>APLICAÇÕES ONLINE MATADORAS</vt:lpstr>
      <vt:lpstr>RETENÇÃO SELETIVA: FAÇA PREDIÇÕES ANTES DE AGIR</vt:lpstr>
      <vt:lpstr>CRESCIMENTO= AQUISIÇÃO - EVASÃO</vt:lpstr>
      <vt:lpstr>EXEMPLOS DE MODELAGEM PARA EVASÃO DE CLIENTES</vt:lpstr>
      <vt:lpstr>RELACIONAMENTOS ONLINE: ALTO POTENCIAL DE RETORNO ATRAVÉS DA RETENÇÃO DE CLIENTES</vt:lpstr>
      <vt:lpstr>DADOS PARA MODELAGEM DO “EFEITO NAMORO”</vt:lpstr>
      <vt:lpstr>VARIÁVEIS PREDITIVAS</vt:lpstr>
      <vt:lpstr>SEGMENTOS EM RISCO</vt:lpstr>
      <vt:lpstr>SEGMENTO FIEL</vt:lpstr>
      <vt:lpstr>SEGMENTO FIEL</vt:lpstr>
      <vt:lpstr>ALGUMAS DESCOBERTAS SÃO “ÓBVIAS”</vt:lpstr>
      <vt:lpstr>GRÁFICO DE GANHO DE DESEMPENHO PREDITIVO</vt:lpstr>
      <vt:lpstr>VAREJO ONLINE: IDENTIFICANDO CLIENTES DE COMPRA ÚNICA</vt:lpstr>
      <vt:lpstr>CLIENTES QUE FARIAM COMPRA ÚNICA CONVERTIDOS POR MODELO DE SEGMENTAÇÃO</vt:lpstr>
      <vt:lpstr>VARIÁVEIS CONHECIDAS SOBRE CLIENTES QUE COMPRAM PELA PRIMEIRA VEZ</vt:lpstr>
      <vt:lpstr>VARIÁVEL ÚNICA: PÁGINA DE REFERÊNCIA</vt:lpstr>
      <vt:lpstr>SEGMENTO FIEL</vt:lpstr>
      <vt:lpstr>SEGMENTO SEM FIDELIDADE</vt:lpstr>
      <vt:lpstr>EXEMPLO: CANCELAMENTO DE LINHAS TELEFÔNICAS</vt:lpstr>
      <vt:lpstr>BANCOS: SEGMENTO DE CLIENTES PROPENSOS A ENCERRAR A CONTA</vt:lpstr>
      <vt:lpstr>PREPARAÇÃO</vt:lpstr>
      <vt:lpstr>O OBJETIVO DA PREVISÃO DEFINE A PREPARAÇÃO DOS DADOS</vt:lpstr>
      <vt:lpstr>RESPOSTA</vt:lpstr>
      <vt:lpstr>CLIENTES QUE TORNAM A COMPRAR</vt:lpstr>
      <vt:lpstr>EVASÃO</vt:lpstr>
      <vt:lpstr>QUAL VOLUME DE DADOS É O SUFICIENTE?</vt:lpstr>
      <vt:lpstr>TIPOS DE VARIÁVEIS PREDITIVAS</vt:lpstr>
      <vt:lpstr>INCLUINDO DADOS DE FONTES EXTERNAS</vt:lpstr>
      <vt:lpstr>MÓDULO 2: RESUMO</vt:lpstr>
      <vt:lpstr>MÓDULO 3: MÉTODOS DE MODELAGEM PREDITIVA</vt:lpstr>
      <vt:lpstr>PERFILAGEM DE AQUISIÇÃO POR EMAIL</vt:lpstr>
      <vt:lpstr>“EXPANDINDO” A ÁRVORE DE DECISÃO</vt:lpstr>
      <vt:lpstr>FRONTEIRAS DA ÁRVORE DE DECISÃO</vt:lpstr>
      <vt:lpstr>CASOS NEGATIVOS SÃO BONS!</vt:lpstr>
      <vt:lpstr>O TESTE É REALIZADO APÓS O TREINO</vt:lpstr>
      <vt:lpstr>EVITAR SOBRE-APRENDIZAGEM COM A “PODA” DA  ÁRVORE DE DECISÃO</vt:lpstr>
      <vt:lpstr>A CURVA DE GANHO DE UMA ÁRVORE DE DECISÃO</vt:lpstr>
      <vt:lpstr>NAÏVE BAYES</vt:lpstr>
      <vt:lpstr>NAÏVE BAYES</vt:lpstr>
      <vt:lpstr>GANHO NB PARA CAMPANHAS ONLINE</vt:lpstr>
      <vt:lpstr>REGRESSÃO LINEAR</vt:lpstr>
      <vt:lpstr>NA VERDADE, O MUNDO NÃO É NADA LINEAR</vt:lpstr>
      <vt:lpstr>FRONTEIRAS DE DECISÃO LINEAR</vt:lpstr>
      <vt:lpstr>TRANSFORMAÇÃO NÃO-LINEAR: UNIDADE SIGMÓIDE</vt:lpstr>
      <vt:lpstr>REDES NEURAIS</vt:lpstr>
      <vt:lpstr>FRONTEIRAS DE DECISÃO DA REDE NEURAL</vt:lpstr>
      <vt:lpstr>TREENET</vt:lpstr>
      <vt:lpstr>OS MELHORES MÉTODOS DEPENDEM DOS DADOS</vt:lpstr>
      <vt:lpstr>MODELAGEM: RESUMO E COMPARATIVO</vt:lpstr>
      <vt:lpstr>MÓDULO 3: RESUMO</vt:lpstr>
      <vt:lpstr>MÓDULO 4: GESTÃO &amp; LANÇAMENTO</vt:lpstr>
      <vt:lpstr>A “MÁ” NOTÍCIA</vt:lpstr>
      <vt:lpstr>A ATIVIDADE DE “BUSINESS MINING”</vt:lpstr>
      <vt:lpstr>POR QUE COLABORAR DE FORMA ESTREITA?</vt:lpstr>
      <vt:lpstr>CRISP-DM (Processo Intersetorial Padrão de Data Mining - EUA)</vt:lpstr>
      <vt:lpstr>FORMAS DE LANÇAR UM MODELO PREDITIVO</vt:lpstr>
      <vt:lpstr>A EQUIPE DE UM PROJETO DE ANÁLISE PREDITIVA</vt:lpstr>
      <vt:lpstr>SOFTWARES DE MODELAGEM PREDITIVA</vt:lpstr>
      <vt:lpstr>APRENDA MAIS COM O TESTE A/B: SELEÇÃO DINÂMICA A/B</vt:lpstr>
      <vt:lpstr>“SELEÇÃO DINÂMICA A/B”</vt:lpstr>
      <vt:lpstr>ESTUDO DE CASO SELEÇÃO DE ANÚNCIOS ONLINE</vt:lpstr>
      <vt:lpstr>SELECIONANDO UM ENTRE 291 ANÚNCIOS ONLINE</vt:lpstr>
      <vt:lpstr>ESTUDO DE CASO: O CLIENTE É O INSTITUTO DE ARTE (EUA)</vt:lpstr>
      <vt:lpstr>ESTIMULO-RESPOSTA TREINANDO DADOS PARA SELEÇÃO DE ANÚNCIOS</vt:lpstr>
      <vt:lpstr>O NEGÓCIO: ALTO POTENCIAL DE GERAÇÃO DE VALOR</vt:lpstr>
      <vt:lpstr>VARIÁVEIS PREDITIVAS RELEVANTES (EXEMPLOS MONOVARIETAIS)</vt:lpstr>
      <vt:lpstr>ÁRVORE DE DECISÃO PREVENDO RESPOSTAS A ANÚNCIOS</vt:lpstr>
      <vt:lpstr>SEGMENTO ALTAMENTE RESPONSIVO AO ANÚNCIO DO “INSTITUTO DE ARTE”</vt:lpstr>
      <vt:lpstr>SEGMENTO ALTAMENTE RESPONSIVO AO ANÚNCIO DE RECRUTAMENTO MILITAR (MARINHA - EUA)</vt:lpstr>
      <vt:lpstr>OS DADOS: DESAFIOS ANALÍTICOS</vt:lpstr>
      <vt:lpstr>A ABORDAGEM DO MODELO NÄIVE BAYES</vt:lpstr>
      <vt:lpstr>UMA MÁQUINA DE FAZER DINHEIRO: AUMENTANDO A RECEITA</vt:lpstr>
      <vt:lpstr>MÓDULO 4: RESUMO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Márcio Agnelo</dc:creator>
  <cp:lastModifiedBy>Microsoft Office User</cp:lastModifiedBy>
  <cp:revision>409</cp:revision>
  <dcterms:created xsi:type="dcterms:W3CDTF">2016-09-19T22:36:06Z</dcterms:created>
  <dcterms:modified xsi:type="dcterms:W3CDTF">2017-03-10T03:54:56Z</dcterms:modified>
</cp:coreProperties>
</file>